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91" r:id="rId2"/>
    <p:sldId id="287" r:id="rId3"/>
    <p:sldId id="288" r:id="rId4"/>
    <p:sldId id="289" r:id="rId5"/>
    <p:sldId id="290" r:id="rId6"/>
    <p:sldId id="270" r:id="rId7"/>
    <p:sldId id="267" r:id="rId8"/>
    <p:sldId id="259" r:id="rId9"/>
    <p:sldId id="271" r:id="rId10"/>
    <p:sldId id="278" r:id="rId11"/>
    <p:sldId id="292" r:id="rId12"/>
    <p:sldId id="279" r:id="rId13"/>
    <p:sldId id="280" r:id="rId14"/>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3ED34BF-4290-4E0D-80EC-C0D657E746B8}"/>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fr-FR"/>
          </a:p>
        </p:txBody>
      </p:sp>
      <p:sp>
        <p:nvSpPr>
          <p:cNvPr id="3" name="Espace réservé de la date 2">
            <a:extLst>
              <a:ext uri="{FF2B5EF4-FFF2-40B4-BE49-F238E27FC236}">
                <a16:creationId xmlns:a16="http://schemas.microsoft.com/office/drawing/2014/main" id="{ECEE7684-A0F4-4EC1-AD79-BD05548C8886}"/>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5BA7B9EA-490D-4ED2-BB31-3028E9D047F9}" type="datetimeFigureOut">
              <a:rPr lang="fr-FR"/>
              <a:pPr>
                <a:defRPr/>
              </a:pPr>
              <a:t>06/02/2019</a:t>
            </a:fld>
            <a:endParaRPr lang="fr-FR"/>
          </a:p>
        </p:txBody>
      </p:sp>
      <p:sp>
        <p:nvSpPr>
          <p:cNvPr id="4" name="Espace réservé de l'image des diapositives 3">
            <a:extLst>
              <a:ext uri="{FF2B5EF4-FFF2-40B4-BE49-F238E27FC236}">
                <a16:creationId xmlns:a16="http://schemas.microsoft.com/office/drawing/2014/main" id="{06E9623E-2E3F-495C-918B-D7985ED9A0AB}"/>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a:extLst>
              <a:ext uri="{FF2B5EF4-FFF2-40B4-BE49-F238E27FC236}">
                <a16:creationId xmlns:a16="http://schemas.microsoft.com/office/drawing/2014/main" id="{A983FFB3-995C-4082-9C9F-19D1FA102409}"/>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a:extLst>
              <a:ext uri="{FF2B5EF4-FFF2-40B4-BE49-F238E27FC236}">
                <a16:creationId xmlns:a16="http://schemas.microsoft.com/office/drawing/2014/main" id="{E1C9E352-8254-48CE-9918-353B1B05CCD8}"/>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fr-FR"/>
          </a:p>
        </p:txBody>
      </p:sp>
      <p:sp>
        <p:nvSpPr>
          <p:cNvPr id="7" name="Espace réservé du numéro de diapositive 6">
            <a:extLst>
              <a:ext uri="{FF2B5EF4-FFF2-40B4-BE49-F238E27FC236}">
                <a16:creationId xmlns:a16="http://schemas.microsoft.com/office/drawing/2014/main" id="{7D4A3A5B-8B50-4195-AF9B-93F03DB867C6}"/>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B83DC775-7018-4AA1-8CD4-127F93E0BDBF}"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a16="http://schemas.microsoft.com/office/drawing/2014/main" id="{D91BFAF2-D072-447A-B604-F160229BFE2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a:extLst>
              <a:ext uri="{FF2B5EF4-FFF2-40B4-BE49-F238E27FC236}">
                <a16:creationId xmlns:a16="http://schemas.microsoft.com/office/drawing/2014/main" id="{A65DA8DB-B5E7-4FD3-8725-7AFFC5B778E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dirty="0">
              <a:ea typeface="MS PGothic" panose="020B0600070205080204" pitchFamily="34" charset="-128"/>
            </a:endParaRPr>
          </a:p>
        </p:txBody>
      </p:sp>
      <p:sp>
        <p:nvSpPr>
          <p:cNvPr id="4100" name="Espace réservé du numéro de diapositive 3">
            <a:extLst>
              <a:ext uri="{FF2B5EF4-FFF2-40B4-BE49-F238E27FC236}">
                <a16:creationId xmlns:a16="http://schemas.microsoft.com/office/drawing/2014/main" id="{204FFF48-3347-4D99-9D50-6CAE3B9218A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61896FF-CF13-4AC5-A35A-86B2504A55AE}" type="slidenum">
              <a:rPr lang="fr-FR" altLang="fr-FR">
                <a:ea typeface="MS PGothic" panose="020B0600070205080204" pitchFamily="34" charset="-128"/>
              </a:rPr>
              <a:pPr/>
              <a:t>1</a:t>
            </a:fld>
            <a:endParaRPr lang="fr-FR" altLang="fr-FR">
              <a:ea typeface="MS PGothic" panose="020B0600070205080204" pitchFamily="34" charset="-128"/>
            </a:endParaRPr>
          </a:p>
        </p:txBody>
      </p:sp>
      <p:sp>
        <p:nvSpPr>
          <p:cNvPr id="4101" name="Espace réservé du pied de page 1">
            <a:extLst>
              <a:ext uri="{FF2B5EF4-FFF2-40B4-BE49-F238E27FC236}">
                <a16:creationId xmlns:a16="http://schemas.microsoft.com/office/drawing/2014/main" id="{4B878EB4-80AD-45A9-A17A-16E860799EA6}"/>
              </a:ext>
            </a:extLst>
          </p:cNvPr>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fr-FR">
                <a:ea typeface="MS PGothic" panose="020B0600070205080204" pitchFamily="34" charset="-128"/>
              </a:rPr>
              <a:t>stage SPH_01.A  Octobre_Novembre 2017</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e l'image des diapositives 1">
            <a:extLst>
              <a:ext uri="{FF2B5EF4-FFF2-40B4-BE49-F238E27FC236}">
                <a16:creationId xmlns:a16="http://schemas.microsoft.com/office/drawing/2014/main" id="{02A2DC59-27DF-4B31-B954-F3B81492AE7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Espace réservé des commentaires 2">
            <a:extLst>
              <a:ext uri="{FF2B5EF4-FFF2-40B4-BE49-F238E27FC236}">
                <a16:creationId xmlns:a16="http://schemas.microsoft.com/office/drawing/2014/main" id="{E1E28EEA-0D06-43DD-A44D-239B39C34BF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11268" name="Espace réservé du numéro de diapositive 3">
            <a:extLst>
              <a:ext uri="{FF2B5EF4-FFF2-40B4-BE49-F238E27FC236}">
                <a16:creationId xmlns:a16="http://schemas.microsoft.com/office/drawing/2014/main" id="{D521C3D2-FEE3-4DBE-AAC4-BC4E44214BC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90062A7-5257-4BB5-BF21-DF9579BAE096}" type="slidenum">
              <a:rPr lang="fr-FR" altLang="fr-FR">
                <a:latin typeface="Arial" panose="020B0604020202020204" pitchFamily="34" charset="0"/>
              </a:rPr>
              <a:pPr>
                <a:spcBef>
                  <a:spcPct val="0"/>
                </a:spcBef>
              </a:pPr>
              <a:t>7</a:t>
            </a:fld>
            <a:endParaRPr lang="fr-FR" altLang="fr-FR">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a:extLst>
              <a:ext uri="{FF2B5EF4-FFF2-40B4-BE49-F238E27FC236}">
                <a16:creationId xmlns:a16="http://schemas.microsoft.com/office/drawing/2014/main" id="{33718C66-2A7D-4237-BEE2-0C14A20EA6E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a:extLst>
              <a:ext uri="{FF2B5EF4-FFF2-40B4-BE49-F238E27FC236}">
                <a16:creationId xmlns:a16="http://schemas.microsoft.com/office/drawing/2014/main" id="{A1D832FB-4EB0-4402-AA0E-1BDFA3BC1B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22532" name="Espace réservé du numéro de diapositive 3">
            <a:extLst>
              <a:ext uri="{FF2B5EF4-FFF2-40B4-BE49-F238E27FC236}">
                <a16:creationId xmlns:a16="http://schemas.microsoft.com/office/drawing/2014/main" id="{2A68EB03-C184-4E35-B2D0-AA7DB4CE5C3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443791E-30E2-48D4-AC78-9C4C2383808C}" type="slidenum">
              <a:rPr lang="fr-FR" altLang="fr-FR">
                <a:latin typeface="Arial" panose="020B0604020202020204" pitchFamily="34" charset="0"/>
              </a:rPr>
              <a:pPr>
                <a:spcBef>
                  <a:spcPct val="0"/>
                </a:spcBef>
              </a:pPr>
              <a:t>10</a:t>
            </a:fld>
            <a:endParaRPr lang="fr-FR" altLang="fr-FR">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a:extLst>
              <a:ext uri="{FF2B5EF4-FFF2-40B4-BE49-F238E27FC236}">
                <a16:creationId xmlns:a16="http://schemas.microsoft.com/office/drawing/2014/main" id="{33718C66-2A7D-4237-BEE2-0C14A20EA6E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a:extLst>
              <a:ext uri="{FF2B5EF4-FFF2-40B4-BE49-F238E27FC236}">
                <a16:creationId xmlns:a16="http://schemas.microsoft.com/office/drawing/2014/main" id="{A1D832FB-4EB0-4402-AA0E-1BDFA3BC1B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22532" name="Espace réservé du numéro de diapositive 3">
            <a:extLst>
              <a:ext uri="{FF2B5EF4-FFF2-40B4-BE49-F238E27FC236}">
                <a16:creationId xmlns:a16="http://schemas.microsoft.com/office/drawing/2014/main" id="{2A68EB03-C184-4E35-B2D0-AA7DB4CE5C3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443791E-30E2-48D4-AC78-9C4C2383808C}" type="slidenum">
              <a:rPr lang="fr-FR" altLang="fr-FR">
                <a:latin typeface="Arial" panose="020B0604020202020204" pitchFamily="34" charset="0"/>
              </a:rPr>
              <a:pPr>
                <a:spcBef>
                  <a:spcPct val="0"/>
                </a:spcBef>
              </a:pPr>
              <a:t>11</a:t>
            </a:fld>
            <a:endParaRPr lang="fr-FR" altLang="fr-FR">
              <a:latin typeface="Arial" panose="020B0604020202020204" pitchFamily="34" charset="0"/>
            </a:endParaRPr>
          </a:p>
        </p:txBody>
      </p:sp>
    </p:spTree>
    <p:extLst>
      <p:ext uri="{BB962C8B-B14F-4D97-AF65-F5344CB8AC3E}">
        <p14:creationId xmlns:p14="http://schemas.microsoft.com/office/powerpoint/2010/main" val="3685658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a:extLst>
              <a:ext uri="{FF2B5EF4-FFF2-40B4-BE49-F238E27FC236}">
                <a16:creationId xmlns:a16="http://schemas.microsoft.com/office/drawing/2014/main" id="{AC96BD0B-02BA-440D-9561-5D5815C0654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a:extLst>
              <a:ext uri="{FF2B5EF4-FFF2-40B4-BE49-F238E27FC236}">
                <a16:creationId xmlns:a16="http://schemas.microsoft.com/office/drawing/2014/main" id="{7B8BA529-0A90-4BFC-A1C5-F1BD583BA38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24580" name="Espace réservé du numéro de diapositive 3">
            <a:extLst>
              <a:ext uri="{FF2B5EF4-FFF2-40B4-BE49-F238E27FC236}">
                <a16:creationId xmlns:a16="http://schemas.microsoft.com/office/drawing/2014/main" id="{F31E2CDE-4A91-4F8A-8DB2-91973E2B7D3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4DDB5D8-ACB4-4507-82E7-B5C3DDD98764}" type="slidenum">
              <a:rPr lang="fr-FR" altLang="fr-FR">
                <a:latin typeface="Arial" panose="020B0604020202020204" pitchFamily="34" charset="0"/>
              </a:rPr>
              <a:pPr>
                <a:spcBef>
                  <a:spcPct val="0"/>
                </a:spcBef>
              </a:pPr>
              <a:t>12</a:t>
            </a:fld>
            <a:endParaRPr lang="fr-FR" altLang="fr-FR">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a:extLst>
              <a:ext uri="{FF2B5EF4-FFF2-40B4-BE49-F238E27FC236}">
                <a16:creationId xmlns:a16="http://schemas.microsoft.com/office/drawing/2014/main" id="{42865468-2CF6-451E-81A3-CEC0CB99B271}"/>
              </a:ext>
            </a:extLst>
          </p:cNvPr>
          <p:cNvSpPr>
            <a:spLocks noGrp="1"/>
          </p:cNvSpPr>
          <p:nvPr>
            <p:ph type="dt" sz="half" idx="10"/>
          </p:nvPr>
        </p:nvSpPr>
        <p:spPr/>
        <p:txBody>
          <a:bodyPr/>
          <a:lstStyle>
            <a:lvl1pPr>
              <a:defRPr/>
            </a:lvl1pPr>
          </a:lstStyle>
          <a:p>
            <a:pPr>
              <a:defRPr/>
            </a:pPr>
            <a:fld id="{21D6616F-81D0-41CD-998F-7DBE9BD4B4ED}" type="datetime1">
              <a:rPr lang="fr-FR"/>
              <a:pPr>
                <a:defRPr/>
              </a:pPr>
              <a:t>06/02/2019</a:t>
            </a:fld>
            <a:endParaRPr lang="fr-FR"/>
          </a:p>
        </p:txBody>
      </p:sp>
      <p:sp>
        <p:nvSpPr>
          <p:cNvPr id="5" name="Espace réservé du pied de page 4">
            <a:extLst>
              <a:ext uri="{FF2B5EF4-FFF2-40B4-BE49-F238E27FC236}">
                <a16:creationId xmlns:a16="http://schemas.microsoft.com/office/drawing/2014/main" id="{2B9D8450-84B4-4CA9-BE14-33C4502F5457}"/>
              </a:ext>
            </a:extLst>
          </p:cNvPr>
          <p:cNvSpPr>
            <a:spLocks noGrp="1"/>
          </p:cNvSpPr>
          <p:nvPr>
            <p:ph type="ftr" sz="quarter" idx="11"/>
          </p:nvPr>
        </p:nvSpPr>
        <p:spPr/>
        <p:txBody>
          <a:bodyPr/>
          <a:lstStyle>
            <a:lvl1pPr>
              <a:defRPr/>
            </a:lvl1pPr>
          </a:lstStyle>
          <a:p>
            <a:pPr>
              <a:defRPr/>
            </a:pPr>
            <a:r>
              <a:rPr lang="fr-FR"/>
              <a:t>SPH_03.A Janvier 2019</a:t>
            </a:r>
          </a:p>
        </p:txBody>
      </p:sp>
      <p:sp>
        <p:nvSpPr>
          <p:cNvPr id="6" name="Espace réservé du numéro de diapositive 5">
            <a:extLst>
              <a:ext uri="{FF2B5EF4-FFF2-40B4-BE49-F238E27FC236}">
                <a16:creationId xmlns:a16="http://schemas.microsoft.com/office/drawing/2014/main" id="{40577F5A-D0A3-48DB-9FA6-8E64F33B0AF6}"/>
              </a:ext>
            </a:extLst>
          </p:cNvPr>
          <p:cNvSpPr>
            <a:spLocks noGrp="1"/>
          </p:cNvSpPr>
          <p:nvPr>
            <p:ph type="sldNum" sz="quarter" idx="12"/>
          </p:nvPr>
        </p:nvSpPr>
        <p:spPr/>
        <p:txBody>
          <a:bodyPr/>
          <a:lstStyle>
            <a:lvl1pPr>
              <a:defRPr/>
            </a:lvl1pPr>
          </a:lstStyle>
          <a:p>
            <a:pPr>
              <a:defRPr/>
            </a:pPr>
            <a:fld id="{0AABE112-62BE-46B8-AA56-8B58CA2ED950}" type="slidenum">
              <a:rPr lang="fr-FR" altLang="fr-FR"/>
              <a:pPr>
                <a:defRPr/>
              </a:pPr>
              <a:t>‹N°›</a:t>
            </a:fld>
            <a:endParaRPr lang="fr-FR" altLang="fr-FR"/>
          </a:p>
        </p:txBody>
      </p:sp>
    </p:spTree>
    <p:extLst>
      <p:ext uri="{BB962C8B-B14F-4D97-AF65-F5344CB8AC3E}">
        <p14:creationId xmlns:p14="http://schemas.microsoft.com/office/powerpoint/2010/main" val="4212109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A69A4DF-0EF2-4723-BA64-026B7DE170AB}"/>
              </a:ext>
            </a:extLst>
          </p:cNvPr>
          <p:cNvSpPr>
            <a:spLocks noGrp="1"/>
          </p:cNvSpPr>
          <p:nvPr>
            <p:ph type="dt" sz="half" idx="10"/>
          </p:nvPr>
        </p:nvSpPr>
        <p:spPr/>
        <p:txBody>
          <a:bodyPr/>
          <a:lstStyle>
            <a:lvl1pPr>
              <a:defRPr/>
            </a:lvl1pPr>
          </a:lstStyle>
          <a:p>
            <a:pPr>
              <a:defRPr/>
            </a:pPr>
            <a:fld id="{1FE9AEA4-5DB4-450A-86E7-0B49066CFD10}" type="datetime1">
              <a:rPr lang="fr-FR"/>
              <a:pPr>
                <a:defRPr/>
              </a:pPr>
              <a:t>06/02/2019</a:t>
            </a:fld>
            <a:endParaRPr lang="fr-FR"/>
          </a:p>
        </p:txBody>
      </p:sp>
      <p:sp>
        <p:nvSpPr>
          <p:cNvPr id="5" name="Espace réservé du pied de page 4">
            <a:extLst>
              <a:ext uri="{FF2B5EF4-FFF2-40B4-BE49-F238E27FC236}">
                <a16:creationId xmlns:a16="http://schemas.microsoft.com/office/drawing/2014/main" id="{404F96AC-316F-4238-925B-0ED11176A306}"/>
              </a:ext>
            </a:extLst>
          </p:cNvPr>
          <p:cNvSpPr>
            <a:spLocks noGrp="1"/>
          </p:cNvSpPr>
          <p:nvPr>
            <p:ph type="ftr" sz="quarter" idx="11"/>
          </p:nvPr>
        </p:nvSpPr>
        <p:spPr/>
        <p:txBody>
          <a:bodyPr/>
          <a:lstStyle>
            <a:lvl1pPr>
              <a:defRPr/>
            </a:lvl1pPr>
          </a:lstStyle>
          <a:p>
            <a:pPr>
              <a:defRPr/>
            </a:pPr>
            <a:r>
              <a:rPr lang="fr-FR"/>
              <a:t>SPH_03.A Janvier 2019</a:t>
            </a:r>
          </a:p>
        </p:txBody>
      </p:sp>
      <p:sp>
        <p:nvSpPr>
          <p:cNvPr id="6" name="Espace réservé du numéro de diapositive 5">
            <a:extLst>
              <a:ext uri="{FF2B5EF4-FFF2-40B4-BE49-F238E27FC236}">
                <a16:creationId xmlns:a16="http://schemas.microsoft.com/office/drawing/2014/main" id="{41A1780A-9713-4F80-8F7C-59EFECD8E1E7}"/>
              </a:ext>
            </a:extLst>
          </p:cNvPr>
          <p:cNvSpPr>
            <a:spLocks noGrp="1"/>
          </p:cNvSpPr>
          <p:nvPr>
            <p:ph type="sldNum" sz="quarter" idx="12"/>
          </p:nvPr>
        </p:nvSpPr>
        <p:spPr/>
        <p:txBody>
          <a:bodyPr/>
          <a:lstStyle>
            <a:lvl1pPr>
              <a:defRPr/>
            </a:lvl1pPr>
          </a:lstStyle>
          <a:p>
            <a:pPr>
              <a:defRPr/>
            </a:pPr>
            <a:fld id="{B0294E38-10EC-4C41-8A6D-E5F41693C9C0}" type="slidenum">
              <a:rPr lang="fr-FR" altLang="fr-FR"/>
              <a:pPr>
                <a:defRPr/>
              </a:pPr>
              <a:t>‹N°›</a:t>
            </a:fld>
            <a:endParaRPr lang="fr-FR" altLang="fr-FR"/>
          </a:p>
        </p:txBody>
      </p:sp>
    </p:spTree>
    <p:extLst>
      <p:ext uri="{BB962C8B-B14F-4D97-AF65-F5344CB8AC3E}">
        <p14:creationId xmlns:p14="http://schemas.microsoft.com/office/powerpoint/2010/main" val="3589835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77540EF-A20F-4A32-88BD-80CA6A3CE417}"/>
              </a:ext>
            </a:extLst>
          </p:cNvPr>
          <p:cNvSpPr>
            <a:spLocks noGrp="1"/>
          </p:cNvSpPr>
          <p:nvPr>
            <p:ph type="dt" sz="half" idx="10"/>
          </p:nvPr>
        </p:nvSpPr>
        <p:spPr/>
        <p:txBody>
          <a:bodyPr/>
          <a:lstStyle>
            <a:lvl1pPr>
              <a:defRPr/>
            </a:lvl1pPr>
          </a:lstStyle>
          <a:p>
            <a:pPr>
              <a:defRPr/>
            </a:pPr>
            <a:fld id="{3DD0875B-D823-497D-9A5D-ACC593158EF6}" type="datetime1">
              <a:rPr lang="fr-FR"/>
              <a:pPr>
                <a:defRPr/>
              </a:pPr>
              <a:t>06/02/2019</a:t>
            </a:fld>
            <a:endParaRPr lang="fr-FR"/>
          </a:p>
        </p:txBody>
      </p:sp>
      <p:sp>
        <p:nvSpPr>
          <p:cNvPr id="5" name="Espace réservé du pied de page 4">
            <a:extLst>
              <a:ext uri="{FF2B5EF4-FFF2-40B4-BE49-F238E27FC236}">
                <a16:creationId xmlns:a16="http://schemas.microsoft.com/office/drawing/2014/main" id="{63AED7D2-74F5-471D-9091-DCD72CB8129A}"/>
              </a:ext>
            </a:extLst>
          </p:cNvPr>
          <p:cNvSpPr>
            <a:spLocks noGrp="1"/>
          </p:cNvSpPr>
          <p:nvPr>
            <p:ph type="ftr" sz="quarter" idx="11"/>
          </p:nvPr>
        </p:nvSpPr>
        <p:spPr/>
        <p:txBody>
          <a:bodyPr/>
          <a:lstStyle>
            <a:lvl1pPr>
              <a:defRPr/>
            </a:lvl1pPr>
          </a:lstStyle>
          <a:p>
            <a:pPr>
              <a:defRPr/>
            </a:pPr>
            <a:r>
              <a:rPr lang="fr-FR"/>
              <a:t>SPH_03.A Janvier 2019</a:t>
            </a:r>
          </a:p>
        </p:txBody>
      </p:sp>
      <p:sp>
        <p:nvSpPr>
          <p:cNvPr id="6" name="Espace réservé du numéro de diapositive 5">
            <a:extLst>
              <a:ext uri="{FF2B5EF4-FFF2-40B4-BE49-F238E27FC236}">
                <a16:creationId xmlns:a16="http://schemas.microsoft.com/office/drawing/2014/main" id="{40503C15-0BB8-4585-8846-94E7E61FDE85}"/>
              </a:ext>
            </a:extLst>
          </p:cNvPr>
          <p:cNvSpPr>
            <a:spLocks noGrp="1"/>
          </p:cNvSpPr>
          <p:nvPr>
            <p:ph type="sldNum" sz="quarter" idx="12"/>
          </p:nvPr>
        </p:nvSpPr>
        <p:spPr/>
        <p:txBody>
          <a:bodyPr/>
          <a:lstStyle>
            <a:lvl1pPr>
              <a:defRPr/>
            </a:lvl1pPr>
          </a:lstStyle>
          <a:p>
            <a:pPr>
              <a:defRPr/>
            </a:pPr>
            <a:fld id="{5698A5AA-7D0D-4F83-80F5-9E3E04CF9A1B}" type="slidenum">
              <a:rPr lang="fr-FR" altLang="fr-FR"/>
              <a:pPr>
                <a:defRPr/>
              </a:pPr>
              <a:t>‹N°›</a:t>
            </a:fld>
            <a:endParaRPr lang="fr-FR" altLang="fr-FR"/>
          </a:p>
        </p:txBody>
      </p:sp>
    </p:spTree>
    <p:extLst>
      <p:ext uri="{BB962C8B-B14F-4D97-AF65-F5344CB8AC3E}">
        <p14:creationId xmlns:p14="http://schemas.microsoft.com/office/powerpoint/2010/main" val="153932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C2637EA-9E98-4E95-A1BE-CACAA8BF1816}"/>
              </a:ext>
            </a:extLst>
          </p:cNvPr>
          <p:cNvSpPr>
            <a:spLocks noGrp="1"/>
          </p:cNvSpPr>
          <p:nvPr>
            <p:ph type="dt" sz="half" idx="10"/>
          </p:nvPr>
        </p:nvSpPr>
        <p:spPr/>
        <p:txBody>
          <a:bodyPr/>
          <a:lstStyle>
            <a:lvl1pPr>
              <a:defRPr/>
            </a:lvl1pPr>
          </a:lstStyle>
          <a:p>
            <a:pPr>
              <a:defRPr/>
            </a:pPr>
            <a:fld id="{591B5068-C4AC-479B-A9B9-7922B78D17CF}" type="datetime1">
              <a:rPr lang="fr-FR"/>
              <a:pPr>
                <a:defRPr/>
              </a:pPr>
              <a:t>06/02/2019</a:t>
            </a:fld>
            <a:endParaRPr lang="fr-FR"/>
          </a:p>
        </p:txBody>
      </p:sp>
      <p:sp>
        <p:nvSpPr>
          <p:cNvPr id="5" name="Espace réservé du pied de page 4">
            <a:extLst>
              <a:ext uri="{FF2B5EF4-FFF2-40B4-BE49-F238E27FC236}">
                <a16:creationId xmlns:a16="http://schemas.microsoft.com/office/drawing/2014/main" id="{97A4C2A1-17DF-4FE6-8DD2-7721EB128FF1}"/>
              </a:ext>
            </a:extLst>
          </p:cNvPr>
          <p:cNvSpPr>
            <a:spLocks noGrp="1"/>
          </p:cNvSpPr>
          <p:nvPr>
            <p:ph type="ftr" sz="quarter" idx="11"/>
          </p:nvPr>
        </p:nvSpPr>
        <p:spPr/>
        <p:txBody>
          <a:bodyPr/>
          <a:lstStyle>
            <a:lvl1pPr>
              <a:defRPr/>
            </a:lvl1pPr>
          </a:lstStyle>
          <a:p>
            <a:pPr>
              <a:defRPr/>
            </a:pPr>
            <a:r>
              <a:rPr lang="fr-FR"/>
              <a:t>SPH_03.A Janvier 2019</a:t>
            </a:r>
          </a:p>
        </p:txBody>
      </p:sp>
      <p:sp>
        <p:nvSpPr>
          <p:cNvPr id="6" name="Espace réservé du numéro de diapositive 5">
            <a:extLst>
              <a:ext uri="{FF2B5EF4-FFF2-40B4-BE49-F238E27FC236}">
                <a16:creationId xmlns:a16="http://schemas.microsoft.com/office/drawing/2014/main" id="{51D43361-88F9-4B97-8590-75CA0EAFCF54}"/>
              </a:ext>
            </a:extLst>
          </p:cNvPr>
          <p:cNvSpPr>
            <a:spLocks noGrp="1"/>
          </p:cNvSpPr>
          <p:nvPr>
            <p:ph type="sldNum" sz="quarter" idx="12"/>
          </p:nvPr>
        </p:nvSpPr>
        <p:spPr/>
        <p:txBody>
          <a:bodyPr/>
          <a:lstStyle>
            <a:lvl1pPr>
              <a:defRPr/>
            </a:lvl1pPr>
          </a:lstStyle>
          <a:p>
            <a:pPr>
              <a:defRPr/>
            </a:pPr>
            <a:fld id="{0AF9232D-738E-4232-8FA6-C9EF79FD3B1D}" type="slidenum">
              <a:rPr lang="fr-FR" altLang="fr-FR"/>
              <a:pPr>
                <a:defRPr/>
              </a:pPr>
              <a:t>‹N°›</a:t>
            </a:fld>
            <a:endParaRPr lang="fr-FR" altLang="fr-FR"/>
          </a:p>
        </p:txBody>
      </p:sp>
    </p:spTree>
    <p:extLst>
      <p:ext uri="{BB962C8B-B14F-4D97-AF65-F5344CB8AC3E}">
        <p14:creationId xmlns:p14="http://schemas.microsoft.com/office/powerpoint/2010/main" val="2118185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6416F883-2F54-462A-916A-E12172B56C7D}"/>
              </a:ext>
            </a:extLst>
          </p:cNvPr>
          <p:cNvSpPr>
            <a:spLocks noGrp="1"/>
          </p:cNvSpPr>
          <p:nvPr>
            <p:ph type="dt" sz="half" idx="10"/>
          </p:nvPr>
        </p:nvSpPr>
        <p:spPr/>
        <p:txBody>
          <a:bodyPr/>
          <a:lstStyle>
            <a:lvl1pPr>
              <a:defRPr/>
            </a:lvl1pPr>
          </a:lstStyle>
          <a:p>
            <a:pPr>
              <a:defRPr/>
            </a:pPr>
            <a:fld id="{58A1690F-0056-4357-9A8C-5EB4378E9B91}" type="datetime1">
              <a:rPr lang="fr-FR"/>
              <a:pPr>
                <a:defRPr/>
              </a:pPr>
              <a:t>06/02/2019</a:t>
            </a:fld>
            <a:endParaRPr lang="fr-FR"/>
          </a:p>
        </p:txBody>
      </p:sp>
      <p:sp>
        <p:nvSpPr>
          <p:cNvPr id="5" name="Espace réservé du pied de page 4">
            <a:extLst>
              <a:ext uri="{FF2B5EF4-FFF2-40B4-BE49-F238E27FC236}">
                <a16:creationId xmlns:a16="http://schemas.microsoft.com/office/drawing/2014/main" id="{F6AFEAE9-8E87-4251-83BA-577C24730287}"/>
              </a:ext>
            </a:extLst>
          </p:cNvPr>
          <p:cNvSpPr>
            <a:spLocks noGrp="1"/>
          </p:cNvSpPr>
          <p:nvPr>
            <p:ph type="ftr" sz="quarter" idx="11"/>
          </p:nvPr>
        </p:nvSpPr>
        <p:spPr/>
        <p:txBody>
          <a:bodyPr/>
          <a:lstStyle>
            <a:lvl1pPr>
              <a:defRPr/>
            </a:lvl1pPr>
          </a:lstStyle>
          <a:p>
            <a:pPr>
              <a:defRPr/>
            </a:pPr>
            <a:r>
              <a:rPr lang="fr-FR"/>
              <a:t>SPH_03.A Janvier 2019</a:t>
            </a:r>
          </a:p>
        </p:txBody>
      </p:sp>
      <p:sp>
        <p:nvSpPr>
          <p:cNvPr id="6" name="Espace réservé du numéro de diapositive 5">
            <a:extLst>
              <a:ext uri="{FF2B5EF4-FFF2-40B4-BE49-F238E27FC236}">
                <a16:creationId xmlns:a16="http://schemas.microsoft.com/office/drawing/2014/main" id="{8ED3D3DC-E591-47EA-8692-927BD6E8AA5A}"/>
              </a:ext>
            </a:extLst>
          </p:cNvPr>
          <p:cNvSpPr>
            <a:spLocks noGrp="1"/>
          </p:cNvSpPr>
          <p:nvPr>
            <p:ph type="sldNum" sz="quarter" idx="12"/>
          </p:nvPr>
        </p:nvSpPr>
        <p:spPr/>
        <p:txBody>
          <a:bodyPr/>
          <a:lstStyle>
            <a:lvl1pPr>
              <a:defRPr/>
            </a:lvl1pPr>
          </a:lstStyle>
          <a:p>
            <a:pPr>
              <a:defRPr/>
            </a:pPr>
            <a:fld id="{116BD6A6-F597-4246-9FF6-EC08C5745F45}" type="slidenum">
              <a:rPr lang="fr-FR" altLang="fr-FR"/>
              <a:pPr>
                <a:defRPr/>
              </a:pPr>
              <a:t>‹N°›</a:t>
            </a:fld>
            <a:endParaRPr lang="fr-FR" altLang="fr-FR"/>
          </a:p>
        </p:txBody>
      </p:sp>
    </p:spTree>
    <p:extLst>
      <p:ext uri="{BB962C8B-B14F-4D97-AF65-F5344CB8AC3E}">
        <p14:creationId xmlns:p14="http://schemas.microsoft.com/office/powerpoint/2010/main" val="1446986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a:extLst>
              <a:ext uri="{FF2B5EF4-FFF2-40B4-BE49-F238E27FC236}">
                <a16:creationId xmlns:a16="http://schemas.microsoft.com/office/drawing/2014/main" id="{FD078236-57C1-4057-8410-6599733FC4A8}"/>
              </a:ext>
            </a:extLst>
          </p:cNvPr>
          <p:cNvSpPr>
            <a:spLocks noGrp="1"/>
          </p:cNvSpPr>
          <p:nvPr>
            <p:ph type="dt" sz="half" idx="10"/>
          </p:nvPr>
        </p:nvSpPr>
        <p:spPr/>
        <p:txBody>
          <a:bodyPr/>
          <a:lstStyle>
            <a:lvl1pPr>
              <a:defRPr/>
            </a:lvl1pPr>
          </a:lstStyle>
          <a:p>
            <a:pPr>
              <a:defRPr/>
            </a:pPr>
            <a:fld id="{E489EEB3-E560-49DF-A136-FAA8D6730D4A}" type="datetime1">
              <a:rPr lang="fr-FR"/>
              <a:pPr>
                <a:defRPr/>
              </a:pPr>
              <a:t>06/02/2019</a:t>
            </a:fld>
            <a:endParaRPr lang="fr-FR"/>
          </a:p>
        </p:txBody>
      </p:sp>
      <p:sp>
        <p:nvSpPr>
          <p:cNvPr id="6" name="Espace réservé du pied de page 4">
            <a:extLst>
              <a:ext uri="{FF2B5EF4-FFF2-40B4-BE49-F238E27FC236}">
                <a16:creationId xmlns:a16="http://schemas.microsoft.com/office/drawing/2014/main" id="{FF68110D-D82E-44A9-85E4-279039AA4789}"/>
              </a:ext>
            </a:extLst>
          </p:cNvPr>
          <p:cNvSpPr>
            <a:spLocks noGrp="1"/>
          </p:cNvSpPr>
          <p:nvPr>
            <p:ph type="ftr" sz="quarter" idx="11"/>
          </p:nvPr>
        </p:nvSpPr>
        <p:spPr/>
        <p:txBody>
          <a:bodyPr/>
          <a:lstStyle>
            <a:lvl1pPr>
              <a:defRPr/>
            </a:lvl1pPr>
          </a:lstStyle>
          <a:p>
            <a:pPr>
              <a:defRPr/>
            </a:pPr>
            <a:r>
              <a:rPr lang="fr-FR"/>
              <a:t>SPH_03.A Janvier 2019</a:t>
            </a:r>
          </a:p>
        </p:txBody>
      </p:sp>
      <p:sp>
        <p:nvSpPr>
          <p:cNvPr id="7" name="Espace réservé du numéro de diapositive 5">
            <a:extLst>
              <a:ext uri="{FF2B5EF4-FFF2-40B4-BE49-F238E27FC236}">
                <a16:creationId xmlns:a16="http://schemas.microsoft.com/office/drawing/2014/main" id="{835388FE-0BD2-437C-ACD8-CF015BC6B670}"/>
              </a:ext>
            </a:extLst>
          </p:cNvPr>
          <p:cNvSpPr>
            <a:spLocks noGrp="1"/>
          </p:cNvSpPr>
          <p:nvPr>
            <p:ph type="sldNum" sz="quarter" idx="12"/>
          </p:nvPr>
        </p:nvSpPr>
        <p:spPr/>
        <p:txBody>
          <a:bodyPr/>
          <a:lstStyle>
            <a:lvl1pPr>
              <a:defRPr/>
            </a:lvl1pPr>
          </a:lstStyle>
          <a:p>
            <a:pPr>
              <a:defRPr/>
            </a:pPr>
            <a:fld id="{C5C5C621-1030-417B-AF0A-CE32ABF0ED71}" type="slidenum">
              <a:rPr lang="fr-FR" altLang="fr-FR"/>
              <a:pPr>
                <a:defRPr/>
              </a:pPr>
              <a:t>‹N°›</a:t>
            </a:fld>
            <a:endParaRPr lang="fr-FR" altLang="fr-FR"/>
          </a:p>
        </p:txBody>
      </p:sp>
    </p:spTree>
    <p:extLst>
      <p:ext uri="{BB962C8B-B14F-4D97-AF65-F5344CB8AC3E}">
        <p14:creationId xmlns:p14="http://schemas.microsoft.com/office/powerpoint/2010/main" val="2053885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a:extLst>
              <a:ext uri="{FF2B5EF4-FFF2-40B4-BE49-F238E27FC236}">
                <a16:creationId xmlns:a16="http://schemas.microsoft.com/office/drawing/2014/main" id="{D2696751-B966-495B-B10E-8AB0E5F84B88}"/>
              </a:ext>
            </a:extLst>
          </p:cNvPr>
          <p:cNvSpPr>
            <a:spLocks noGrp="1"/>
          </p:cNvSpPr>
          <p:nvPr>
            <p:ph type="dt" sz="half" idx="10"/>
          </p:nvPr>
        </p:nvSpPr>
        <p:spPr/>
        <p:txBody>
          <a:bodyPr/>
          <a:lstStyle>
            <a:lvl1pPr>
              <a:defRPr/>
            </a:lvl1pPr>
          </a:lstStyle>
          <a:p>
            <a:pPr>
              <a:defRPr/>
            </a:pPr>
            <a:fld id="{313183CD-5FA0-4886-AE78-E76092FE9B92}" type="datetime1">
              <a:rPr lang="fr-FR"/>
              <a:pPr>
                <a:defRPr/>
              </a:pPr>
              <a:t>06/02/2019</a:t>
            </a:fld>
            <a:endParaRPr lang="fr-FR"/>
          </a:p>
        </p:txBody>
      </p:sp>
      <p:sp>
        <p:nvSpPr>
          <p:cNvPr id="8" name="Espace réservé du pied de page 4">
            <a:extLst>
              <a:ext uri="{FF2B5EF4-FFF2-40B4-BE49-F238E27FC236}">
                <a16:creationId xmlns:a16="http://schemas.microsoft.com/office/drawing/2014/main" id="{C2CE0588-E721-47F2-B605-7781563ADF2B}"/>
              </a:ext>
            </a:extLst>
          </p:cNvPr>
          <p:cNvSpPr>
            <a:spLocks noGrp="1"/>
          </p:cNvSpPr>
          <p:nvPr>
            <p:ph type="ftr" sz="quarter" idx="11"/>
          </p:nvPr>
        </p:nvSpPr>
        <p:spPr/>
        <p:txBody>
          <a:bodyPr/>
          <a:lstStyle>
            <a:lvl1pPr>
              <a:defRPr/>
            </a:lvl1pPr>
          </a:lstStyle>
          <a:p>
            <a:pPr>
              <a:defRPr/>
            </a:pPr>
            <a:r>
              <a:rPr lang="fr-FR"/>
              <a:t>SPH_03.A Janvier 2019</a:t>
            </a:r>
          </a:p>
        </p:txBody>
      </p:sp>
      <p:sp>
        <p:nvSpPr>
          <p:cNvPr id="9" name="Espace réservé du numéro de diapositive 5">
            <a:extLst>
              <a:ext uri="{FF2B5EF4-FFF2-40B4-BE49-F238E27FC236}">
                <a16:creationId xmlns:a16="http://schemas.microsoft.com/office/drawing/2014/main" id="{15B9E910-E860-465C-92FD-E3012A8D5311}"/>
              </a:ext>
            </a:extLst>
          </p:cNvPr>
          <p:cNvSpPr>
            <a:spLocks noGrp="1"/>
          </p:cNvSpPr>
          <p:nvPr>
            <p:ph type="sldNum" sz="quarter" idx="12"/>
          </p:nvPr>
        </p:nvSpPr>
        <p:spPr/>
        <p:txBody>
          <a:bodyPr/>
          <a:lstStyle>
            <a:lvl1pPr>
              <a:defRPr/>
            </a:lvl1pPr>
          </a:lstStyle>
          <a:p>
            <a:pPr>
              <a:defRPr/>
            </a:pPr>
            <a:fld id="{D94717F9-F787-42D1-84A7-1AD0E5582D95}" type="slidenum">
              <a:rPr lang="fr-FR" altLang="fr-FR"/>
              <a:pPr>
                <a:defRPr/>
              </a:pPr>
              <a:t>‹N°›</a:t>
            </a:fld>
            <a:endParaRPr lang="fr-FR" altLang="fr-FR"/>
          </a:p>
        </p:txBody>
      </p:sp>
    </p:spTree>
    <p:extLst>
      <p:ext uri="{BB962C8B-B14F-4D97-AF65-F5344CB8AC3E}">
        <p14:creationId xmlns:p14="http://schemas.microsoft.com/office/powerpoint/2010/main" val="99869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3">
            <a:extLst>
              <a:ext uri="{FF2B5EF4-FFF2-40B4-BE49-F238E27FC236}">
                <a16:creationId xmlns:a16="http://schemas.microsoft.com/office/drawing/2014/main" id="{B1974A05-31FF-4EA8-8B13-A7970E2F7B35}"/>
              </a:ext>
            </a:extLst>
          </p:cNvPr>
          <p:cNvSpPr>
            <a:spLocks noGrp="1"/>
          </p:cNvSpPr>
          <p:nvPr>
            <p:ph type="dt" sz="half" idx="10"/>
          </p:nvPr>
        </p:nvSpPr>
        <p:spPr/>
        <p:txBody>
          <a:bodyPr/>
          <a:lstStyle>
            <a:lvl1pPr>
              <a:defRPr/>
            </a:lvl1pPr>
          </a:lstStyle>
          <a:p>
            <a:pPr>
              <a:defRPr/>
            </a:pPr>
            <a:fld id="{384AF301-21B6-48D7-AB2A-A5879CCDA8BA}" type="datetime1">
              <a:rPr lang="fr-FR"/>
              <a:pPr>
                <a:defRPr/>
              </a:pPr>
              <a:t>06/02/2019</a:t>
            </a:fld>
            <a:endParaRPr lang="fr-FR"/>
          </a:p>
        </p:txBody>
      </p:sp>
      <p:sp>
        <p:nvSpPr>
          <p:cNvPr id="4" name="Espace réservé du pied de page 4">
            <a:extLst>
              <a:ext uri="{FF2B5EF4-FFF2-40B4-BE49-F238E27FC236}">
                <a16:creationId xmlns:a16="http://schemas.microsoft.com/office/drawing/2014/main" id="{61611ED5-B7FB-4A64-ABD5-8C572F521D7F}"/>
              </a:ext>
            </a:extLst>
          </p:cNvPr>
          <p:cNvSpPr>
            <a:spLocks noGrp="1"/>
          </p:cNvSpPr>
          <p:nvPr>
            <p:ph type="ftr" sz="quarter" idx="11"/>
          </p:nvPr>
        </p:nvSpPr>
        <p:spPr/>
        <p:txBody>
          <a:bodyPr/>
          <a:lstStyle>
            <a:lvl1pPr>
              <a:defRPr/>
            </a:lvl1pPr>
          </a:lstStyle>
          <a:p>
            <a:pPr>
              <a:defRPr/>
            </a:pPr>
            <a:r>
              <a:rPr lang="fr-FR"/>
              <a:t>SPH_03.A Janvier 2019</a:t>
            </a:r>
          </a:p>
        </p:txBody>
      </p:sp>
      <p:sp>
        <p:nvSpPr>
          <p:cNvPr id="5" name="Espace réservé du numéro de diapositive 5">
            <a:extLst>
              <a:ext uri="{FF2B5EF4-FFF2-40B4-BE49-F238E27FC236}">
                <a16:creationId xmlns:a16="http://schemas.microsoft.com/office/drawing/2014/main" id="{E2D16C1D-6678-4DB2-B6EB-F10493FA0249}"/>
              </a:ext>
            </a:extLst>
          </p:cNvPr>
          <p:cNvSpPr>
            <a:spLocks noGrp="1"/>
          </p:cNvSpPr>
          <p:nvPr>
            <p:ph type="sldNum" sz="quarter" idx="12"/>
          </p:nvPr>
        </p:nvSpPr>
        <p:spPr/>
        <p:txBody>
          <a:bodyPr/>
          <a:lstStyle>
            <a:lvl1pPr>
              <a:defRPr/>
            </a:lvl1pPr>
          </a:lstStyle>
          <a:p>
            <a:pPr>
              <a:defRPr/>
            </a:pPr>
            <a:fld id="{167DDDCC-3800-427C-861F-6A7EFCD37620}" type="slidenum">
              <a:rPr lang="fr-FR" altLang="fr-FR"/>
              <a:pPr>
                <a:defRPr/>
              </a:pPr>
              <a:t>‹N°›</a:t>
            </a:fld>
            <a:endParaRPr lang="fr-FR" altLang="fr-FR"/>
          </a:p>
        </p:txBody>
      </p:sp>
    </p:spTree>
    <p:extLst>
      <p:ext uri="{BB962C8B-B14F-4D97-AF65-F5344CB8AC3E}">
        <p14:creationId xmlns:p14="http://schemas.microsoft.com/office/powerpoint/2010/main" val="1679976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a:extLst>
              <a:ext uri="{FF2B5EF4-FFF2-40B4-BE49-F238E27FC236}">
                <a16:creationId xmlns:a16="http://schemas.microsoft.com/office/drawing/2014/main" id="{EB7CEE81-DDC3-41CD-971C-6B4A3D613CB2}"/>
              </a:ext>
            </a:extLst>
          </p:cNvPr>
          <p:cNvSpPr>
            <a:spLocks noGrp="1"/>
          </p:cNvSpPr>
          <p:nvPr>
            <p:ph type="dt" sz="half" idx="10"/>
          </p:nvPr>
        </p:nvSpPr>
        <p:spPr/>
        <p:txBody>
          <a:bodyPr/>
          <a:lstStyle>
            <a:lvl1pPr>
              <a:defRPr/>
            </a:lvl1pPr>
          </a:lstStyle>
          <a:p>
            <a:pPr>
              <a:defRPr/>
            </a:pPr>
            <a:fld id="{41456313-946A-46C4-AB04-E957773ACDB0}" type="datetime1">
              <a:rPr lang="fr-FR"/>
              <a:pPr>
                <a:defRPr/>
              </a:pPr>
              <a:t>06/02/2019</a:t>
            </a:fld>
            <a:endParaRPr lang="fr-FR"/>
          </a:p>
        </p:txBody>
      </p:sp>
      <p:sp>
        <p:nvSpPr>
          <p:cNvPr id="3" name="Espace réservé du pied de page 4">
            <a:extLst>
              <a:ext uri="{FF2B5EF4-FFF2-40B4-BE49-F238E27FC236}">
                <a16:creationId xmlns:a16="http://schemas.microsoft.com/office/drawing/2014/main" id="{DF6DB5FE-D952-4720-B3DB-EF78C80BF10E}"/>
              </a:ext>
            </a:extLst>
          </p:cNvPr>
          <p:cNvSpPr>
            <a:spLocks noGrp="1"/>
          </p:cNvSpPr>
          <p:nvPr>
            <p:ph type="ftr" sz="quarter" idx="11"/>
          </p:nvPr>
        </p:nvSpPr>
        <p:spPr/>
        <p:txBody>
          <a:bodyPr/>
          <a:lstStyle>
            <a:lvl1pPr>
              <a:defRPr/>
            </a:lvl1pPr>
          </a:lstStyle>
          <a:p>
            <a:pPr>
              <a:defRPr/>
            </a:pPr>
            <a:r>
              <a:rPr lang="fr-FR"/>
              <a:t>SPH_03.A Janvier 2019</a:t>
            </a:r>
          </a:p>
        </p:txBody>
      </p:sp>
      <p:sp>
        <p:nvSpPr>
          <p:cNvPr id="4" name="Espace réservé du numéro de diapositive 5">
            <a:extLst>
              <a:ext uri="{FF2B5EF4-FFF2-40B4-BE49-F238E27FC236}">
                <a16:creationId xmlns:a16="http://schemas.microsoft.com/office/drawing/2014/main" id="{FA87941C-DB1C-4410-AF61-A31C964391A0}"/>
              </a:ext>
            </a:extLst>
          </p:cNvPr>
          <p:cNvSpPr>
            <a:spLocks noGrp="1"/>
          </p:cNvSpPr>
          <p:nvPr>
            <p:ph type="sldNum" sz="quarter" idx="12"/>
          </p:nvPr>
        </p:nvSpPr>
        <p:spPr/>
        <p:txBody>
          <a:bodyPr/>
          <a:lstStyle>
            <a:lvl1pPr>
              <a:defRPr/>
            </a:lvl1pPr>
          </a:lstStyle>
          <a:p>
            <a:pPr>
              <a:defRPr/>
            </a:pPr>
            <a:fld id="{FBD59B16-3C10-4F64-8657-E36F5ED25306}" type="slidenum">
              <a:rPr lang="fr-FR" altLang="fr-FR"/>
              <a:pPr>
                <a:defRPr/>
              </a:pPr>
              <a:t>‹N°›</a:t>
            </a:fld>
            <a:endParaRPr lang="fr-FR" altLang="fr-FR"/>
          </a:p>
        </p:txBody>
      </p:sp>
    </p:spTree>
    <p:extLst>
      <p:ext uri="{BB962C8B-B14F-4D97-AF65-F5344CB8AC3E}">
        <p14:creationId xmlns:p14="http://schemas.microsoft.com/office/powerpoint/2010/main" val="1168537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16:creationId xmlns:a16="http://schemas.microsoft.com/office/drawing/2014/main" id="{5A55F296-E8CF-4D99-9DDD-FFFFCE149DBE}"/>
              </a:ext>
            </a:extLst>
          </p:cNvPr>
          <p:cNvSpPr>
            <a:spLocks noGrp="1"/>
          </p:cNvSpPr>
          <p:nvPr>
            <p:ph type="dt" sz="half" idx="10"/>
          </p:nvPr>
        </p:nvSpPr>
        <p:spPr/>
        <p:txBody>
          <a:bodyPr/>
          <a:lstStyle>
            <a:lvl1pPr>
              <a:defRPr/>
            </a:lvl1pPr>
          </a:lstStyle>
          <a:p>
            <a:pPr>
              <a:defRPr/>
            </a:pPr>
            <a:fld id="{A09B9FBE-A569-4077-BC9F-FBC7C2C062AE}" type="datetime1">
              <a:rPr lang="fr-FR"/>
              <a:pPr>
                <a:defRPr/>
              </a:pPr>
              <a:t>06/02/2019</a:t>
            </a:fld>
            <a:endParaRPr lang="fr-FR"/>
          </a:p>
        </p:txBody>
      </p:sp>
      <p:sp>
        <p:nvSpPr>
          <p:cNvPr id="6" name="Espace réservé du pied de page 4">
            <a:extLst>
              <a:ext uri="{FF2B5EF4-FFF2-40B4-BE49-F238E27FC236}">
                <a16:creationId xmlns:a16="http://schemas.microsoft.com/office/drawing/2014/main" id="{8A23393A-1108-439A-8EAB-164C92794A99}"/>
              </a:ext>
            </a:extLst>
          </p:cNvPr>
          <p:cNvSpPr>
            <a:spLocks noGrp="1"/>
          </p:cNvSpPr>
          <p:nvPr>
            <p:ph type="ftr" sz="quarter" idx="11"/>
          </p:nvPr>
        </p:nvSpPr>
        <p:spPr/>
        <p:txBody>
          <a:bodyPr/>
          <a:lstStyle>
            <a:lvl1pPr>
              <a:defRPr/>
            </a:lvl1pPr>
          </a:lstStyle>
          <a:p>
            <a:pPr>
              <a:defRPr/>
            </a:pPr>
            <a:r>
              <a:rPr lang="fr-FR"/>
              <a:t>SPH_03.A Janvier 2019</a:t>
            </a:r>
          </a:p>
        </p:txBody>
      </p:sp>
      <p:sp>
        <p:nvSpPr>
          <p:cNvPr id="7" name="Espace réservé du numéro de diapositive 5">
            <a:extLst>
              <a:ext uri="{FF2B5EF4-FFF2-40B4-BE49-F238E27FC236}">
                <a16:creationId xmlns:a16="http://schemas.microsoft.com/office/drawing/2014/main" id="{2D6EBCC1-F9FA-4EC4-88ED-CC78FE52AAD9}"/>
              </a:ext>
            </a:extLst>
          </p:cNvPr>
          <p:cNvSpPr>
            <a:spLocks noGrp="1"/>
          </p:cNvSpPr>
          <p:nvPr>
            <p:ph type="sldNum" sz="quarter" idx="12"/>
          </p:nvPr>
        </p:nvSpPr>
        <p:spPr/>
        <p:txBody>
          <a:bodyPr/>
          <a:lstStyle>
            <a:lvl1pPr>
              <a:defRPr/>
            </a:lvl1pPr>
          </a:lstStyle>
          <a:p>
            <a:pPr>
              <a:defRPr/>
            </a:pPr>
            <a:fld id="{C6B656FA-D92A-4909-B679-C2975F3DB3F5}" type="slidenum">
              <a:rPr lang="fr-FR" altLang="fr-FR"/>
              <a:pPr>
                <a:defRPr/>
              </a:pPr>
              <a:t>‹N°›</a:t>
            </a:fld>
            <a:endParaRPr lang="fr-FR" altLang="fr-FR"/>
          </a:p>
        </p:txBody>
      </p:sp>
    </p:spTree>
    <p:extLst>
      <p:ext uri="{BB962C8B-B14F-4D97-AF65-F5344CB8AC3E}">
        <p14:creationId xmlns:p14="http://schemas.microsoft.com/office/powerpoint/2010/main" val="2294616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16:creationId xmlns:a16="http://schemas.microsoft.com/office/drawing/2014/main" id="{7F274359-B2F2-4B7A-B15F-1781CBF962D7}"/>
              </a:ext>
            </a:extLst>
          </p:cNvPr>
          <p:cNvSpPr>
            <a:spLocks noGrp="1"/>
          </p:cNvSpPr>
          <p:nvPr>
            <p:ph type="dt" sz="half" idx="10"/>
          </p:nvPr>
        </p:nvSpPr>
        <p:spPr/>
        <p:txBody>
          <a:bodyPr/>
          <a:lstStyle>
            <a:lvl1pPr>
              <a:defRPr/>
            </a:lvl1pPr>
          </a:lstStyle>
          <a:p>
            <a:pPr>
              <a:defRPr/>
            </a:pPr>
            <a:fld id="{67531929-26EF-48D3-B0FA-568B35AEC54C}" type="datetime1">
              <a:rPr lang="fr-FR"/>
              <a:pPr>
                <a:defRPr/>
              </a:pPr>
              <a:t>06/02/2019</a:t>
            </a:fld>
            <a:endParaRPr lang="fr-FR"/>
          </a:p>
        </p:txBody>
      </p:sp>
      <p:sp>
        <p:nvSpPr>
          <p:cNvPr id="6" name="Espace réservé du pied de page 4">
            <a:extLst>
              <a:ext uri="{FF2B5EF4-FFF2-40B4-BE49-F238E27FC236}">
                <a16:creationId xmlns:a16="http://schemas.microsoft.com/office/drawing/2014/main" id="{7D1E5E8F-E166-435B-B0AF-BA1055AFEF17}"/>
              </a:ext>
            </a:extLst>
          </p:cNvPr>
          <p:cNvSpPr>
            <a:spLocks noGrp="1"/>
          </p:cNvSpPr>
          <p:nvPr>
            <p:ph type="ftr" sz="quarter" idx="11"/>
          </p:nvPr>
        </p:nvSpPr>
        <p:spPr/>
        <p:txBody>
          <a:bodyPr/>
          <a:lstStyle>
            <a:lvl1pPr>
              <a:defRPr/>
            </a:lvl1pPr>
          </a:lstStyle>
          <a:p>
            <a:pPr>
              <a:defRPr/>
            </a:pPr>
            <a:r>
              <a:rPr lang="fr-FR"/>
              <a:t>SPH_03.A Janvier 2019</a:t>
            </a:r>
          </a:p>
        </p:txBody>
      </p:sp>
      <p:sp>
        <p:nvSpPr>
          <p:cNvPr id="7" name="Espace réservé du numéro de diapositive 5">
            <a:extLst>
              <a:ext uri="{FF2B5EF4-FFF2-40B4-BE49-F238E27FC236}">
                <a16:creationId xmlns:a16="http://schemas.microsoft.com/office/drawing/2014/main" id="{705684F0-05B4-4249-A072-4722974E0BBB}"/>
              </a:ext>
            </a:extLst>
          </p:cNvPr>
          <p:cNvSpPr>
            <a:spLocks noGrp="1"/>
          </p:cNvSpPr>
          <p:nvPr>
            <p:ph type="sldNum" sz="quarter" idx="12"/>
          </p:nvPr>
        </p:nvSpPr>
        <p:spPr/>
        <p:txBody>
          <a:bodyPr/>
          <a:lstStyle>
            <a:lvl1pPr>
              <a:defRPr/>
            </a:lvl1pPr>
          </a:lstStyle>
          <a:p>
            <a:pPr>
              <a:defRPr/>
            </a:pPr>
            <a:fld id="{47372797-C981-41FC-A57E-D59DD856F89D}" type="slidenum">
              <a:rPr lang="fr-FR" altLang="fr-FR"/>
              <a:pPr>
                <a:defRPr/>
              </a:pPr>
              <a:t>‹N°›</a:t>
            </a:fld>
            <a:endParaRPr lang="fr-FR" altLang="fr-FR"/>
          </a:p>
        </p:txBody>
      </p:sp>
    </p:spTree>
    <p:extLst>
      <p:ext uri="{BB962C8B-B14F-4D97-AF65-F5344CB8AC3E}">
        <p14:creationId xmlns:p14="http://schemas.microsoft.com/office/powerpoint/2010/main" val="3257125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9AB5E4"/>
            </a:gs>
            <a:gs pos="50000">
              <a:srgbClr val="C2D1ED"/>
            </a:gs>
            <a:gs pos="100000">
              <a:srgbClr val="E1E8F5"/>
            </a:gs>
          </a:gsLst>
          <a:lin ang="5400000"/>
        </a:gradFill>
        <a:effectLst/>
      </p:bgPr>
    </p:bg>
    <p:spTree>
      <p:nvGrpSpPr>
        <p:cNvPr id="1" name=""/>
        <p:cNvGrpSpPr/>
        <p:nvPr/>
      </p:nvGrpSpPr>
      <p:grpSpPr>
        <a:xfrm>
          <a:off x="0" y="0"/>
          <a:ext cx="0" cy="0"/>
          <a:chOff x="0" y="0"/>
          <a:chExt cx="0" cy="0"/>
        </a:xfrm>
      </p:grpSpPr>
      <p:sp>
        <p:nvSpPr>
          <p:cNvPr id="1026" name="Espace réservé du titre 1">
            <a:extLst>
              <a:ext uri="{FF2B5EF4-FFF2-40B4-BE49-F238E27FC236}">
                <a16:creationId xmlns:a16="http://schemas.microsoft.com/office/drawing/2014/main" id="{4C30CA42-94B0-44F2-9D5E-305C43B4CF8A}"/>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Espace réservé du texte 2">
            <a:extLst>
              <a:ext uri="{FF2B5EF4-FFF2-40B4-BE49-F238E27FC236}">
                <a16:creationId xmlns:a16="http://schemas.microsoft.com/office/drawing/2014/main" id="{7F41D90E-B078-4544-8248-D8C75E4214B3}"/>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4" name="Espace réservé de la date 3">
            <a:extLst>
              <a:ext uri="{FF2B5EF4-FFF2-40B4-BE49-F238E27FC236}">
                <a16:creationId xmlns:a16="http://schemas.microsoft.com/office/drawing/2014/main" id="{DAF00F69-1A38-4981-8CE6-83E64DCF396E}"/>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cs typeface="+mn-cs"/>
              </a:defRPr>
            </a:lvl1pPr>
          </a:lstStyle>
          <a:p>
            <a:pPr>
              <a:defRPr/>
            </a:pPr>
            <a:fld id="{CD5546DC-FE6D-4EF8-98CB-8204395004D9}" type="datetime1">
              <a:rPr lang="fr-FR"/>
              <a:pPr>
                <a:defRPr/>
              </a:pPr>
              <a:t>06/02/2019</a:t>
            </a:fld>
            <a:endParaRPr lang="fr-FR"/>
          </a:p>
        </p:txBody>
      </p:sp>
      <p:sp>
        <p:nvSpPr>
          <p:cNvPr id="5" name="Espace réservé du pied de page 4">
            <a:extLst>
              <a:ext uri="{FF2B5EF4-FFF2-40B4-BE49-F238E27FC236}">
                <a16:creationId xmlns:a16="http://schemas.microsoft.com/office/drawing/2014/main" id="{F726FC98-EB0D-4224-996C-F0CE30F2C584}"/>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smtClean="0">
                <a:solidFill>
                  <a:schemeClr val="tx1">
                    <a:tint val="75000"/>
                  </a:schemeClr>
                </a:solidFill>
                <a:latin typeface="+mn-lt"/>
                <a:cs typeface="+mn-cs"/>
              </a:defRPr>
            </a:lvl1pPr>
          </a:lstStyle>
          <a:p>
            <a:pPr>
              <a:defRPr/>
            </a:pPr>
            <a:r>
              <a:rPr lang="fr-FR"/>
              <a:t>SPH_03.A Janvier 2019</a:t>
            </a:r>
          </a:p>
        </p:txBody>
      </p:sp>
      <p:sp>
        <p:nvSpPr>
          <p:cNvPr id="6" name="Espace réservé du numéro de diapositive 5">
            <a:extLst>
              <a:ext uri="{FF2B5EF4-FFF2-40B4-BE49-F238E27FC236}">
                <a16:creationId xmlns:a16="http://schemas.microsoft.com/office/drawing/2014/main" id="{C681C3F8-F2CE-4AA1-A27C-EAB85A2A39C3}"/>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4BB7EC72-1A96-4E69-A5F7-FFCEE90EEB2F}"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7">
            <a:extLst>
              <a:ext uri="{FF2B5EF4-FFF2-40B4-BE49-F238E27FC236}">
                <a16:creationId xmlns:a16="http://schemas.microsoft.com/office/drawing/2014/main" id="{CD3F1AEB-AC5B-43B9-8BB9-4963DFCFA7D8}"/>
              </a:ext>
            </a:extLst>
          </p:cNvPr>
          <p:cNvSpPr>
            <a:spLocks noChangeArrowheads="1"/>
          </p:cNvSpPr>
          <p:nvPr/>
        </p:nvSpPr>
        <p:spPr bwMode="auto">
          <a:xfrm>
            <a:off x="900113" y="1557338"/>
            <a:ext cx="7632700" cy="2125662"/>
          </a:xfrm>
          <a:prstGeom prst="roundRect">
            <a:avLst>
              <a:gd name="adj" fmla="val 16667"/>
            </a:avLst>
          </a:prstGeom>
          <a:gradFill rotWithShape="1">
            <a:gsLst>
              <a:gs pos="86245">
                <a:schemeClr val="accent1">
                  <a:lumMod val="40000"/>
                  <a:lumOff val="60000"/>
                </a:schemeClr>
              </a:gs>
              <a:gs pos="0">
                <a:schemeClr val="accent1">
                  <a:lumMod val="20000"/>
                  <a:lumOff val="80000"/>
                </a:schemeClr>
              </a:gs>
              <a:gs pos="64999">
                <a:schemeClr val="accent1">
                  <a:lumMod val="20000"/>
                  <a:lumOff val="80000"/>
                </a:schemeClr>
              </a:gs>
              <a:gs pos="100000">
                <a:schemeClr val="accent1">
                  <a:lumMod val="20000"/>
                  <a:lumOff val="80000"/>
                </a:schemeClr>
              </a:gs>
            </a:gsLst>
            <a:lin ang="5400000" scaled="1"/>
          </a:gradFill>
          <a:ln w="9525">
            <a:solidFill>
              <a:srgbClr val="98B954"/>
            </a:solidFill>
            <a:round/>
            <a:headEnd/>
            <a:tailEnd/>
          </a:ln>
          <a:effectLst>
            <a:outerShdw blurRad="40000" dist="20000" dir="5400000" rotWithShape="0">
              <a:srgbClr val="808080">
                <a:alpha val="37999"/>
              </a:srgbClr>
            </a:outerShdw>
          </a:effec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fr-FR" dirty="0"/>
              <a:t>RÉSOLUTION D’UN PROBLÈME</a:t>
            </a:r>
          </a:p>
          <a:p>
            <a:pPr algn="ctr">
              <a:defRPr/>
            </a:pPr>
            <a:r>
              <a:rPr lang="fr-FR" dirty="0"/>
              <a:t>SCIENTIFIQUE À CARACTÈRE</a:t>
            </a:r>
          </a:p>
          <a:p>
            <a:pPr algn="ctr">
              <a:defRPr/>
            </a:pPr>
            <a:r>
              <a:rPr lang="fr-FR" dirty="0"/>
              <a:t>EXPÉRIMENTAL</a:t>
            </a:r>
          </a:p>
        </p:txBody>
      </p:sp>
      <p:sp>
        <p:nvSpPr>
          <p:cNvPr id="3075" name="Rectangle 6">
            <a:extLst>
              <a:ext uri="{FF2B5EF4-FFF2-40B4-BE49-F238E27FC236}">
                <a16:creationId xmlns:a16="http://schemas.microsoft.com/office/drawing/2014/main" id="{F5FF4CB5-2679-4548-A599-0E89AC0E3B03}"/>
              </a:ext>
            </a:extLst>
          </p:cNvPr>
          <p:cNvSpPr>
            <a:spLocks noChangeArrowheads="1"/>
          </p:cNvSpPr>
          <p:nvPr/>
        </p:nvSpPr>
        <p:spPr bwMode="auto">
          <a:xfrm>
            <a:off x="900113" y="3833813"/>
            <a:ext cx="75438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 typeface="Arial" panose="020B0604020202020204" pitchFamily="34" charset="0"/>
              <a:buNone/>
            </a:pPr>
            <a:r>
              <a:rPr lang="fr-FR" altLang="fr-FR" sz="2800" b="1" dirty="0">
                <a:solidFill>
                  <a:srgbClr val="002060"/>
                </a:solidFill>
                <a:latin typeface="Arial" panose="020B0604020202020204" pitchFamily="34" charset="0"/>
                <a:ea typeface="MS PGothic" panose="020B0600070205080204" pitchFamily="34" charset="-128"/>
              </a:rPr>
              <a:t>FORMATION DE LA BANQUISE ET SALINITE DE L’EAU </a:t>
            </a:r>
          </a:p>
        </p:txBody>
      </p:sp>
      <p:sp>
        <p:nvSpPr>
          <p:cNvPr id="2052" name="Espace réservé du pied de page 4">
            <a:extLst>
              <a:ext uri="{FF2B5EF4-FFF2-40B4-BE49-F238E27FC236}">
                <a16:creationId xmlns:a16="http://schemas.microsoft.com/office/drawing/2014/main" id="{95959642-3E71-46C3-BFDA-F649EFE669E1}"/>
              </a:ext>
            </a:extLst>
          </p:cNvPr>
          <p:cNvSpPr>
            <a:spLocks noGrp="1"/>
          </p:cNvSpPr>
          <p:nvPr>
            <p:ph type="ftr" sz="quarter" idx="11"/>
          </p:nvPr>
        </p:nvSpPr>
        <p:spPr bwMode="auto">
          <a:xfrm>
            <a:off x="1691680" y="5661249"/>
            <a:ext cx="5832648" cy="72008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None/>
              <a:defRPr/>
            </a:pPr>
            <a:r>
              <a:rPr lang="fr-FR" altLang="fr-FR" sz="1200" dirty="0">
                <a:solidFill>
                  <a:srgbClr val="898989"/>
                </a:solidFill>
                <a:latin typeface="Arial" charset="0"/>
              </a:rPr>
              <a:t>SPH_03.A Janvier 2019 </a:t>
            </a:r>
            <a:r>
              <a:rPr lang="fr-FR" altLang="fr-FR" sz="1200" dirty="0">
                <a:solidFill>
                  <a:schemeClr val="tx1">
                    <a:lumMod val="50000"/>
                    <a:lumOff val="50000"/>
                  </a:schemeClr>
                </a:solidFill>
                <a:latin typeface="Arial" charset="0"/>
              </a:rPr>
              <a:t>–  </a:t>
            </a:r>
            <a:r>
              <a:rPr lang="fr-FR" sz="1200" dirty="0">
                <a:solidFill>
                  <a:schemeClr val="tx1">
                    <a:lumMod val="50000"/>
                    <a:lumOff val="50000"/>
                  </a:schemeClr>
                </a:solidFill>
                <a:latin typeface="Arial" panose="020B0604020202020204" pitchFamily="34" charset="0"/>
                <a:cs typeface="Arial" panose="020B0604020202020204" pitchFamily="34" charset="0"/>
              </a:rPr>
              <a:t>LYCEE DARCHICOURT Hénin Beaumont</a:t>
            </a:r>
          </a:p>
          <a:p>
            <a:pPr>
              <a:spcBef>
                <a:spcPct val="0"/>
              </a:spcBef>
              <a:buFontTx/>
              <a:buNone/>
              <a:defRPr/>
            </a:pPr>
            <a:r>
              <a:rPr lang="fr-FR" altLang="fr-FR" sz="1200" dirty="0">
                <a:solidFill>
                  <a:srgbClr val="898989"/>
                </a:solidFill>
                <a:latin typeface="Arial" charset="0"/>
              </a:rPr>
              <a:t>Contribution du lycée </a:t>
            </a:r>
            <a:r>
              <a:rPr lang="fr-FR" altLang="fr-FR" sz="1200" dirty="0" err="1">
                <a:solidFill>
                  <a:srgbClr val="898989"/>
                </a:solidFill>
                <a:latin typeface="Arial" charset="0"/>
              </a:rPr>
              <a:t>E.Couteaux</a:t>
            </a:r>
            <a:r>
              <a:rPr lang="fr-FR" altLang="fr-FR" sz="1200" dirty="0">
                <a:solidFill>
                  <a:srgbClr val="898989"/>
                </a:solidFill>
                <a:latin typeface="Arial" charset="0"/>
              </a:rPr>
              <a:t> St Amand-les-eaux</a:t>
            </a:r>
          </a:p>
        </p:txBody>
      </p:sp>
      <p:pic>
        <p:nvPicPr>
          <p:cNvPr id="3077" name="Image 1">
            <a:extLst>
              <a:ext uri="{FF2B5EF4-FFF2-40B4-BE49-F238E27FC236}">
                <a16:creationId xmlns:a16="http://schemas.microsoft.com/office/drawing/2014/main" id="{068C1904-4DC1-4AB6-8E56-9B40D54E74B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Image 2">
            <a:extLst>
              <a:ext uri="{FF2B5EF4-FFF2-40B4-BE49-F238E27FC236}">
                <a16:creationId xmlns:a16="http://schemas.microsoft.com/office/drawing/2014/main" id="{DFF4B47A-CBB6-4FDF-81C0-E801C7F6A6C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a:extLst>
              <a:ext uri="{FF2B5EF4-FFF2-40B4-BE49-F238E27FC236}">
                <a16:creationId xmlns:a16="http://schemas.microsoft.com/office/drawing/2014/main" id="{103FCD1D-24D0-441C-8ADF-B78291F99F24}"/>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latin typeface="Arial" panose="020B0604020202020204" pitchFamily="34" charset="0"/>
            </a:endParaRPr>
          </a:p>
        </p:txBody>
      </p:sp>
      <p:sp>
        <p:nvSpPr>
          <p:cNvPr id="6" name="Espace réservé du pied de page 1">
            <a:extLst>
              <a:ext uri="{FF2B5EF4-FFF2-40B4-BE49-F238E27FC236}">
                <a16:creationId xmlns:a16="http://schemas.microsoft.com/office/drawing/2014/main" id="{14E0CDD1-E3F3-442B-B51E-EF0726FD8F43}"/>
              </a:ext>
            </a:extLst>
          </p:cNvPr>
          <p:cNvSpPr>
            <a:spLocks noGrp="1"/>
          </p:cNvSpPr>
          <p:nvPr>
            <p:ph type="ftr" sz="quarter" idx="11"/>
          </p:nvPr>
        </p:nvSpPr>
        <p:spPr/>
        <p:txBody>
          <a:bodyPr/>
          <a:lstStyle/>
          <a:p>
            <a:pPr>
              <a:defRPr/>
            </a:pPr>
            <a:r>
              <a:rPr lang="fr-FR"/>
              <a:t>SPH_03.A Janvier 2019</a:t>
            </a:r>
            <a:endParaRPr lang="fr-FR" dirty="0"/>
          </a:p>
        </p:txBody>
      </p:sp>
      <p:sp>
        <p:nvSpPr>
          <p:cNvPr id="21511" name="Titre 1">
            <a:extLst>
              <a:ext uri="{FF2B5EF4-FFF2-40B4-BE49-F238E27FC236}">
                <a16:creationId xmlns:a16="http://schemas.microsoft.com/office/drawing/2014/main" id="{721E92D7-80A1-4C3A-AC7E-1C9AD28357E6}"/>
              </a:ext>
            </a:extLst>
          </p:cNvPr>
          <p:cNvSpPr>
            <a:spLocks noGrp="1"/>
          </p:cNvSpPr>
          <p:nvPr>
            <p:ph type="title"/>
          </p:nvPr>
        </p:nvSpPr>
        <p:spPr>
          <a:xfrm>
            <a:off x="468313" y="-26988"/>
            <a:ext cx="8229600" cy="936626"/>
          </a:xfrm>
        </p:spPr>
        <p:txBody>
          <a:bodyPr/>
          <a:lstStyle/>
          <a:p>
            <a:pPr eaLnBrk="1" hangingPunct="1"/>
            <a:r>
              <a:rPr lang="fr-FR" altLang="fr-FR" sz="2500" dirty="0"/>
              <a:t>Proposition de résolution finale du problème:</a:t>
            </a:r>
            <a:endParaRPr lang="fr-FR" altLang="fr-FR" dirty="0"/>
          </a:p>
        </p:txBody>
      </p:sp>
      <p:sp>
        <p:nvSpPr>
          <p:cNvPr id="9" name="Rectangle 8">
            <a:extLst>
              <a:ext uri="{FF2B5EF4-FFF2-40B4-BE49-F238E27FC236}">
                <a16:creationId xmlns:a16="http://schemas.microsoft.com/office/drawing/2014/main" id="{52862F45-A724-4754-8AA0-C9928C3588ED}"/>
              </a:ext>
            </a:extLst>
          </p:cNvPr>
          <p:cNvSpPr/>
          <p:nvPr/>
        </p:nvSpPr>
        <p:spPr>
          <a:xfrm>
            <a:off x="692150" y="939076"/>
            <a:ext cx="7781925" cy="4547399"/>
          </a:xfrm>
          <a:prstGeom prst="rect">
            <a:avLst/>
          </a:prstGeom>
          <a:solidFill>
            <a:schemeClr val="bg1"/>
          </a:solidFill>
        </p:spPr>
        <p:txBody>
          <a:bodyPr wrap="square">
            <a:spAutoFit/>
          </a:bodyPr>
          <a:lstStyle/>
          <a:p>
            <a:pPr marL="548640" indent="-548640">
              <a:spcBef>
                <a:spcPts val="300"/>
              </a:spcBef>
              <a:spcAft>
                <a:spcPts val="0"/>
              </a:spcAft>
              <a:tabLst>
                <a:tab pos="228600" algn="l"/>
                <a:tab pos="449580" algn="l"/>
              </a:tabLst>
            </a:pPr>
            <a:r>
              <a:rPr lang="fr-FR" sz="1600" b="1" dirty="0">
                <a:latin typeface="Times New Roman" panose="02020603050405020304" pitchFamily="18" charset="0"/>
                <a:cs typeface="Times New Roman" panose="02020603050405020304" pitchFamily="18" charset="0"/>
              </a:rPr>
              <a:t>2)</a:t>
            </a:r>
            <a:r>
              <a:rPr lang="fr-FR" sz="1600" b="1" u="sng" dirty="0">
                <a:latin typeface="Times New Roman" panose="02020603050405020304" pitchFamily="18" charset="0"/>
                <a:cs typeface="Times New Roman" panose="02020603050405020304" pitchFamily="18" charset="0"/>
              </a:rPr>
              <a:t> Problème </a:t>
            </a:r>
            <a:r>
              <a:rPr lang="fr-FR" sz="1600" b="1" dirty="0">
                <a:latin typeface="Times New Roman" panose="02020603050405020304" pitchFamily="18" charset="0"/>
                <a:cs typeface="Times New Roman" panose="02020603050405020304" pitchFamily="18" charset="0"/>
              </a:rPr>
              <a:t>:</a:t>
            </a:r>
            <a:r>
              <a:rPr lang="fr-FR" sz="1600" b="1" i="1" dirty="0">
                <a:latin typeface="Times New Roman" panose="02020603050405020304" pitchFamily="18" charset="0"/>
                <a:cs typeface="Times New Roman" panose="02020603050405020304" pitchFamily="18" charset="0"/>
              </a:rPr>
              <a:t> </a:t>
            </a:r>
            <a:r>
              <a:rPr lang="fr-FR" sz="1600" b="1" dirty="0">
                <a:latin typeface="Times New Roman" panose="02020603050405020304" pitchFamily="18" charset="0"/>
                <a:cs typeface="Times New Roman" panose="02020603050405020304" pitchFamily="18" charset="0"/>
              </a:rPr>
              <a:t>Vérifier que la banquise rejette du sel lorsqu’elle se forme</a:t>
            </a:r>
            <a:endParaRPr lang="fr-FR" sz="1600" b="1" u="sng" dirty="0">
              <a:latin typeface="Times New Roman" panose="02020603050405020304" pitchFamily="18" charset="0"/>
              <a:cs typeface="Times New Roman" panose="02020603050405020304" pitchFamily="18" charset="0"/>
            </a:endParaRPr>
          </a:p>
          <a:p>
            <a:pPr algn="just">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 </a:t>
            </a:r>
          </a:p>
          <a:p>
            <a:pPr algn="just">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a) </a:t>
            </a:r>
            <a:r>
              <a:rPr lang="fr-FR" sz="1600" u="sng" dirty="0">
                <a:latin typeface="Times New Roman" panose="02020603050405020304" pitchFamily="18" charset="0"/>
                <a:ea typeface="Times New Roman" panose="02020603050405020304" pitchFamily="18" charset="0"/>
                <a:cs typeface="Times New Roman" panose="02020603050405020304" pitchFamily="18" charset="0"/>
              </a:rPr>
              <a:t>Conception d’une expérimentation </a:t>
            </a:r>
            <a:r>
              <a:rPr lang="fr-FR" sz="1600" b="1" i="1" u="sng" dirty="0">
                <a:latin typeface="Times New Roman" panose="02020603050405020304" pitchFamily="18" charset="0"/>
                <a:ea typeface="Times New Roman" panose="02020603050405020304" pitchFamily="18" charset="0"/>
                <a:cs typeface="Times New Roman" panose="02020603050405020304" pitchFamily="18" charset="0"/>
              </a:rPr>
              <a:t>(en s’aidant des documents joints)</a:t>
            </a:r>
            <a:endParaRPr lang="fr-FR"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Bef>
                <a:spcPts val="300"/>
              </a:spcBef>
              <a:spcAft>
                <a:spcPts val="0"/>
              </a:spcAft>
            </a:pPr>
            <a:r>
              <a:rPr lang="fr-FR" sz="1600" dirty="0">
                <a:solidFill>
                  <a:schemeClr val="tx1">
                    <a:lumMod val="50000"/>
                    <a:lumOff val="50000"/>
                  </a:schemeClr>
                </a:solidFill>
                <a:latin typeface="Times New Roman" panose="02020603050405020304" pitchFamily="18" charset="0"/>
                <a:ea typeface="Times New Roman" panose="02020603050405020304" pitchFamily="18" charset="0"/>
                <a:cs typeface="Times New Roman" panose="02020603050405020304" pitchFamily="18" charset="0"/>
              </a:rPr>
              <a:t>Proposer un protocole pour vérifier la phrase soulignée du document introductif concernant le rejet du sel lors de la formation de la banquise. Le faire valider par le professeur.</a:t>
            </a:r>
          </a:p>
          <a:p>
            <a:pPr algn="just">
              <a:spcBef>
                <a:spcPts val="300"/>
              </a:spcBef>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On met 50mL de solution de chlorure de sodium à 10g/L (jouant le rôle d’eau de mer) à geler dans un </a:t>
            </a:r>
            <a:r>
              <a:rPr lang="fr-FR" sz="1600" dirty="0" err="1">
                <a:latin typeface="Times New Roman" panose="02020603050405020304" pitchFamily="18" charset="0"/>
                <a:ea typeface="Times New Roman" panose="02020603050405020304" pitchFamily="18" charset="0"/>
                <a:cs typeface="Times New Roman" panose="02020603050405020304" pitchFamily="18" charset="0"/>
              </a:rPr>
              <a:t>erlen</a:t>
            </a:r>
            <a:r>
              <a:rPr lang="fr-FR" sz="1600" dirty="0">
                <a:latin typeface="Times New Roman" panose="02020603050405020304" pitchFamily="18" charset="0"/>
                <a:ea typeface="Times New Roman" panose="02020603050405020304" pitchFamily="18" charset="0"/>
                <a:cs typeface="Times New Roman" panose="02020603050405020304" pitchFamily="18" charset="0"/>
              </a:rPr>
              <a:t> placé dans un bain réfrigérant de </a:t>
            </a:r>
            <a:r>
              <a:rPr lang="fr-FR" sz="1600" dirty="0" err="1">
                <a:latin typeface="Times New Roman" panose="02020603050405020304" pitchFamily="18" charset="0"/>
                <a:ea typeface="Times New Roman" panose="02020603050405020304" pitchFamily="18" charset="0"/>
                <a:cs typeface="Times New Roman" panose="02020603050405020304" pitchFamily="18" charset="0"/>
              </a:rPr>
              <a:t>glace+sel</a:t>
            </a:r>
            <a:r>
              <a:rPr lang="fr-FR" sz="1600" dirty="0">
                <a:latin typeface="Times New Roman" panose="02020603050405020304" pitchFamily="18" charset="0"/>
                <a:ea typeface="Times New Roman" panose="02020603050405020304" pitchFamily="18" charset="0"/>
                <a:cs typeface="Times New Roman" panose="02020603050405020304" pitchFamily="18" charset="0"/>
              </a:rPr>
              <a:t>.</a:t>
            </a:r>
          </a:p>
          <a:p>
            <a:pPr algn="just">
              <a:spcBef>
                <a:spcPts val="300"/>
              </a:spcBef>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On prélève à la pipette jaugée 5,0mL de la solution salée de départ, que l’on dilue dans une fiole jaugée de 100mL, ce qui permet de ramener la concentration </a:t>
            </a:r>
            <a:r>
              <a:rPr lang="fr-FR" sz="1600">
                <a:latin typeface="Times New Roman" panose="02020603050405020304" pitchFamily="18" charset="0"/>
                <a:ea typeface="Times New Roman" panose="02020603050405020304" pitchFamily="18" charset="0"/>
                <a:cs typeface="Times New Roman" panose="02020603050405020304" pitchFamily="18" charset="0"/>
              </a:rPr>
              <a:t>à 0,5g</a:t>
            </a:r>
            <a:r>
              <a:rPr lang="fr-FR" sz="1600" dirty="0">
                <a:latin typeface="Times New Roman" panose="02020603050405020304" pitchFamily="18" charset="0"/>
                <a:ea typeface="Times New Roman" panose="02020603050405020304" pitchFamily="18" charset="0"/>
                <a:cs typeface="Times New Roman" panose="02020603050405020304" pitchFamily="18" charset="0"/>
              </a:rPr>
              <a:t>/L (soit moins de 0,01mol/L) pour éviter la saturation du conductimètre.</a:t>
            </a:r>
          </a:p>
          <a:p>
            <a:pPr algn="just">
              <a:spcBef>
                <a:spcPts val="300"/>
              </a:spcBef>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On refait un prélèvement de 5,0mL la phase liquide restante quand la solution salée est presque complétement gelée ; on le dilue de même, ce qui permet aussi de ramener l’échantillon à une température ambiante car la conductance dépend de la température.</a:t>
            </a:r>
          </a:p>
          <a:p>
            <a:pPr algn="just">
              <a:spcBef>
                <a:spcPts val="300"/>
              </a:spcBef>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On mesure les conductances des deux échantillons dilués : celle en fin de solidification devrait être plus grande.</a:t>
            </a:r>
          </a:p>
          <a:p>
            <a:pPr algn="just">
              <a:spcBef>
                <a:spcPts val="300"/>
              </a:spcBef>
              <a:spcAft>
                <a:spcPts val="0"/>
              </a:spcAft>
            </a:pPr>
            <a:endParaRPr lang="fr-FR" sz="1600" dirty="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spcBef>
                <a:spcPts val="300"/>
              </a:spcBef>
              <a:spcAft>
                <a:spcPts val="0"/>
              </a:spcAft>
              <a:buFontTx/>
              <a:buChar char="-"/>
            </a:pPr>
            <a:endParaRPr lang="fr-FR" sz="16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a:extLst>
              <a:ext uri="{FF2B5EF4-FFF2-40B4-BE49-F238E27FC236}">
                <a16:creationId xmlns:a16="http://schemas.microsoft.com/office/drawing/2014/main" id="{103FCD1D-24D0-441C-8ADF-B78291F99F24}"/>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latin typeface="Arial" panose="020B0604020202020204" pitchFamily="34" charset="0"/>
            </a:endParaRPr>
          </a:p>
        </p:txBody>
      </p:sp>
      <p:sp>
        <p:nvSpPr>
          <p:cNvPr id="6" name="Espace réservé du pied de page 1">
            <a:extLst>
              <a:ext uri="{FF2B5EF4-FFF2-40B4-BE49-F238E27FC236}">
                <a16:creationId xmlns:a16="http://schemas.microsoft.com/office/drawing/2014/main" id="{14E0CDD1-E3F3-442B-B51E-EF0726FD8F43}"/>
              </a:ext>
            </a:extLst>
          </p:cNvPr>
          <p:cNvSpPr>
            <a:spLocks noGrp="1"/>
          </p:cNvSpPr>
          <p:nvPr>
            <p:ph type="ftr" sz="quarter" idx="11"/>
          </p:nvPr>
        </p:nvSpPr>
        <p:spPr/>
        <p:txBody>
          <a:bodyPr/>
          <a:lstStyle/>
          <a:p>
            <a:pPr>
              <a:defRPr/>
            </a:pPr>
            <a:r>
              <a:rPr lang="fr-FR"/>
              <a:t>SPH_03.A Janvier 2019</a:t>
            </a:r>
            <a:endParaRPr lang="fr-FR" dirty="0"/>
          </a:p>
        </p:txBody>
      </p:sp>
      <p:sp>
        <p:nvSpPr>
          <p:cNvPr id="21511" name="Titre 1">
            <a:extLst>
              <a:ext uri="{FF2B5EF4-FFF2-40B4-BE49-F238E27FC236}">
                <a16:creationId xmlns:a16="http://schemas.microsoft.com/office/drawing/2014/main" id="{721E92D7-80A1-4C3A-AC7E-1C9AD28357E6}"/>
              </a:ext>
            </a:extLst>
          </p:cNvPr>
          <p:cNvSpPr>
            <a:spLocks noGrp="1"/>
          </p:cNvSpPr>
          <p:nvPr>
            <p:ph type="title"/>
          </p:nvPr>
        </p:nvSpPr>
        <p:spPr>
          <a:xfrm>
            <a:off x="468313" y="-26988"/>
            <a:ext cx="8229600" cy="936626"/>
          </a:xfrm>
        </p:spPr>
        <p:txBody>
          <a:bodyPr/>
          <a:lstStyle/>
          <a:p>
            <a:pPr eaLnBrk="1" hangingPunct="1"/>
            <a:r>
              <a:rPr lang="fr-FR" altLang="fr-FR" sz="2500" dirty="0"/>
              <a:t>Proposition de résolution finale du problème:</a:t>
            </a:r>
            <a:endParaRPr lang="fr-FR" altLang="fr-FR" dirty="0"/>
          </a:p>
        </p:txBody>
      </p:sp>
      <p:pic>
        <p:nvPicPr>
          <p:cNvPr id="3" name="Image 2">
            <a:extLst>
              <a:ext uri="{FF2B5EF4-FFF2-40B4-BE49-F238E27FC236}">
                <a16:creationId xmlns:a16="http://schemas.microsoft.com/office/drawing/2014/main" id="{8D4F34F2-9F0E-45B0-A392-9AF594600189}"/>
              </a:ext>
            </a:extLst>
          </p:cNvPr>
          <p:cNvPicPr>
            <a:picLocks noChangeAspect="1"/>
          </p:cNvPicPr>
          <p:nvPr/>
        </p:nvPicPr>
        <p:blipFill>
          <a:blip r:embed="rId3"/>
          <a:stretch>
            <a:fillRect/>
          </a:stretch>
        </p:blipFill>
        <p:spPr>
          <a:xfrm>
            <a:off x="215466" y="1112613"/>
            <a:ext cx="8928534" cy="5040762"/>
          </a:xfrm>
          <a:prstGeom prst="rect">
            <a:avLst/>
          </a:prstGeom>
        </p:spPr>
      </p:pic>
    </p:spTree>
    <p:extLst>
      <p:ext uri="{BB962C8B-B14F-4D97-AF65-F5344CB8AC3E}">
        <p14:creationId xmlns:p14="http://schemas.microsoft.com/office/powerpoint/2010/main" val="460418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2" name="Rectangle 6">
            <a:extLst>
              <a:ext uri="{FF2B5EF4-FFF2-40B4-BE49-F238E27FC236}">
                <a16:creationId xmlns:a16="http://schemas.microsoft.com/office/drawing/2014/main" id="{11C37F7A-6023-4347-8AAF-0762A153588E}"/>
              </a:ext>
            </a:extLst>
          </p:cNvPr>
          <p:cNvSpPr>
            <a:spLocks noChangeArrowheads="1"/>
          </p:cNvSpPr>
          <p:nvPr/>
        </p:nvSpPr>
        <p:spPr bwMode="auto">
          <a:xfrm>
            <a:off x="179388" y="1125538"/>
            <a:ext cx="8569325" cy="368300"/>
          </a:xfrm>
          <a:prstGeom prst="rect">
            <a:avLst/>
          </a:prstGeom>
          <a:noFill/>
          <a:ln w="9525">
            <a:noFill/>
            <a:miter lim="800000"/>
            <a:headEnd/>
            <a:tailEnd/>
          </a:ln>
          <a:effectLst/>
        </p:spPr>
        <p:txBody>
          <a:bodyPr anchor="ctr">
            <a:spAutoFit/>
          </a:bodyPr>
          <a:lstStyle/>
          <a:p>
            <a:pPr eaLnBrk="1" hangingPunct="1">
              <a:defRPr/>
            </a:pPr>
            <a:r>
              <a:rPr lang="fr-FR" b="1" dirty="0">
                <a:solidFill>
                  <a:srgbClr val="0070C0"/>
                </a:solidFill>
                <a:latin typeface="+mj-lt"/>
                <a:cs typeface="Arial" charset="0"/>
              </a:rPr>
              <a:t>Apporter un regard critique à votre résultat.</a:t>
            </a:r>
            <a:endParaRPr lang="fr-FR" b="1" dirty="0">
              <a:solidFill>
                <a:srgbClr val="0070C0"/>
              </a:solidFill>
              <a:latin typeface="+mj-lt"/>
              <a:ea typeface="Calibri" pitchFamily="34" charset="0"/>
            </a:endParaRPr>
          </a:p>
        </p:txBody>
      </p:sp>
      <p:sp>
        <p:nvSpPr>
          <p:cNvPr id="7" name="Rectangle 6">
            <a:extLst>
              <a:ext uri="{FF2B5EF4-FFF2-40B4-BE49-F238E27FC236}">
                <a16:creationId xmlns:a16="http://schemas.microsoft.com/office/drawing/2014/main" id="{FC314A40-5681-4C1C-BD6B-3DA8FF66847E}"/>
              </a:ext>
            </a:extLst>
          </p:cNvPr>
          <p:cNvSpPr>
            <a:spLocks noChangeArrowheads="1"/>
          </p:cNvSpPr>
          <p:nvPr/>
        </p:nvSpPr>
        <p:spPr bwMode="auto">
          <a:xfrm>
            <a:off x="827584" y="2020209"/>
            <a:ext cx="6913463" cy="923330"/>
          </a:xfrm>
          <a:prstGeom prst="rect">
            <a:avLst/>
          </a:prstGeom>
          <a:noFill/>
          <a:ln w="9525">
            <a:noFill/>
            <a:miter lim="800000"/>
            <a:headEnd/>
            <a:tailEnd/>
          </a:ln>
          <a:effectLst/>
        </p:spPr>
        <p:txBody>
          <a:bodyPr wrap="square" anchor="ctr">
            <a:spAutoFit/>
          </a:bodyPr>
          <a:lstStyle/>
          <a:p>
            <a:pPr algn="just" eaLnBrk="1" hangingPunct="1">
              <a:defRPr/>
            </a:pPr>
            <a:r>
              <a:rPr lang="fr-FR" dirty="0">
                <a:latin typeface="+mj-lt"/>
                <a:cs typeface="Arial" charset="0"/>
              </a:rPr>
              <a:t>L’augmentation de la conductance est bien mesurable, mais il faut bien manipuler : une erreur de prélèvement à la pipette jaugée peut aussi entraîner une variation de conductance importante.</a:t>
            </a:r>
          </a:p>
        </p:txBody>
      </p:sp>
      <p:sp>
        <p:nvSpPr>
          <p:cNvPr id="6" name="Espace réservé du pied de page 1">
            <a:extLst>
              <a:ext uri="{FF2B5EF4-FFF2-40B4-BE49-F238E27FC236}">
                <a16:creationId xmlns:a16="http://schemas.microsoft.com/office/drawing/2014/main" id="{F027E6FC-D53D-45D8-9BDE-CD841D3F83E1}"/>
              </a:ext>
            </a:extLst>
          </p:cNvPr>
          <p:cNvSpPr>
            <a:spLocks noGrp="1"/>
          </p:cNvSpPr>
          <p:nvPr>
            <p:ph type="ftr" sz="quarter" idx="11"/>
          </p:nvPr>
        </p:nvSpPr>
        <p:spPr/>
        <p:txBody>
          <a:bodyPr/>
          <a:lstStyle/>
          <a:p>
            <a:pPr>
              <a:defRPr/>
            </a:pPr>
            <a:r>
              <a:rPr lang="fr-FR"/>
              <a:t>SPH_03.A Janvier 2019</a:t>
            </a:r>
            <a:endParaRPr lang="fr-FR" dirty="0"/>
          </a:p>
        </p:txBody>
      </p:sp>
      <p:sp>
        <p:nvSpPr>
          <p:cNvPr id="23558" name="Titre 1">
            <a:extLst>
              <a:ext uri="{FF2B5EF4-FFF2-40B4-BE49-F238E27FC236}">
                <a16:creationId xmlns:a16="http://schemas.microsoft.com/office/drawing/2014/main" id="{DDDCCDA9-93B3-42E1-A367-8C78F527DE6D}"/>
              </a:ext>
            </a:extLst>
          </p:cNvPr>
          <p:cNvSpPr>
            <a:spLocks noGrp="1"/>
          </p:cNvSpPr>
          <p:nvPr>
            <p:ph type="title"/>
          </p:nvPr>
        </p:nvSpPr>
        <p:spPr>
          <a:xfrm>
            <a:off x="468313" y="-26988"/>
            <a:ext cx="8229600" cy="936626"/>
          </a:xfrm>
        </p:spPr>
        <p:txBody>
          <a:bodyPr/>
          <a:lstStyle/>
          <a:p>
            <a:pPr eaLnBrk="1" hangingPunct="1"/>
            <a:r>
              <a:rPr lang="fr-FR" altLang="fr-FR" sz="2500" dirty="0"/>
              <a:t>Proposition de résolution finale du problème:</a:t>
            </a:r>
            <a:endParaRPr lang="fr-FR" alt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1">
            <a:extLst>
              <a:ext uri="{FF2B5EF4-FFF2-40B4-BE49-F238E27FC236}">
                <a16:creationId xmlns:a16="http://schemas.microsoft.com/office/drawing/2014/main" id="{C17B223D-5E1C-4F57-9143-6F071C69A8C2}"/>
              </a:ext>
            </a:extLst>
          </p:cNvPr>
          <p:cNvSpPr>
            <a:spLocks noGrp="1"/>
          </p:cNvSpPr>
          <p:nvPr>
            <p:ph type="ftr" sz="quarter" idx="11"/>
          </p:nvPr>
        </p:nvSpPr>
        <p:spPr/>
        <p:txBody>
          <a:bodyPr/>
          <a:lstStyle/>
          <a:p>
            <a:pPr>
              <a:defRPr/>
            </a:pPr>
            <a:r>
              <a:rPr lang="fr-FR"/>
              <a:t>SPH_03.A Janvier 2019</a:t>
            </a:r>
            <a:endParaRPr lang="fr-FR" dirty="0"/>
          </a:p>
        </p:txBody>
      </p:sp>
      <p:pic>
        <p:nvPicPr>
          <p:cNvPr id="4" name="Image 3">
            <a:extLst>
              <a:ext uri="{FF2B5EF4-FFF2-40B4-BE49-F238E27FC236}">
                <a16:creationId xmlns:a16="http://schemas.microsoft.com/office/drawing/2014/main" id="{89CE863A-6BF7-4188-83AE-3DAF8E7FDA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7888" y="1231647"/>
            <a:ext cx="6588224" cy="36925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
            <a:extLst>
              <a:ext uri="{FF2B5EF4-FFF2-40B4-BE49-F238E27FC236}">
                <a16:creationId xmlns:a16="http://schemas.microsoft.com/office/drawing/2014/main" id="{F00B0AD6-4B21-4847-8DD2-D83E043D68A6}"/>
              </a:ext>
            </a:extLst>
          </p:cNvPr>
          <p:cNvSpPr>
            <a:spLocks noGrp="1"/>
          </p:cNvSpPr>
          <p:nvPr>
            <p:ph type="title"/>
          </p:nvPr>
        </p:nvSpPr>
        <p:spPr>
          <a:xfrm>
            <a:off x="457200" y="274638"/>
            <a:ext cx="8229600" cy="922114"/>
          </a:xfrm>
        </p:spPr>
        <p:txBody>
          <a:bodyPr/>
          <a:lstStyle/>
          <a:p>
            <a:r>
              <a:rPr lang="fr-FR" altLang="fr-FR" dirty="0"/>
              <a:t>SUJET ELEVES</a:t>
            </a:r>
          </a:p>
        </p:txBody>
      </p:sp>
      <p:sp>
        <p:nvSpPr>
          <p:cNvPr id="2" name="Espace réservé du pied de page 1">
            <a:extLst>
              <a:ext uri="{FF2B5EF4-FFF2-40B4-BE49-F238E27FC236}">
                <a16:creationId xmlns:a16="http://schemas.microsoft.com/office/drawing/2014/main" id="{95877755-0DA9-47C3-B29D-94D08E31C58F}"/>
              </a:ext>
            </a:extLst>
          </p:cNvPr>
          <p:cNvSpPr>
            <a:spLocks noGrp="1"/>
          </p:cNvSpPr>
          <p:nvPr>
            <p:ph type="ftr" sz="quarter" idx="11"/>
          </p:nvPr>
        </p:nvSpPr>
        <p:spPr/>
        <p:txBody>
          <a:bodyPr/>
          <a:lstStyle/>
          <a:p>
            <a:pPr>
              <a:defRPr/>
            </a:pPr>
            <a:r>
              <a:rPr lang="fr-FR"/>
              <a:t>SPH_03.A Janvier 2019</a:t>
            </a:r>
          </a:p>
        </p:txBody>
      </p:sp>
      <p:pic>
        <p:nvPicPr>
          <p:cNvPr id="5130" name="Picture 10">
            <a:extLst>
              <a:ext uri="{FF2B5EF4-FFF2-40B4-BE49-F238E27FC236}">
                <a16:creationId xmlns:a16="http://schemas.microsoft.com/office/drawing/2014/main" id="{0229654F-EC33-409C-8B31-B153A93B4C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2461597"/>
            <a:ext cx="4348858" cy="3404874"/>
          </a:xfrm>
          <a:prstGeom prst="rect">
            <a:avLst/>
          </a:prstGeom>
          <a:solidFill>
            <a:srgbClr val="FFFFFF"/>
          </a:solidFill>
        </p:spPr>
      </p:pic>
      <p:sp>
        <p:nvSpPr>
          <p:cNvPr id="9" name="Text Box 12">
            <a:extLst>
              <a:ext uri="{FF2B5EF4-FFF2-40B4-BE49-F238E27FC236}">
                <a16:creationId xmlns:a16="http://schemas.microsoft.com/office/drawing/2014/main" id="{0A206BA9-B9DA-446F-92AA-5923A33C9FD0}"/>
              </a:ext>
            </a:extLst>
          </p:cNvPr>
          <p:cNvSpPr txBox="1">
            <a:spLocks noChangeArrowheads="1"/>
          </p:cNvSpPr>
          <p:nvPr/>
        </p:nvSpPr>
        <p:spPr bwMode="auto">
          <a:xfrm>
            <a:off x="1647825" y="4133850"/>
            <a:ext cx="711200" cy="254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endParaRPr lang="fr-FR"/>
          </a:p>
        </p:txBody>
      </p:sp>
      <p:sp>
        <p:nvSpPr>
          <p:cNvPr id="10" name="Text Box 11">
            <a:extLst>
              <a:ext uri="{FF2B5EF4-FFF2-40B4-BE49-F238E27FC236}">
                <a16:creationId xmlns:a16="http://schemas.microsoft.com/office/drawing/2014/main" id="{C26DC424-06CD-4CCE-B5F0-1AC3198E15A2}"/>
              </a:ext>
            </a:extLst>
          </p:cNvPr>
          <p:cNvSpPr txBox="1">
            <a:spLocks noChangeArrowheads="1"/>
          </p:cNvSpPr>
          <p:nvPr/>
        </p:nvSpPr>
        <p:spPr bwMode="auto">
          <a:xfrm>
            <a:off x="2687638" y="4146550"/>
            <a:ext cx="835025" cy="254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endParaRPr lang="fr-FR"/>
          </a:p>
        </p:txBody>
      </p:sp>
      <p:sp>
        <p:nvSpPr>
          <p:cNvPr id="12" name="Rectangle 11">
            <a:extLst>
              <a:ext uri="{FF2B5EF4-FFF2-40B4-BE49-F238E27FC236}">
                <a16:creationId xmlns:a16="http://schemas.microsoft.com/office/drawing/2014/main" id="{D222516D-21DC-403C-8BAA-593E42686F35}"/>
              </a:ext>
            </a:extLst>
          </p:cNvPr>
          <p:cNvSpPr/>
          <p:nvPr/>
        </p:nvSpPr>
        <p:spPr>
          <a:xfrm>
            <a:off x="251520" y="1196753"/>
            <a:ext cx="8568952" cy="1169551"/>
          </a:xfrm>
          <a:prstGeom prst="rect">
            <a:avLst/>
          </a:prstGeom>
          <a:solidFill>
            <a:schemeClr val="bg1"/>
          </a:solidFill>
        </p:spPr>
        <p:txBody>
          <a:bodyPr wrap="square">
            <a:spAutoFit/>
          </a:bodyPr>
          <a:lstStyle/>
          <a:p>
            <a:pPr marL="276225" marR="180975" algn="just">
              <a:spcBef>
                <a:spcPts val="1400"/>
              </a:spcBef>
              <a:spcAft>
                <a:spcPts val="0"/>
              </a:spcAft>
            </a:pPr>
            <a:r>
              <a:rPr lang="fr-FR" sz="1400" i="1" dirty="0">
                <a:effectLst/>
                <a:latin typeface="Times New Roman" panose="02020603050405020304" pitchFamily="18" charset="0"/>
                <a:ea typeface="Times New Roman" panose="02020603050405020304" pitchFamily="18" charset="0"/>
              </a:rPr>
              <a:t>La circulation thermohaline est la circulation permanente à grande échelle de l'eau des océans, engendrée par des écarts de température et de salinité des masses d'eau. La salinité et la température ont en effet un impact sur la densité de l'eau de mer. Les eaux refroidies et salées plongent au niveau des hautes latitudes et descendent vers le sud, à des profondeurs comprises entre 1 et 3 km. Elles sont alors réchauffées sous les Tropiques, et remontent à la surface, où elles se refroidissent à nouveau, et ainsi de suite formant des courants.</a:t>
            </a:r>
            <a:endParaRPr lang="fr-FR" sz="1400" dirty="0">
              <a:effectLst/>
              <a:latin typeface="Times New Roman" panose="02020603050405020304" pitchFamily="18" charset="0"/>
              <a:ea typeface="Times New Roman" panose="02020603050405020304" pitchFamily="18" charset="0"/>
            </a:endParaRPr>
          </a:p>
        </p:txBody>
      </p:sp>
      <p:sp>
        <p:nvSpPr>
          <p:cNvPr id="17" name="Rectangle 13">
            <a:extLst>
              <a:ext uri="{FF2B5EF4-FFF2-40B4-BE49-F238E27FC236}">
                <a16:creationId xmlns:a16="http://schemas.microsoft.com/office/drawing/2014/main" id="{6E57C427-5670-4D57-9866-D01AA1EF3416}"/>
              </a:ext>
            </a:extLst>
          </p:cNvPr>
          <p:cNvSpPr>
            <a:spLocks noChangeArrowheads="1"/>
          </p:cNvSpPr>
          <p:nvPr/>
        </p:nvSpPr>
        <p:spPr bwMode="auto">
          <a:xfrm>
            <a:off x="4591076" y="2460327"/>
            <a:ext cx="4348857" cy="3762556"/>
          </a:xfrm>
          <a:prstGeom prst="rect">
            <a:avLst/>
          </a:prstGeom>
          <a:solidFill>
            <a:schemeClr val="bg1"/>
          </a:solidFill>
          <a:ln>
            <a:noFill/>
          </a:ln>
          <a:effectLst/>
        </p:spPr>
        <p:txBody>
          <a:bodyPr vert="horz" wrap="square" lIns="549102" tIns="38088" rIns="9144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zh-CN" sz="1400" b="0" i="1"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Comme son nom l'indique, il existe </a:t>
            </a:r>
            <a:r>
              <a:rPr kumimoji="0" lang="fr-FR" altLang="zh-CN" sz="1400" b="1" i="1"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deux moteurs à l'origine de cette circulation</a:t>
            </a:r>
            <a:r>
              <a:rPr kumimoji="0" lang="fr-FR" altLang="zh-CN" sz="1400" b="0" i="1"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fr-FR" altLang="zh-CN" sz="14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zh-CN" sz="1400" b="0" i="1"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des différences de température : l'eau de mer est d'autant plus dense que sa température se rapproche de 4°C;</a:t>
            </a:r>
            <a:endParaRPr kumimoji="0" lang="fr-FR" altLang="zh-CN" sz="14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zh-CN" sz="1400" b="0" i="1"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des différences de salinité : une eau plus concentrée en sel qu'une autre est plus dense.</a:t>
            </a:r>
            <a:endParaRPr kumimoji="0" lang="fr-FR" altLang="zh-CN" sz="14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zh-CN" sz="1400" b="0" i="1"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Une eau froide de forte salinité sera ainsi nécessairement plus dense qu'une eau plus chaude et moins concentrée en sels. Dans les régions polaires, l'eau de mer se transforme en glace. </a:t>
            </a:r>
            <a:r>
              <a:rPr kumimoji="0" lang="fr-FR" altLang="zh-CN" sz="1400" b="0" i="1" u="sng"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Lors de la solidification, les sels sont rejetés car la glace ne les intègre pas dans sa structure : l'eau liquide s'enrichit en sels</a:t>
            </a:r>
            <a:r>
              <a:rPr kumimoji="0" lang="fr-FR" altLang="zh-CN" sz="1400" b="0" i="1"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et voit sa densité augmenter, ce qui amorce une plongée vers les fonds marins et, à terme, une convection de large échelle.</a:t>
            </a:r>
            <a:endParaRPr kumimoji="0" lang="fr-FR" altLang="zh-CN" sz="1400" b="0" i="0" u="sng"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zh-CN"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pic>
        <p:nvPicPr>
          <p:cNvPr id="5126" name="Picture 6">
            <a:extLst>
              <a:ext uri="{FF2B5EF4-FFF2-40B4-BE49-F238E27FC236}">
                <a16:creationId xmlns:a16="http://schemas.microsoft.com/office/drawing/2014/main" id="{8D034049-4430-4F48-BBFC-6CB32D4975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562225" cy="1876425"/>
          </a:xfrm>
          <a:prstGeom prst="rect">
            <a:avLst/>
          </a:prstGeom>
          <a:solidFill>
            <a:srgbClr val="FFFFFF"/>
          </a:solid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a:extLst>
              <a:ext uri="{FF2B5EF4-FFF2-40B4-BE49-F238E27FC236}">
                <a16:creationId xmlns:a16="http://schemas.microsoft.com/office/drawing/2014/main" id="{C7B7AE4E-4C63-4EDB-B2AA-7038C3EA0012}"/>
              </a:ext>
            </a:extLst>
          </p:cNvPr>
          <p:cNvSpPr>
            <a:spLocks noGrp="1"/>
          </p:cNvSpPr>
          <p:nvPr>
            <p:ph type="title"/>
          </p:nvPr>
        </p:nvSpPr>
        <p:spPr>
          <a:xfrm>
            <a:off x="468313" y="0"/>
            <a:ext cx="8229600" cy="765175"/>
          </a:xfrm>
        </p:spPr>
        <p:txBody>
          <a:bodyPr/>
          <a:lstStyle/>
          <a:p>
            <a:r>
              <a:rPr lang="fr-FR" altLang="fr-FR"/>
              <a:t>SUJET ELEVES</a:t>
            </a:r>
          </a:p>
        </p:txBody>
      </p:sp>
      <p:sp>
        <p:nvSpPr>
          <p:cNvPr id="2" name="Espace réservé du pied de page 1">
            <a:extLst>
              <a:ext uri="{FF2B5EF4-FFF2-40B4-BE49-F238E27FC236}">
                <a16:creationId xmlns:a16="http://schemas.microsoft.com/office/drawing/2014/main" id="{72A5AE25-38C2-4090-9EE4-0BF330EE7307}"/>
              </a:ext>
            </a:extLst>
          </p:cNvPr>
          <p:cNvSpPr>
            <a:spLocks noGrp="1"/>
          </p:cNvSpPr>
          <p:nvPr>
            <p:ph type="ftr" sz="quarter" idx="11"/>
          </p:nvPr>
        </p:nvSpPr>
        <p:spPr/>
        <p:txBody>
          <a:bodyPr/>
          <a:lstStyle/>
          <a:p>
            <a:pPr>
              <a:defRPr/>
            </a:pPr>
            <a:r>
              <a:rPr lang="fr-FR"/>
              <a:t>SPH_03.A Janvier 2019</a:t>
            </a:r>
          </a:p>
        </p:txBody>
      </p:sp>
      <p:sp>
        <p:nvSpPr>
          <p:cNvPr id="3" name="Rectangle 2">
            <a:extLst>
              <a:ext uri="{FF2B5EF4-FFF2-40B4-BE49-F238E27FC236}">
                <a16:creationId xmlns:a16="http://schemas.microsoft.com/office/drawing/2014/main" id="{C4ED992C-AEC1-43D2-AB5C-2F736C8516EC}"/>
              </a:ext>
            </a:extLst>
          </p:cNvPr>
          <p:cNvSpPr/>
          <p:nvPr/>
        </p:nvSpPr>
        <p:spPr>
          <a:xfrm>
            <a:off x="1734718" y="911006"/>
            <a:ext cx="6149649" cy="646331"/>
          </a:xfrm>
          <a:prstGeom prst="rect">
            <a:avLst/>
          </a:prstGeom>
        </p:spPr>
        <p:txBody>
          <a:bodyPr wrap="square">
            <a:spAutoFit/>
          </a:bodyPr>
          <a:lstStyle/>
          <a:p>
            <a:r>
              <a:rPr lang="fr-FR" sz="1800" b="1" dirty="0" err="1">
                <a:effectLst/>
                <a:latin typeface="Times New Roman" panose="02020603050405020304" pitchFamily="18" charset="0"/>
                <a:ea typeface="Times New Roman" panose="02020603050405020304" pitchFamily="18" charset="0"/>
              </a:rPr>
              <a:t>Problèmatique</a:t>
            </a:r>
            <a:r>
              <a:rPr lang="fr-FR" sz="1800" b="1" dirty="0">
                <a:effectLst/>
                <a:latin typeface="Times New Roman" panose="02020603050405020304" pitchFamily="18" charset="0"/>
                <a:ea typeface="Times New Roman" panose="02020603050405020304" pitchFamily="18" charset="0"/>
              </a:rPr>
              <a:t> : Comment vérifier que la banquise rejette du sel lorsqu’elle se forme ?</a:t>
            </a:r>
            <a:endParaRPr lang="fr-FR" dirty="0"/>
          </a:p>
        </p:txBody>
      </p:sp>
      <p:sp>
        <p:nvSpPr>
          <p:cNvPr id="4" name="Rectangle 3">
            <a:extLst>
              <a:ext uri="{FF2B5EF4-FFF2-40B4-BE49-F238E27FC236}">
                <a16:creationId xmlns:a16="http://schemas.microsoft.com/office/drawing/2014/main" id="{F37FC750-9101-44F6-BA6D-4139F715E40C}"/>
              </a:ext>
            </a:extLst>
          </p:cNvPr>
          <p:cNvSpPr/>
          <p:nvPr/>
        </p:nvSpPr>
        <p:spPr>
          <a:xfrm>
            <a:off x="468313" y="1844824"/>
            <a:ext cx="2383986" cy="369332"/>
          </a:xfrm>
          <a:prstGeom prst="rect">
            <a:avLst/>
          </a:prstGeom>
        </p:spPr>
        <p:txBody>
          <a:bodyPr wrap="none">
            <a:spAutoFit/>
          </a:bodyPr>
          <a:lstStyle/>
          <a:p>
            <a:pPr algn="just">
              <a:spcAft>
                <a:spcPts val="200"/>
              </a:spcAft>
            </a:pPr>
            <a:r>
              <a:rPr lang="fr-FR" sz="1800" b="1" i="1" u="sng" dirty="0">
                <a:effectLst/>
                <a:latin typeface="Times New Roman" panose="02020603050405020304" pitchFamily="18" charset="0"/>
                <a:ea typeface="Times New Roman" panose="02020603050405020304" pitchFamily="18" charset="0"/>
              </a:rPr>
              <a:t>Matériel à disposition :</a:t>
            </a:r>
            <a:endParaRPr lang="fr-FR" sz="2000" dirty="0">
              <a:effectLst/>
              <a:latin typeface="Times New Roman" panose="02020603050405020304" pitchFamily="18" charset="0"/>
              <a:ea typeface="Times New Roman" panose="02020603050405020304" pitchFamily="18" charset="0"/>
            </a:endParaRPr>
          </a:p>
        </p:txBody>
      </p:sp>
      <p:graphicFrame>
        <p:nvGraphicFramePr>
          <p:cNvPr id="6" name="Tableau 5">
            <a:extLst>
              <a:ext uri="{FF2B5EF4-FFF2-40B4-BE49-F238E27FC236}">
                <a16:creationId xmlns:a16="http://schemas.microsoft.com/office/drawing/2014/main" id="{0718C966-C19C-4E34-AC69-A9B1A5F88CEB}"/>
              </a:ext>
            </a:extLst>
          </p:cNvPr>
          <p:cNvGraphicFramePr>
            <a:graphicFrameLocks noGrp="1"/>
          </p:cNvGraphicFramePr>
          <p:nvPr>
            <p:extLst>
              <p:ext uri="{D42A27DB-BD31-4B8C-83A1-F6EECF244321}">
                <p14:modId xmlns:p14="http://schemas.microsoft.com/office/powerpoint/2010/main" val="367944864"/>
              </p:ext>
            </p:extLst>
          </p:nvPr>
        </p:nvGraphicFramePr>
        <p:xfrm>
          <a:off x="468313" y="2348880"/>
          <a:ext cx="6734810" cy="1463040"/>
        </p:xfrm>
        <a:graphic>
          <a:graphicData uri="http://schemas.openxmlformats.org/drawingml/2006/table">
            <a:tbl>
              <a:tblPr firstRow="1" firstCol="1" bandRow="1"/>
              <a:tblGrid>
                <a:gridCol w="3367405">
                  <a:extLst>
                    <a:ext uri="{9D8B030D-6E8A-4147-A177-3AD203B41FA5}">
                      <a16:colId xmlns:a16="http://schemas.microsoft.com/office/drawing/2014/main" val="2435341570"/>
                    </a:ext>
                  </a:extLst>
                </a:gridCol>
                <a:gridCol w="3367405">
                  <a:extLst>
                    <a:ext uri="{9D8B030D-6E8A-4147-A177-3AD203B41FA5}">
                      <a16:colId xmlns:a16="http://schemas.microsoft.com/office/drawing/2014/main" val="757137540"/>
                    </a:ext>
                  </a:extLst>
                </a:gridCol>
              </a:tblGrid>
              <a:tr h="152763">
                <a:tc>
                  <a:txBody>
                    <a:bodyPr/>
                    <a:lstStyle/>
                    <a:p>
                      <a:pPr algn="just">
                        <a:spcAft>
                          <a:spcPts val="0"/>
                        </a:spcAft>
                      </a:pPr>
                      <a:r>
                        <a:rPr lang="fr-FR" sz="1600" i="1">
                          <a:effectLst/>
                          <a:latin typeface="Times New Roman" panose="02020603050405020304" pitchFamily="18" charset="0"/>
                          <a:ea typeface="Times New Roman" panose="02020603050405020304" pitchFamily="18" charset="0"/>
                          <a:cs typeface="Times New Roman" panose="02020603050405020304" pitchFamily="18" charset="0"/>
                        </a:rPr>
                        <a:t>- éprouvette graduée 100mL, </a:t>
                      </a:r>
                      <a:endParaRPr lang="fr-FR" sz="16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a:effectLst/>
                          <a:latin typeface="Times New Roman" panose="02020603050405020304" pitchFamily="18" charset="0"/>
                          <a:ea typeface="Times New Roman" panose="02020603050405020304" pitchFamily="18" charset="0"/>
                          <a:cs typeface="Times New Roman" panose="02020603050405020304" pitchFamily="18" charset="0"/>
                        </a:rPr>
                        <a:t>- grand bécher ou petite bassine</a:t>
                      </a:r>
                      <a:endParaRPr lang="fr-FR" sz="16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a:effectLst/>
                          <a:latin typeface="Times New Roman" panose="02020603050405020304" pitchFamily="18" charset="0"/>
                          <a:ea typeface="Times New Roman" panose="02020603050405020304" pitchFamily="18" charset="0"/>
                          <a:cs typeface="Times New Roman" panose="02020603050405020304" pitchFamily="18" charset="0"/>
                        </a:rPr>
                        <a:t>- petit erlenmeyer (100mL)</a:t>
                      </a:r>
                      <a:endParaRPr lang="fr-FR" sz="16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a:effectLst/>
                          <a:latin typeface="Times New Roman" panose="02020603050405020304" pitchFamily="18" charset="0"/>
                          <a:ea typeface="Times New Roman" panose="02020603050405020304" pitchFamily="18" charset="0"/>
                          <a:cs typeface="Times New Roman" panose="02020603050405020304" pitchFamily="18" charset="0"/>
                        </a:rPr>
                        <a:t>- fiole jaugée 100mL + bouchon</a:t>
                      </a:r>
                      <a:endParaRPr lang="fr-FR" sz="16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a:effectLst/>
                          <a:latin typeface="Times New Roman" panose="02020603050405020304" pitchFamily="18" charset="0"/>
                          <a:ea typeface="Times New Roman" panose="02020603050405020304" pitchFamily="18" charset="0"/>
                          <a:cs typeface="Times New Roman" panose="02020603050405020304" pitchFamily="18" charset="0"/>
                        </a:rPr>
                        <a:t>- pipette jaugée 5,0mL + poire</a:t>
                      </a:r>
                      <a:endParaRPr lang="fr-FR"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solidFill>
                      <a:schemeClr val="bg1"/>
                    </a:solidFill>
                  </a:tcPr>
                </a:tc>
                <a:tc>
                  <a:txBody>
                    <a:bodyPr/>
                    <a:lstStyle/>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bécher 100mL, </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conductimètre + notice,</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- 2 pots de yaourt</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spatule ou cuillère</a:t>
                      </a: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thermomètre</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solidFill>
                      <a:schemeClr val="bg1"/>
                    </a:solidFill>
                  </a:tcPr>
                </a:tc>
                <a:extLst>
                  <a:ext uri="{0D108BD9-81ED-4DB2-BD59-A6C34878D82A}">
                    <a16:rowId xmlns:a16="http://schemas.microsoft.com/office/drawing/2014/main" val="2007686427"/>
                  </a:ext>
                </a:extLst>
              </a:tr>
            </a:tbl>
          </a:graphicData>
        </a:graphic>
      </p:graphicFrame>
      <p:sp>
        <p:nvSpPr>
          <p:cNvPr id="8" name="Rectangle 7">
            <a:extLst>
              <a:ext uri="{FF2B5EF4-FFF2-40B4-BE49-F238E27FC236}">
                <a16:creationId xmlns:a16="http://schemas.microsoft.com/office/drawing/2014/main" id="{6A7EF6D7-6BBE-41D8-8F97-C112AD57E7C7}"/>
              </a:ext>
            </a:extLst>
          </p:cNvPr>
          <p:cNvSpPr/>
          <p:nvPr/>
        </p:nvSpPr>
        <p:spPr>
          <a:xfrm>
            <a:off x="468313" y="3972149"/>
            <a:ext cx="2383986" cy="369332"/>
          </a:xfrm>
          <a:prstGeom prst="rect">
            <a:avLst/>
          </a:prstGeom>
        </p:spPr>
        <p:txBody>
          <a:bodyPr wrap="none">
            <a:spAutoFit/>
          </a:bodyPr>
          <a:lstStyle/>
          <a:p>
            <a:r>
              <a:rPr lang="fr-FR" b="1" i="1" u="sng" dirty="0">
                <a:latin typeface="Times New Roman" panose="02020603050405020304" pitchFamily="18" charset="0"/>
                <a:ea typeface="Times New Roman" panose="02020603050405020304" pitchFamily="18" charset="0"/>
              </a:rPr>
              <a:t>Produits à disposition :</a:t>
            </a:r>
            <a:endParaRPr lang="fr-FR" dirty="0"/>
          </a:p>
        </p:txBody>
      </p:sp>
      <p:graphicFrame>
        <p:nvGraphicFramePr>
          <p:cNvPr id="9" name="Tableau 8">
            <a:extLst>
              <a:ext uri="{FF2B5EF4-FFF2-40B4-BE49-F238E27FC236}">
                <a16:creationId xmlns:a16="http://schemas.microsoft.com/office/drawing/2014/main" id="{BB542612-1258-4D64-BBDA-E2B66905D58E}"/>
              </a:ext>
            </a:extLst>
          </p:cNvPr>
          <p:cNvGraphicFramePr>
            <a:graphicFrameLocks noGrp="1"/>
          </p:cNvGraphicFramePr>
          <p:nvPr>
            <p:extLst>
              <p:ext uri="{D42A27DB-BD31-4B8C-83A1-F6EECF244321}">
                <p14:modId xmlns:p14="http://schemas.microsoft.com/office/powerpoint/2010/main" val="1056469555"/>
              </p:ext>
            </p:extLst>
          </p:nvPr>
        </p:nvGraphicFramePr>
        <p:xfrm>
          <a:off x="468313" y="4683278"/>
          <a:ext cx="5135880" cy="731520"/>
        </p:xfrm>
        <a:graphic>
          <a:graphicData uri="http://schemas.openxmlformats.org/drawingml/2006/table">
            <a:tbl>
              <a:tblPr firstRow="1" firstCol="1" bandRow="1"/>
              <a:tblGrid>
                <a:gridCol w="5135880">
                  <a:extLst>
                    <a:ext uri="{9D8B030D-6E8A-4147-A177-3AD203B41FA5}">
                      <a16:colId xmlns:a16="http://schemas.microsoft.com/office/drawing/2014/main" val="3327222777"/>
                    </a:ext>
                  </a:extLst>
                </a:gridCol>
              </a:tblGrid>
              <a:tr h="517525">
                <a:tc>
                  <a:txBody>
                    <a:bodyPr/>
                    <a:lstStyle/>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- 100mL de solution de chlorure de sodium à 10g/L, </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- 1 pissette d’eau distillée</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gros sel, glace pilée,</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solidFill>
                      <a:schemeClr val="bg1"/>
                    </a:solidFill>
                  </a:tcPr>
                </a:tc>
                <a:extLst>
                  <a:ext uri="{0D108BD9-81ED-4DB2-BD59-A6C34878D82A}">
                    <a16:rowId xmlns:a16="http://schemas.microsoft.com/office/drawing/2014/main" val="424460358"/>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a:extLst>
              <a:ext uri="{FF2B5EF4-FFF2-40B4-BE49-F238E27FC236}">
                <a16:creationId xmlns:a16="http://schemas.microsoft.com/office/drawing/2014/main" id="{010366B0-57EC-4631-91C5-910E136B43CA}"/>
              </a:ext>
            </a:extLst>
          </p:cNvPr>
          <p:cNvSpPr>
            <a:spLocks noGrp="1"/>
          </p:cNvSpPr>
          <p:nvPr>
            <p:ph type="title"/>
          </p:nvPr>
        </p:nvSpPr>
        <p:spPr>
          <a:xfrm>
            <a:off x="468313" y="0"/>
            <a:ext cx="8229600" cy="765175"/>
          </a:xfrm>
        </p:spPr>
        <p:txBody>
          <a:bodyPr/>
          <a:lstStyle/>
          <a:p>
            <a:r>
              <a:rPr lang="fr-FR" altLang="fr-FR"/>
              <a:t>SUJET ELEVES</a:t>
            </a:r>
          </a:p>
        </p:txBody>
      </p:sp>
      <p:sp>
        <p:nvSpPr>
          <p:cNvPr id="2" name="Espace réservé du pied de page 1">
            <a:extLst>
              <a:ext uri="{FF2B5EF4-FFF2-40B4-BE49-F238E27FC236}">
                <a16:creationId xmlns:a16="http://schemas.microsoft.com/office/drawing/2014/main" id="{B7C1EFEA-F1F6-4B52-BAE5-3DEA3D0A7F26}"/>
              </a:ext>
            </a:extLst>
          </p:cNvPr>
          <p:cNvSpPr>
            <a:spLocks noGrp="1"/>
          </p:cNvSpPr>
          <p:nvPr>
            <p:ph type="ftr" sz="quarter" idx="11"/>
          </p:nvPr>
        </p:nvSpPr>
        <p:spPr/>
        <p:txBody>
          <a:bodyPr/>
          <a:lstStyle/>
          <a:p>
            <a:pPr>
              <a:defRPr/>
            </a:pPr>
            <a:r>
              <a:rPr lang="fr-FR"/>
              <a:t>SPH_03.A Janvier 2019</a:t>
            </a:r>
          </a:p>
        </p:txBody>
      </p:sp>
      <p:sp>
        <p:nvSpPr>
          <p:cNvPr id="3" name="Rectangle 2">
            <a:extLst>
              <a:ext uri="{FF2B5EF4-FFF2-40B4-BE49-F238E27FC236}">
                <a16:creationId xmlns:a16="http://schemas.microsoft.com/office/drawing/2014/main" id="{45268245-DB58-4AD9-8894-DAC9BE47709A}"/>
              </a:ext>
            </a:extLst>
          </p:cNvPr>
          <p:cNvSpPr/>
          <p:nvPr/>
        </p:nvSpPr>
        <p:spPr>
          <a:xfrm>
            <a:off x="630945" y="765175"/>
            <a:ext cx="7781925" cy="1969770"/>
          </a:xfrm>
          <a:prstGeom prst="rect">
            <a:avLst/>
          </a:prstGeom>
          <a:solidFill>
            <a:schemeClr val="bg1"/>
          </a:solidFill>
        </p:spPr>
        <p:txBody>
          <a:bodyPr wrap="square">
            <a:spAutoFit/>
          </a:bodyPr>
          <a:lstStyle/>
          <a:p>
            <a:pPr algn="just">
              <a:spcAft>
                <a:spcPts val="0"/>
              </a:spcAft>
            </a:pPr>
            <a:r>
              <a:rPr lang="fr-FR" sz="1600" b="1" dirty="0">
                <a:latin typeface="Times New Roman" panose="02020603050405020304" pitchFamily="18" charset="0"/>
                <a:ea typeface="Times New Roman" panose="02020603050405020304" pitchFamily="18" charset="0"/>
              </a:rPr>
              <a:t>1) </a:t>
            </a:r>
            <a:r>
              <a:rPr lang="fr-FR" sz="1600" b="1" u="sng" dirty="0">
                <a:latin typeface="Times New Roman" panose="02020603050405020304" pitchFamily="18" charset="0"/>
                <a:ea typeface="Times New Roman" panose="02020603050405020304" pitchFamily="18" charset="0"/>
              </a:rPr>
              <a:t>Questions préliminaires </a:t>
            </a:r>
            <a:r>
              <a:rPr lang="fr-FR" sz="1600" b="1" i="1" u="sng" dirty="0">
                <a:latin typeface="Times New Roman" panose="02020603050405020304" pitchFamily="18" charset="0"/>
                <a:ea typeface="Times New Roman" panose="02020603050405020304" pitchFamily="18" charset="0"/>
              </a:rPr>
              <a:t>( en s’aidant des documents joints)</a:t>
            </a:r>
            <a:r>
              <a:rPr lang="fr-FR" sz="1600" b="1" u="sng" dirty="0">
                <a:latin typeface="Times New Roman" panose="02020603050405020304" pitchFamily="18" charset="0"/>
                <a:ea typeface="Times New Roman" panose="02020603050405020304" pitchFamily="18" charset="0"/>
              </a:rPr>
              <a:t> :</a:t>
            </a:r>
            <a:endParaRPr lang="fr-FR" sz="1600" dirty="0">
              <a:latin typeface="Times New Roman" panose="02020603050405020304" pitchFamily="18" charset="0"/>
              <a:ea typeface="Times New Roman" panose="02020603050405020304" pitchFamily="18" charset="0"/>
            </a:endParaRPr>
          </a:p>
          <a:p>
            <a:pPr algn="just">
              <a:spcBef>
                <a:spcPts val="600"/>
              </a:spcBef>
              <a:spcAft>
                <a:spcPts val="0"/>
              </a:spcAft>
            </a:pPr>
            <a:r>
              <a:rPr lang="fr-FR" sz="1600" dirty="0">
                <a:solidFill>
                  <a:srgbClr val="000000"/>
                </a:solidFill>
                <a:latin typeface="Times New Roman" panose="02020603050405020304" pitchFamily="18" charset="0"/>
                <a:ea typeface="Times New Roman" panose="02020603050405020304" pitchFamily="18" charset="0"/>
              </a:rPr>
              <a:t>a) Proposer une méthode pour comparer avec un appareil de mesure les salinités de deux eaux </a:t>
            </a:r>
            <a:r>
              <a:rPr lang="fr-FR" sz="1600" u="sng" dirty="0">
                <a:solidFill>
                  <a:srgbClr val="000000"/>
                </a:solidFill>
                <a:latin typeface="Times New Roman" panose="02020603050405020304" pitchFamily="18" charset="0"/>
                <a:ea typeface="Times New Roman" panose="02020603050405020304" pitchFamily="18" charset="0"/>
              </a:rPr>
              <a:t>très peu salées</a:t>
            </a:r>
            <a:r>
              <a:rPr lang="fr-FR" sz="1600" dirty="0">
                <a:solidFill>
                  <a:srgbClr val="000000"/>
                </a:solidFill>
                <a:latin typeface="Times New Roman" panose="02020603050405020304" pitchFamily="18" charset="0"/>
                <a:ea typeface="Times New Roman" panose="02020603050405020304" pitchFamily="18" charset="0"/>
              </a:rPr>
              <a:t> (méthode simple : sans forcément mesurer les salinités). Faire valider la méthode par le professeur.</a:t>
            </a:r>
            <a:endParaRPr lang="fr-FR" sz="1600" dirty="0">
              <a:latin typeface="Times New Roman" panose="02020603050405020304" pitchFamily="18" charset="0"/>
              <a:ea typeface="Times New Roman" panose="02020603050405020304" pitchFamily="18" charset="0"/>
            </a:endParaRPr>
          </a:p>
          <a:p>
            <a:pPr algn="just">
              <a:spcBef>
                <a:spcPts val="600"/>
              </a:spcBef>
              <a:spcAft>
                <a:spcPts val="0"/>
              </a:spcAft>
            </a:pPr>
            <a:r>
              <a:rPr lang="fr-FR" sz="1600" dirty="0">
                <a:solidFill>
                  <a:srgbClr val="000000"/>
                </a:solidFill>
                <a:latin typeface="Times New Roman" panose="02020603050405020304" pitchFamily="18" charset="0"/>
                <a:ea typeface="Times New Roman" panose="02020603050405020304" pitchFamily="18" charset="0"/>
              </a:rPr>
              <a:t>b) Proposer alors une méthode pour comparer les salinités de deux eaux de mer (donc </a:t>
            </a:r>
            <a:r>
              <a:rPr lang="fr-FR" sz="1600" u="sng" dirty="0">
                <a:solidFill>
                  <a:srgbClr val="000000"/>
                </a:solidFill>
                <a:latin typeface="Times New Roman" panose="02020603050405020304" pitchFamily="18" charset="0"/>
                <a:ea typeface="Times New Roman" panose="02020603050405020304" pitchFamily="18" charset="0"/>
              </a:rPr>
              <a:t>très salées</a:t>
            </a:r>
            <a:r>
              <a:rPr lang="fr-FR" sz="1600" dirty="0">
                <a:solidFill>
                  <a:srgbClr val="000000"/>
                </a:solidFill>
                <a:latin typeface="Times New Roman" panose="02020603050405020304" pitchFamily="18" charset="0"/>
                <a:ea typeface="Times New Roman" panose="02020603050405020304" pitchFamily="18" charset="0"/>
              </a:rPr>
              <a:t>). La faire valider par le professeur.</a:t>
            </a:r>
            <a:endParaRPr lang="fr-FR" sz="1600" dirty="0">
              <a:latin typeface="Times New Roman" panose="02020603050405020304" pitchFamily="18" charset="0"/>
              <a:ea typeface="Times New Roman" panose="02020603050405020304" pitchFamily="18" charset="0"/>
            </a:endParaRPr>
          </a:p>
          <a:p>
            <a:pPr algn="r">
              <a:spcAft>
                <a:spcPts val="0"/>
              </a:spcAft>
            </a:pPr>
            <a:r>
              <a:rPr lang="fr-FR" sz="1600" i="1" dirty="0">
                <a:latin typeface="Times New Roman" panose="02020603050405020304" pitchFamily="18" charset="0"/>
                <a:ea typeface="Times New Roman" panose="02020603050405020304" pitchFamily="18" charset="0"/>
              </a:rPr>
              <a:t>Donnée : M(</a:t>
            </a:r>
            <a:r>
              <a:rPr lang="fr-FR" sz="1600" i="1" dirty="0" err="1">
                <a:latin typeface="Times New Roman" panose="02020603050405020304" pitchFamily="18" charset="0"/>
                <a:ea typeface="Times New Roman" panose="02020603050405020304" pitchFamily="18" charset="0"/>
              </a:rPr>
              <a:t>NaCl</a:t>
            </a:r>
            <a:r>
              <a:rPr lang="fr-FR" sz="1600" i="1" dirty="0">
                <a:latin typeface="Times New Roman" panose="02020603050405020304" pitchFamily="18" charset="0"/>
                <a:ea typeface="Times New Roman" panose="02020603050405020304" pitchFamily="18" charset="0"/>
              </a:rPr>
              <a:t>)=58.5g/mol</a:t>
            </a:r>
            <a:endParaRPr lang="fr-FR" sz="1600" dirty="0">
              <a:latin typeface="Times New Roman" panose="02020603050405020304" pitchFamily="18" charset="0"/>
              <a:ea typeface="Times New Roman" panose="02020603050405020304" pitchFamily="18" charset="0"/>
            </a:endParaRPr>
          </a:p>
        </p:txBody>
      </p:sp>
      <p:sp>
        <p:nvSpPr>
          <p:cNvPr id="4" name="Rectangle 3">
            <a:extLst>
              <a:ext uri="{FF2B5EF4-FFF2-40B4-BE49-F238E27FC236}">
                <a16:creationId xmlns:a16="http://schemas.microsoft.com/office/drawing/2014/main" id="{CCC0B49C-0635-4BF8-BDBD-450435338C79}"/>
              </a:ext>
            </a:extLst>
          </p:cNvPr>
          <p:cNvSpPr/>
          <p:nvPr/>
        </p:nvSpPr>
        <p:spPr>
          <a:xfrm>
            <a:off x="596596" y="3084309"/>
            <a:ext cx="7781925" cy="1361911"/>
          </a:xfrm>
          <a:prstGeom prst="rect">
            <a:avLst/>
          </a:prstGeom>
          <a:solidFill>
            <a:schemeClr val="bg1"/>
          </a:solidFill>
        </p:spPr>
        <p:txBody>
          <a:bodyPr wrap="square">
            <a:spAutoFit/>
          </a:bodyPr>
          <a:lstStyle/>
          <a:p>
            <a:pPr marL="548640" indent="-548640">
              <a:spcBef>
                <a:spcPts val="300"/>
              </a:spcBef>
              <a:spcAft>
                <a:spcPts val="0"/>
              </a:spcAft>
              <a:tabLst>
                <a:tab pos="228600" algn="l"/>
                <a:tab pos="449580" algn="l"/>
              </a:tabLst>
            </a:pPr>
            <a:r>
              <a:rPr lang="fr-FR" sz="1600" b="1" dirty="0">
                <a:latin typeface="Times New Roman" panose="02020603050405020304" pitchFamily="18" charset="0"/>
                <a:cs typeface="Times New Roman" panose="02020603050405020304" pitchFamily="18" charset="0"/>
              </a:rPr>
              <a:t>2)</a:t>
            </a:r>
            <a:r>
              <a:rPr lang="fr-FR" sz="1600" b="1" u="sng" dirty="0">
                <a:latin typeface="Times New Roman" panose="02020603050405020304" pitchFamily="18" charset="0"/>
                <a:cs typeface="Times New Roman" panose="02020603050405020304" pitchFamily="18" charset="0"/>
              </a:rPr>
              <a:t> Problème </a:t>
            </a:r>
            <a:r>
              <a:rPr lang="fr-FR" sz="1600" b="1" dirty="0">
                <a:latin typeface="Times New Roman" panose="02020603050405020304" pitchFamily="18" charset="0"/>
                <a:cs typeface="Times New Roman" panose="02020603050405020304" pitchFamily="18" charset="0"/>
              </a:rPr>
              <a:t>:</a:t>
            </a:r>
            <a:r>
              <a:rPr lang="fr-FR" sz="1600" b="1" i="1" dirty="0">
                <a:latin typeface="Times New Roman" panose="02020603050405020304" pitchFamily="18" charset="0"/>
                <a:cs typeface="Times New Roman" panose="02020603050405020304" pitchFamily="18" charset="0"/>
              </a:rPr>
              <a:t> </a:t>
            </a:r>
            <a:r>
              <a:rPr lang="fr-FR" sz="1600" b="1" dirty="0">
                <a:latin typeface="Times New Roman" panose="02020603050405020304" pitchFamily="18" charset="0"/>
                <a:cs typeface="Times New Roman" panose="02020603050405020304" pitchFamily="18" charset="0"/>
              </a:rPr>
              <a:t>Vérifier que la banquise rejette du sel lorsqu’elle se forme</a:t>
            </a:r>
            <a:endParaRPr lang="fr-FR" sz="1600" b="1" u="sng" dirty="0">
              <a:latin typeface="Times New Roman" panose="02020603050405020304" pitchFamily="18" charset="0"/>
              <a:cs typeface="Times New Roman" panose="02020603050405020304" pitchFamily="18" charset="0"/>
            </a:endParaRPr>
          </a:p>
          <a:p>
            <a:pPr algn="just">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 </a:t>
            </a:r>
          </a:p>
          <a:p>
            <a:pPr algn="just">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a) </a:t>
            </a:r>
            <a:r>
              <a:rPr lang="fr-FR" sz="1600" u="sng" dirty="0">
                <a:latin typeface="Times New Roman" panose="02020603050405020304" pitchFamily="18" charset="0"/>
                <a:ea typeface="Times New Roman" panose="02020603050405020304" pitchFamily="18" charset="0"/>
                <a:cs typeface="Times New Roman" panose="02020603050405020304" pitchFamily="18" charset="0"/>
              </a:rPr>
              <a:t>Conception d’une expérimentation </a:t>
            </a:r>
            <a:r>
              <a:rPr lang="fr-FR" sz="1600" b="1" i="1" u="sng" dirty="0">
                <a:latin typeface="Times New Roman" panose="02020603050405020304" pitchFamily="18" charset="0"/>
                <a:ea typeface="Times New Roman" panose="02020603050405020304" pitchFamily="18" charset="0"/>
                <a:cs typeface="Times New Roman" panose="02020603050405020304" pitchFamily="18" charset="0"/>
              </a:rPr>
              <a:t>(en s’aidant des documents joints)</a:t>
            </a:r>
            <a:endParaRPr lang="fr-FR"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Bef>
                <a:spcPts val="300"/>
              </a:spcBef>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Proposer un protocole pour vérifier la phrase soulignée du document introductif concernant le rejet du sel lors de la formation de la banquise. Le faire valider par le professeur.</a:t>
            </a:r>
          </a:p>
        </p:txBody>
      </p:sp>
      <p:sp>
        <p:nvSpPr>
          <p:cNvPr id="6" name="Rectangle 5">
            <a:extLst>
              <a:ext uri="{FF2B5EF4-FFF2-40B4-BE49-F238E27FC236}">
                <a16:creationId xmlns:a16="http://schemas.microsoft.com/office/drawing/2014/main" id="{A1DA7F19-C33F-4A20-9A07-F83F563D5037}"/>
              </a:ext>
            </a:extLst>
          </p:cNvPr>
          <p:cNvSpPr/>
          <p:nvPr/>
        </p:nvSpPr>
        <p:spPr>
          <a:xfrm>
            <a:off x="596596" y="4446220"/>
            <a:ext cx="7759016" cy="1646605"/>
          </a:xfrm>
          <a:prstGeom prst="rect">
            <a:avLst/>
          </a:prstGeom>
          <a:solidFill>
            <a:schemeClr val="bg1"/>
          </a:solidFill>
        </p:spPr>
        <p:txBody>
          <a:bodyPr wrap="square">
            <a:spAutoFit/>
          </a:bodyPr>
          <a:lstStyle/>
          <a:p>
            <a:pPr algn="just">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b) </a:t>
            </a:r>
            <a:r>
              <a:rPr lang="fr-FR" sz="1600" u="sng" dirty="0">
                <a:latin typeface="Times New Roman" panose="02020603050405020304" pitchFamily="18" charset="0"/>
                <a:ea typeface="Times New Roman" panose="02020603050405020304" pitchFamily="18" charset="0"/>
                <a:cs typeface="Times New Roman" panose="02020603050405020304" pitchFamily="18" charset="0"/>
              </a:rPr>
              <a:t>Manipulations</a:t>
            </a:r>
            <a:endParaRPr lang="fr-FR"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Bef>
                <a:spcPts val="300"/>
              </a:spcBef>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Après accord du professeur, réaliser le protocole. </a:t>
            </a:r>
          </a:p>
          <a:p>
            <a:pPr algn="just">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  </a:t>
            </a:r>
          </a:p>
          <a:p>
            <a:pPr algn="just">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c) </a:t>
            </a:r>
            <a:r>
              <a:rPr lang="fr-FR" sz="1600" u="sng" dirty="0">
                <a:latin typeface="Times New Roman" panose="02020603050405020304" pitchFamily="18" charset="0"/>
                <a:ea typeface="Times New Roman" panose="02020603050405020304" pitchFamily="18" charset="0"/>
                <a:cs typeface="Times New Roman" panose="02020603050405020304" pitchFamily="18" charset="0"/>
              </a:rPr>
              <a:t>Compte-rendu</a:t>
            </a:r>
            <a:endParaRPr lang="fr-FR" sz="16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Bef>
                <a:spcPts val="300"/>
              </a:spcBef>
              <a:spcAft>
                <a:spcPts val="0"/>
              </a:spcAft>
            </a:pPr>
            <a:r>
              <a:rPr lang="fr-FR" sz="1600" dirty="0">
                <a:latin typeface="Times New Roman" panose="02020603050405020304" pitchFamily="18" charset="0"/>
                <a:ea typeface="Times New Roman" panose="02020603050405020304" pitchFamily="18" charset="0"/>
                <a:cs typeface="Times New Roman" panose="02020603050405020304" pitchFamily="18" charset="0"/>
              </a:rPr>
              <a:t>Rédiger un compte-rendu avec schéma du montage, observations et/ou mesures (+ incertitudes si possible), commentaires et/ou critiques puis conclusion.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a:extLst>
              <a:ext uri="{FF2B5EF4-FFF2-40B4-BE49-F238E27FC236}">
                <a16:creationId xmlns:a16="http://schemas.microsoft.com/office/drawing/2014/main" id="{0C16FE9F-179C-460A-97D9-3387EAFC3BBF}"/>
              </a:ext>
            </a:extLst>
          </p:cNvPr>
          <p:cNvSpPr>
            <a:spLocks noGrp="1"/>
          </p:cNvSpPr>
          <p:nvPr>
            <p:ph type="title"/>
          </p:nvPr>
        </p:nvSpPr>
        <p:spPr>
          <a:xfrm>
            <a:off x="468313" y="0"/>
            <a:ext cx="8229600" cy="765175"/>
          </a:xfrm>
        </p:spPr>
        <p:txBody>
          <a:bodyPr/>
          <a:lstStyle/>
          <a:p>
            <a:r>
              <a:rPr lang="fr-FR" altLang="fr-FR"/>
              <a:t>SUJET ELEVES - Documents</a:t>
            </a:r>
          </a:p>
        </p:txBody>
      </p:sp>
      <p:sp>
        <p:nvSpPr>
          <p:cNvPr id="2" name="Espace réservé du pied de page 1">
            <a:extLst>
              <a:ext uri="{FF2B5EF4-FFF2-40B4-BE49-F238E27FC236}">
                <a16:creationId xmlns:a16="http://schemas.microsoft.com/office/drawing/2014/main" id="{28F909E3-45E6-43D1-AE7E-CDB9E51A4C1C}"/>
              </a:ext>
            </a:extLst>
          </p:cNvPr>
          <p:cNvSpPr>
            <a:spLocks noGrp="1"/>
          </p:cNvSpPr>
          <p:nvPr>
            <p:ph type="ftr" sz="quarter" idx="11"/>
          </p:nvPr>
        </p:nvSpPr>
        <p:spPr>
          <a:xfrm>
            <a:off x="3124200" y="6451093"/>
            <a:ext cx="2895600" cy="365125"/>
          </a:xfrm>
        </p:spPr>
        <p:txBody>
          <a:bodyPr/>
          <a:lstStyle/>
          <a:p>
            <a:pPr>
              <a:defRPr/>
            </a:pPr>
            <a:r>
              <a:rPr lang="fr-FR"/>
              <a:t>SPH_03.A Janvier 2019</a:t>
            </a:r>
          </a:p>
        </p:txBody>
      </p:sp>
      <p:sp>
        <p:nvSpPr>
          <p:cNvPr id="3" name="Rectangle 2">
            <a:extLst>
              <a:ext uri="{FF2B5EF4-FFF2-40B4-BE49-F238E27FC236}">
                <a16:creationId xmlns:a16="http://schemas.microsoft.com/office/drawing/2014/main" id="{1B498D10-C3B5-4D6D-843D-C3978EB7C4EF}"/>
              </a:ext>
            </a:extLst>
          </p:cNvPr>
          <p:cNvSpPr/>
          <p:nvPr/>
        </p:nvSpPr>
        <p:spPr>
          <a:xfrm>
            <a:off x="422220" y="607811"/>
            <a:ext cx="8229599" cy="1315745"/>
          </a:xfrm>
          <a:prstGeom prst="rect">
            <a:avLst/>
          </a:prstGeom>
          <a:solidFill>
            <a:schemeClr val="bg1"/>
          </a:solidFill>
        </p:spPr>
        <p:txBody>
          <a:bodyPr wrap="square">
            <a:spAutoFit/>
          </a:bodyPr>
          <a:lstStyle/>
          <a:p>
            <a:pPr algn="just">
              <a:spcAft>
                <a:spcPts val="300"/>
              </a:spcAft>
            </a:pPr>
            <a:r>
              <a:rPr lang="fr-FR" sz="1100" b="1" i="1" dirty="0">
                <a:latin typeface="Times New Roman" panose="02020603050405020304" pitchFamily="18" charset="0"/>
                <a:ea typeface="Times New Roman" panose="02020603050405020304" pitchFamily="18" charset="0"/>
              </a:rPr>
              <a:t>Document 1 : L’eau de mer</a:t>
            </a:r>
            <a:endParaRPr lang="fr-FR" sz="1200" dirty="0">
              <a:latin typeface="Times New Roman" panose="02020603050405020304" pitchFamily="18" charset="0"/>
              <a:ea typeface="Times New Roman" panose="02020603050405020304" pitchFamily="18" charset="0"/>
            </a:endParaRPr>
          </a:p>
          <a:p>
            <a:pPr algn="just">
              <a:spcAft>
                <a:spcPts val="0"/>
              </a:spcAft>
            </a:pPr>
            <a:r>
              <a:rPr lang="fr-FR" sz="1100" i="1" dirty="0">
                <a:latin typeface="Times New Roman" panose="02020603050405020304" pitchFamily="18" charset="0"/>
                <a:ea typeface="Times New Roman" panose="02020603050405020304" pitchFamily="18" charset="0"/>
              </a:rPr>
              <a:t>L’eau de mer est « salée » parce qu'elle contient des substances dissoutes, les sels, constitués d'ions, principalement des ions halogénures comme l'ion chlorure Cl</a:t>
            </a:r>
            <a:r>
              <a:rPr lang="fr-FR" sz="1100" i="1" baseline="30000" dirty="0">
                <a:latin typeface="Times New Roman" panose="02020603050405020304" pitchFamily="18" charset="0"/>
                <a:ea typeface="Times New Roman" panose="02020603050405020304" pitchFamily="18" charset="0"/>
              </a:rPr>
              <a:t>-</a:t>
            </a:r>
            <a:r>
              <a:rPr lang="fr-FR" sz="1100" i="1" dirty="0">
                <a:latin typeface="Times New Roman" panose="02020603050405020304" pitchFamily="18" charset="0"/>
                <a:ea typeface="Times New Roman" panose="02020603050405020304" pitchFamily="18" charset="0"/>
              </a:rPr>
              <a:t>(</a:t>
            </a:r>
            <a:r>
              <a:rPr lang="fr-FR" sz="1100" i="1" dirty="0" err="1">
                <a:latin typeface="Times New Roman" panose="02020603050405020304" pitchFamily="18" charset="0"/>
                <a:ea typeface="Times New Roman" panose="02020603050405020304" pitchFamily="18" charset="0"/>
              </a:rPr>
              <a:t>aq</a:t>
            </a:r>
            <a:r>
              <a:rPr lang="fr-FR" sz="1100" i="1" dirty="0">
                <a:latin typeface="Times New Roman" panose="02020603050405020304" pitchFamily="18" charset="0"/>
                <a:ea typeface="Times New Roman" panose="02020603050405020304" pitchFamily="18" charset="0"/>
              </a:rPr>
              <a:t>) et des ions alcalins comme l'ion sodium Na</a:t>
            </a:r>
            <a:r>
              <a:rPr lang="fr-FR" sz="1100" i="1" baseline="30000" dirty="0">
                <a:latin typeface="Times New Roman" panose="02020603050405020304" pitchFamily="18" charset="0"/>
                <a:ea typeface="Times New Roman" panose="02020603050405020304" pitchFamily="18" charset="0"/>
              </a:rPr>
              <a:t>+</a:t>
            </a:r>
            <a:r>
              <a:rPr lang="fr-FR" sz="1100" i="1" dirty="0">
                <a:latin typeface="Times New Roman" panose="02020603050405020304" pitchFamily="18" charset="0"/>
                <a:ea typeface="Times New Roman" panose="02020603050405020304" pitchFamily="18" charset="0"/>
              </a:rPr>
              <a:t>(</a:t>
            </a:r>
            <a:r>
              <a:rPr lang="fr-FR" sz="1100" i="1" dirty="0" err="1">
                <a:latin typeface="Times New Roman" panose="02020603050405020304" pitchFamily="18" charset="0"/>
                <a:ea typeface="Times New Roman" panose="02020603050405020304" pitchFamily="18" charset="0"/>
              </a:rPr>
              <a:t>aq</a:t>
            </a:r>
            <a:r>
              <a:rPr lang="fr-FR" sz="1100" i="1" dirty="0">
                <a:latin typeface="Times New Roman" panose="02020603050405020304" pitchFamily="18" charset="0"/>
                <a:ea typeface="Times New Roman" panose="02020603050405020304" pitchFamily="18" charset="0"/>
              </a:rPr>
              <a:t>). On trouve en moyenne 35g de sels dissous pour un kilogramme d'eau de mer. En 1</a:t>
            </a:r>
            <a:r>
              <a:rPr lang="fr-FR" sz="1100" i="1" baseline="30000" dirty="0">
                <a:latin typeface="Times New Roman" panose="02020603050405020304" pitchFamily="18" charset="0"/>
                <a:ea typeface="Times New Roman" panose="02020603050405020304" pitchFamily="18" charset="0"/>
              </a:rPr>
              <a:t>ère</a:t>
            </a:r>
            <a:r>
              <a:rPr lang="fr-FR" sz="1100" i="1" dirty="0">
                <a:latin typeface="Times New Roman" panose="02020603050405020304" pitchFamily="18" charset="0"/>
                <a:ea typeface="Times New Roman" panose="02020603050405020304" pitchFamily="18" charset="0"/>
              </a:rPr>
              <a:t> approximation, l’eau de mer peut donc être assimilée à une solution de chlorure de sodium à 35g/L en soluté apporté </a:t>
            </a:r>
            <a:r>
              <a:rPr lang="fr-FR" sz="1100" i="1" dirty="0" err="1">
                <a:latin typeface="Times New Roman" panose="02020603050405020304" pitchFamily="18" charset="0"/>
                <a:ea typeface="Times New Roman" panose="02020603050405020304" pitchFamily="18" charset="0"/>
              </a:rPr>
              <a:t>NaCl</a:t>
            </a:r>
            <a:r>
              <a:rPr lang="fr-FR" sz="1100" i="1" dirty="0">
                <a:latin typeface="Times New Roman" panose="02020603050405020304" pitchFamily="18" charset="0"/>
                <a:ea typeface="Times New Roman" panose="02020603050405020304" pitchFamily="18" charset="0"/>
              </a:rPr>
              <a:t>.</a:t>
            </a:r>
            <a:endParaRPr lang="fr-FR" sz="1200" dirty="0">
              <a:latin typeface="Times New Roman" panose="02020603050405020304" pitchFamily="18" charset="0"/>
              <a:ea typeface="Times New Roman" panose="02020603050405020304" pitchFamily="18" charset="0"/>
            </a:endParaRPr>
          </a:p>
          <a:p>
            <a:pPr algn="just">
              <a:spcAft>
                <a:spcPts val="0"/>
              </a:spcAft>
            </a:pPr>
            <a:r>
              <a:rPr lang="fr-FR" sz="1100" i="1" dirty="0">
                <a:latin typeface="Times New Roman" panose="02020603050405020304" pitchFamily="18" charset="0"/>
                <a:ea typeface="Times New Roman" panose="02020603050405020304" pitchFamily="18" charset="0"/>
              </a:rPr>
              <a:t>L'eau salée s'oppose à l'eau douce, qui contient moins d'un gramme de sels dissous par kilogramme. La masse volumique de l'eau de mer à la surface est d'environ 1,025 g/ml, supérieure de 2,5 % à celle de l'eau douce (1 g/ml).</a:t>
            </a:r>
            <a:endParaRPr lang="fr-FR" sz="1200" dirty="0">
              <a:latin typeface="Times New Roman" panose="02020603050405020304" pitchFamily="18" charset="0"/>
              <a:ea typeface="Times New Roman" panose="02020603050405020304" pitchFamily="18" charset="0"/>
            </a:endParaRPr>
          </a:p>
        </p:txBody>
      </p:sp>
      <p:sp>
        <p:nvSpPr>
          <p:cNvPr id="4" name="Rectangle 3">
            <a:extLst>
              <a:ext uri="{FF2B5EF4-FFF2-40B4-BE49-F238E27FC236}">
                <a16:creationId xmlns:a16="http://schemas.microsoft.com/office/drawing/2014/main" id="{052E04A8-86F4-4222-B8B3-764CC186E426}"/>
              </a:ext>
            </a:extLst>
          </p:cNvPr>
          <p:cNvSpPr/>
          <p:nvPr/>
        </p:nvSpPr>
        <p:spPr>
          <a:xfrm>
            <a:off x="402402" y="2042771"/>
            <a:ext cx="8229598" cy="977191"/>
          </a:xfrm>
          <a:prstGeom prst="rect">
            <a:avLst/>
          </a:prstGeom>
          <a:solidFill>
            <a:schemeClr val="bg1"/>
          </a:solidFill>
        </p:spPr>
        <p:txBody>
          <a:bodyPr wrap="square">
            <a:spAutoFit/>
          </a:bodyPr>
          <a:lstStyle/>
          <a:p>
            <a:pPr marL="0" lvl="7" algn="just">
              <a:spcBef>
                <a:spcPts val="300"/>
              </a:spcBef>
              <a:spcAft>
                <a:spcPts val="300"/>
              </a:spcAft>
              <a:tabLst>
                <a:tab pos="228600" algn="l"/>
              </a:tabLst>
            </a:pPr>
            <a:r>
              <a:rPr lang="fr-FR" sz="1100" b="1" i="1" dirty="0">
                <a:latin typeface="Times New Roman" panose="02020603050405020304" pitchFamily="18" charset="0"/>
                <a:ea typeface="Times New Roman" panose="02020603050405020304" pitchFamily="18" charset="0"/>
              </a:rPr>
              <a:t>Document 2 : La salinité</a:t>
            </a:r>
          </a:p>
          <a:p>
            <a:pPr algn="just"/>
            <a:r>
              <a:rPr lang="fr-FR" sz="1100" i="1" dirty="0">
                <a:latin typeface="Times New Roman" panose="02020603050405020304" pitchFamily="18" charset="0"/>
                <a:ea typeface="Times New Roman" panose="02020603050405020304" pitchFamily="18" charset="0"/>
              </a:rPr>
              <a:t>La salinité est depuis 1978 officiellement mesurée à partir de la conductivité électrique de l'eau. La salinité (S) d'un échantillon d'eau est donnée par le rapport K de la conductivité électrique de cet échantillon d'eau de mer à 15 °C et à la pression atmosphérique normale, avec la conductivité d'une solution de chlorure de potassium (KCl) dans laquelle la fraction en masse de KCl est 0,0324356, à la même température et même pression. Si ce rapport K est égal à 1 on dit que la salinité est de 35. </a:t>
            </a:r>
            <a:endParaRPr lang="fr-FR" dirty="0"/>
          </a:p>
        </p:txBody>
      </p:sp>
      <p:sp>
        <p:nvSpPr>
          <p:cNvPr id="5" name="Rectangle 4">
            <a:extLst>
              <a:ext uri="{FF2B5EF4-FFF2-40B4-BE49-F238E27FC236}">
                <a16:creationId xmlns:a16="http://schemas.microsoft.com/office/drawing/2014/main" id="{B09879AE-FCAD-42B9-8C4E-4F84E72FEB3D}"/>
              </a:ext>
            </a:extLst>
          </p:cNvPr>
          <p:cNvSpPr/>
          <p:nvPr/>
        </p:nvSpPr>
        <p:spPr>
          <a:xfrm>
            <a:off x="402402" y="3098679"/>
            <a:ext cx="8229598" cy="1092607"/>
          </a:xfrm>
          <a:prstGeom prst="rect">
            <a:avLst/>
          </a:prstGeom>
          <a:solidFill>
            <a:schemeClr val="bg1"/>
          </a:solidFill>
        </p:spPr>
        <p:txBody>
          <a:bodyPr wrap="square">
            <a:spAutoFit/>
          </a:bodyPr>
          <a:lstStyle/>
          <a:p>
            <a:pPr algn="just">
              <a:spcAft>
                <a:spcPts val="310"/>
              </a:spcAft>
            </a:pPr>
            <a:r>
              <a:rPr lang="fr-FR" sz="1100" b="1" i="1" dirty="0">
                <a:solidFill>
                  <a:srgbClr val="000000"/>
                </a:solidFill>
                <a:latin typeface="Times New Roman" panose="02020603050405020304" pitchFamily="18" charset="0"/>
                <a:ea typeface="Times New Roman" panose="02020603050405020304" pitchFamily="18" charset="0"/>
              </a:rPr>
              <a:t>Document 3 : La conductance</a:t>
            </a:r>
            <a:endParaRPr lang="fr-FR" sz="1200" dirty="0">
              <a:latin typeface="Times New Roman" panose="02020603050405020304" pitchFamily="18" charset="0"/>
              <a:ea typeface="Times New Roman" panose="02020603050405020304" pitchFamily="18" charset="0"/>
            </a:endParaRPr>
          </a:p>
          <a:p>
            <a:pPr algn="just">
              <a:spcBef>
                <a:spcPts val="600"/>
              </a:spcBef>
              <a:spcAft>
                <a:spcPts val="0"/>
              </a:spcAft>
            </a:pPr>
            <a:r>
              <a:rPr lang="fr-FR" sz="1100" i="1" dirty="0">
                <a:solidFill>
                  <a:srgbClr val="000000"/>
                </a:solidFill>
                <a:latin typeface="Times New Roman" panose="02020603050405020304" pitchFamily="18" charset="0"/>
                <a:ea typeface="Times New Roman" panose="02020603050405020304" pitchFamily="18" charset="0"/>
              </a:rPr>
              <a:t>Un conductimètre permet de mesurer la conductance électrique d’une solution.</a:t>
            </a:r>
            <a:endParaRPr lang="fr-FR" sz="1200" dirty="0">
              <a:latin typeface="Times New Roman" panose="02020603050405020304" pitchFamily="18" charset="0"/>
              <a:ea typeface="Times New Roman" panose="02020603050405020304" pitchFamily="18" charset="0"/>
            </a:endParaRPr>
          </a:p>
          <a:p>
            <a:pPr algn="just">
              <a:spcBef>
                <a:spcPts val="285"/>
              </a:spcBef>
              <a:spcAft>
                <a:spcPts val="0"/>
              </a:spcAft>
            </a:pPr>
            <a:r>
              <a:rPr lang="fr-FR" sz="1100" i="1" dirty="0">
                <a:solidFill>
                  <a:srgbClr val="000000"/>
                </a:solidFill>
                <a:latin typeface="Times New Roman" panose="02020603050405020304" pitchFamily="18" charset="0"/>
                <a:ea typeface="Times New Roman" panose="02020603050405020304" pitchFamily="18" charset="0"/>
              </a:rPr>
              <a:t>La </a:t>
            </a:r>
            <a:r>
              <a:rPr lang="fr-FR" sz="1100" b="1" i="1" dirty="0">
                <a:solidFill>
                  <a:srgbClr val="000000"/>
                </a:solidFill>
                <a:latin typeface="Times New Roman" panose="02020603050405020304" pitchFamily="18" charset="0"/>
                <a:ea typeface="Times New Roman" panose="02020603050405020304" pitchFamily="18" charset="0"/>
              </a:rPr>
              <a:t>conductance électrique G</a:t>
            </a:r>
            <a:r>
              <a:rPr lang="fr-FR" sz="1100" i="1" dirty="0">
                <a:solidFill>
                  <a:srgbClr val="000000"/>
                </a:solidFill>
                <a:latin typeface="Times New Roman" panose="02020603050405020304" pitchFamily="18" charset="0"/>
                <a:ea typeface="Times New Roman" panose="02020603050405020304" pitchFamily="18" charset="0"/>
              </a:rPr>
              <a:t> est l’inverse de la résistance électrique R. Son unité est le siemens (S).</a:t>
            </a:r>
            <a:endParaRPr lang="fr-FR" sz="1200" dirty="0">
              <a:latin typeface="Times New Roman" panose="02020603050405020304" pitchFamily="18" charset="0"/>
              <a:ea typeface="Times New Roman" panose="02020603050405020304" pitchFamily="18" charset="0"/>
            </a:endParaRPr>
          </a:p>
          <a:p>
            <a:r>
              <a:rPr lang="fr-FR" sz="1100" b="1" i="1" dirty="0">
                <a:solidFill>
                  <a:srgbClr val="000000"/>
                </a:solidFill>
                <a:latin typeface="Times New Roman" panose="02020603050405020304" pitchFamily="18" charset="0"/>
                <a:ea typeface="Times New Roman" panose="02020603050405020304" pitchFamily="18" charset="0"/>
              </a:rPr>
              <a:t>Elle dépend des natures et concentrations des ions présents, mais aussi de la</a:t>
            </a:r>
            <a:r>
              <a:rPr lang="fr-FR" sz="1100" i="1" dirty="0">
                <a:solidFill>
                  <a:srgbClr val="000000"/>
                </a:solidFill>
                <a:latin typeface="Times New Roman" panose="02020603050405020304" pitchFamily="18" charset="0"/>
                <a:ea typeface="Times New Roman" panose="02020603050405020304" pitchFamily="18" charset="0"/>
              </a:rPr>
              <a:t> </a:t>
            </a:r>
            <a:r>
              <a:rPr lang="fr-FR" sz="1100" b="1" i="1" dirty="0">
                <a:solidFill>
                  <a:srgbClr val="000000"/>
                </a:solidFill>
                <a:latin typeface="Times New Roman" panose="02020603050405020304" pitchFamily="18" charset="0"/>
                <a:ea typeface="Times New Roman" panose="02020603050405020304" pitchFamily="18" charset="0"/>
              </a:rPr>
              <a:t>température</a:t>
            </a:r>
            <a:r>
              <a:rPr lang="fr-FR" sz="1100" i="1" dirty="0">
                <a:solidFill>
                  <a:srgbClr val="000000"/>
                </a:solidFill>
                <a:latin typeface="Times New Roman" panose="02020603050405020304" pitchFamily="18" charset="0"/>
                <a:ea typeface="Times New Roman" panose="02020603050405020304" pitchFamily="18" charset="0"/>
              </a:rPr>
              <a:t> et de la sonde de conductimétrie utilisée (car il s’agit de la conductance de la portion de solution dans la cellule de la sonde).</a:t>
            </a:r>
            <a:endParaRPr lang="fr-FR" dirty="0"/>
          </a:p>
        </p:txBody>
      </p:sp>
      <p:sp>
        <p:nvSpPr>
          <p:cNvPr id="6" name="Rectangle 5">
            <a:extLst>
              <a:ext uri="{FF2B5EF4-FFF2-40B4-BE49-F238E27FC236}">
                <a16:creationId xmlns:a16="http://schemas.microsoft.com/office/drawing/2014/main" id="{74387AB1-64C1-4D9E-9F43-FCDCD4C00D77}"/>
              </a:ext>
            </a:extLst>
          </p:cNvPr>
          <p:cNvSpPr/>
          <p:nvPr/>
        </p:nvSpPr>
        <p:spPr>
          <a:xfrm>
            <a:off x="386666" y="4270003"/>
            <a:ext cx="8229600" cy="1184940"/>
          </a:xfrm>
          <a:prstGeom prst="rect">
            <a:avLst/>
          </a:prstGeom>
          <a:solidFill>
            <a:schemeClr val="bg1"/>
          </a:solidFill>
        </p:spPr>
        <p:txBody>
          <a:bodyPr wrap="square">
            <a:spAutoFit/>
          </a:bodyPr>
          <a:lstStyle/>
          <a:p>
            <a:pPr algn="just">
              <a:spcAft>
                <a:spcPts val="0"/>
              </a:spcAft>
            </a:pPr>
            <a:r>
              <a:rPr lang="fr-FR" sz="1100" b="1" i="1" dirty="0">
                <a:solidFill>
                  <a:srgbClr val="000000"/>
                </a:solidFill>
                <a:latin typeface="Times New Roman" panose="02020603050405020304" pitchFamily="18" charset="0"/>
                <a:ea typeface="Times New Roman" panose="02020603050405020304" pitchFamily="18" charset="0"/>
              </a:rPr>
              <a:t>Document 4 : Précautions d'emploi du conductimètre</a:t>
            </a:r>
            <a:endParaRPr lang="fr-FR" sz="1200" dirty="0">
              <a:latin typeface="Times New Roman" panose="02020603050405020304" pitchFamily="18" charset="0"/>
              <a:ea typeface="Times New Roman" panose="02020603050405020304" pitchFamily="18" charset="0"/>
            </a:endParaRPr>
          </a:p>
          <a:p>
            <a:pPr algn="just">
              <a:spcBef>
                <a:spcPts val="200"/>
              </a:spcBef>
              <a:spcAft>
                <a:spcPts val="0"/>
              </a:spcAft>
            </a:pPr>
            <a:r>
              <a:rPr lang="fr-FR" sz="1100" i="1" dirty="0">
                <a:solidFill>
                  <a:srgbClr val="000000"/>
                </a:solidFill>
                <a:latin typeface="Times New Roman" panose="02020603050405020304" pitchFamily="18" charset="0"/>
                <a:ea typeface="Times New Roman" panose="02020603050405020304" pitchFamily="18" charset="0"/>
              </a:rPr>
              <a:t>- immerger complètement les électrodes de la sonde et les tenir à plus d'un cm des parois du bécher.</a:t>
            </a:r>
            <a:endParaRPr lang="fr-FR" sz="1200" dirty="0">
              <a:latin typeface="Times New Roman" panose="02020603050405020304" pitchFamily="18" charset="0"/>
              <a:ea typeface="Times New Roman" panose="02020603050405020304" pitchFamily="18" charset="0"/>
            </a:endParaRPr>
          </a:p>
          <a:p>
            <a:pPr algn="just">
              <a:spcBef>
                <a:spcPts val="200"/>
              </a:spcBef>
              <a:spcAft>
                <a:spcPts val="0"/>
              </a:spcAft>
            </a:pPr>
            <a:r>
              <a:rPr lang="fr-FR" sz="1100" i="1" dirty="0">
                <a:solidFill>
                  <a:srgbClr val="000000"/>
                </a:solidFill>
                <a:latin typeface="Times New Roman" panose="02020603050405020304" pitchFamily="18" charset="0"/>
                <a:ea typeface="Times New Roman" panose="02020603050405020304" pitchFamily="18" charset="0"/>
              </a:rPr>
              <a:t>- bien rincer à l'eau distillée la sonde après une mesure et la sécher.</a:t>
            </a:r>
            <a:endParaRPr lang="fr-FR" sz="1200" dirty="0">
              <a:latin typeface="Times New Roman" panose="02020603050405020304" pitchFamily="18" charset="0"/>
              <a:ea typeface="Times New Roman" panose="02020603050405020304" pitchFamily="18" charset="0"/>
            </a:endParaRPr>
          </a:p>
          <a:p>
            <a:pPr algn="just">
              <a:spcBef>
                <a:spcPts val="200"/>
              </a:spcBef>
              <a:spcAft>
                <a:spcPts val="0"/>
              </a:spcAft>
            </a:pPr>
            <a:r>
              <a:rPr lang="fr-FR" sz="1100" i="1" dirty="0">
                <a:solidFill>
                  <a:srgbClr val="000000"/>
                </a:solidFill>
                <a:latin typeface="Times New Roman" panose="02020603050405020304" pitchFamily="18" charset="0"/>
                <a:ea typeface="Times New Roman" panose="02020603050405020304" pitchFamily="18" charset="0"/>
              </a:rPr>
              <a:t>- s'il y a beaucoup d'ions, l'appareil peut saturer : il faut alors diluer la solution avant d'effectuer une mesure. Les conductimètres du lycée sont limités à 2000 </a:t>
            </a:r>
            <a:r>
              <a:rPr lang="fr-FR" sz="1100" i="1" dirty="0" err="1">
                <a:solidFill>
                  <a:srgbClr val="000000"/>
                </a:solidFill>
                <a:latin typeface="Times New Roman" panose="02020603050405020304" pitchFamily="18" charset="0"/>
                <a:ea typeface="Times New Roman" panose="02020603050405020304" pitchFamily="18" charset="0"/>
              </a:rPr>
              <a:t>μS</a:t>
            </a:r>
            <a:r>
              <a:rPr lang="fr-FR" sz="1100" i="1" dirty="0">
                <a:solidFill>
                  <a:srgbClr val="000000"/>
                </a:solidFill>
                <a:latin typeface="Times New Roman" panose="02020603050405020304" pitchFamily="18" charset="0"/>
                <a:ea typeface="Times New Roman" panose="02020603050405020304" pitchFamily="18" charset="0"/>
              </a:rPr>
              <a:t>, ce qui correspond en général à des </a:t>
            </a:r>
            <a:r>
              <a:rPr lang="fr-FR" sz="1100" b="1" i="1" dirty="0">
                <a:solidFill>
                  <a:srgbClr val="000000"/>
                </a:solidFill>
                <a:latin typeface="Times New Roman" panose="02020603050405020304" pitchFamily="18" charset="0"/>
                <a:ea typeface="Times New Roman" panose="02020603050405020304" pitchFamily="18" charset="0"/>
              </a:rPr>
              <a:t>concentrations inférieures à 0,01mol/L.</a:t>
            </a:r>
            <a:endParaRPr lang="fr-FR" sz="1200" dirty="0">
              <a:latin typeface="Times New Roman" panose="02020603050405020304" pitchFamily="18" charset="0"/>
              <a:ea typeface="Times New Roman" panose="02020603050405020304" pitchFamily="18" charset="0"/>
            </a:endParaRPr>
          </a:p>
          <a:p>
            <a:r>
              <a:rPr lang="fr-FR" sz="1100" i="1" dirty="0">
                <a:solidFill>
                  <a:srgbClr val="000000"/>
                </a:solidFill>
                <a:latin typeface="Times New Roman" panose="02020603050405020304" pitchFamily="18" charset="0"/>
                <a:ea typeface="Times New Roman" panose="02020603050405020304" pitchFamily="18" charset="0"/>
              </a:rPr>
              <a:t>- pour pouvoir comparer plusieurs mesures, elles doivent être faites avec le même appareil, pendant la même séance et à la </a:t>
            </a:r>
            <a:r>
              <a:rPr lang="fr-FR" sz="1100" b="1" i="1" dirty="0">
                <a:solidFill>
                  <a:srgbClr val="000000"/>
                </a:solidFill>
                <a:latin typeface="Times New Roman" panose="02020603050405020304" pitchFamily="18" charset="0"/>
                <a:ea typeface="Times New Roman" panose="02020603050405020304" pitchFamily="18" charset="0"/>
              </a:rPr>
              <a:t>même température</a:t>
            </a:r>
            <a:r>
              <a:rPr lang="fr-FR" sz="1100" i="1" dirty="0">
                <a:solidFill>
                  <a:srgbClr val="000000"/>
                </a:solidFill>
                <a:latin typeface="Times New Roman" panose="02020603050405020304" pitchFamily="18" charset="0"/>
                <a:ea typeface="Times New Roman" panose="02020603050405020304" pitchFamily="18" charset="0"/>
              </a:rPr>
              <a:t>.</a:t>
            </a:r>
            <a:endParaRPr lang="fr-FR" dirty="0"/>
          </a:p>
        </p:txBody>
      </p:sp>
      <p:sp>
        <p:nvSpPr>
          <p:cNvPr id="8" name="Rectangle 7">
            <a:extLst>
              <a:ext uri="{FF2B5EF4-FFF2-40B4-BE49-F238E27FC236}">
                <a16:creationId xmlns:a16="http://schemas.microsoft.com/office/drawing/2014/main" id="{422E87FC-5B71-4641-9B62-CEC703687250}"/>
              </a:ext>
            </a:extLst>
          </p:cNvPr>
          <p:cNvSpPr/>
          <p:nvPr/>
        </p:nvSpPr>
        <p:spPr>
          <a:xfrm>
            <a:off x="366848" y="5536468"/>
            <a:ext cx="8229598" cy="1015663"/>
          </a:xfrm>
          <a:prstGeom prst="rect">
            <a:avLst/>
          </a:prstGeom>
          <a:solidFill>
            <a:schemeClr val="bg1"/>
          </a:solidFill>
        </p:spPr>
        <p:txBody>
          <a:bodyPr wrap="square">
            <a:spAutoFit/>
          </a:bodyPr>
          <a:lstStyle/>
          <a:p>
            <a:pPr algn="just">
              <a:spcAft>
                <a:spcPts val="600"/>
              </a:spcAft>
            </a:pPr>
            <a:r>
              <a:rPr lang="fr-FR" sz="1100" b="1" i="1" dirty="0">
                <a:solidFill>
                  <a:srgbClr val="000000"/>
                </a:solidFill>
                <a:latin typeface="Times New Roman" panose="02020603050405020304" pitchFamily="18" charset="0"/>
                <a:ea typeface="Times New Roman" panose="02020603050405020304" pitchFamily="18" charset="0"/>
              </a:rPr>
              <a:t>Document 5 : mélange réfrigérant</a:t>
            </a:r>
            <a:endParaRPr lang="fr-FR" sz="1200" dirty="0">
              <a:latin typeface="Times New Roman" panose="02020603050405020304" pitchFamily="18" charset="0"/>
              <a:ea typeface="Times New Roman" panose="02020603050405020304" pitchFamily="18" charset="0"/>
            </a:endParaRPr>
          </a:p>
          <a:p>
            <a:pPr algn="just">
              <a:spcAft>
                <a:spcPts val="0"/>
              </a:spcAft>
            </a:pPr>
            <a:r>
              <a:rPr lang="fr-FR" sz="1100" i="1" dirty="0">
                <a:solidFill>
                  <a:srgbClr val="000000"/>
                </a:solidFill>
                <a:latin typeface="Times New Roman" panose="02020603050405020304" pitchFamily="18" charset="0"/>
                <a:ea typeface="Times New Roman" panose="02020603050405020304" pitchFamily="18" charset="0"/>
              </a:rPr>
              <a:t>Mélanger dans un grand bol un pot de sel avec 3 pots de glace pilée (ou glaçons) sortie du congélateur.</a:t>
            </a:r>
            <a:endParaRPr lang="fr-FR" sz="1200" dirty="0">
              <a:latin typeface="Times New Roman" panose="02020603050405020304" pitchFamily="18" charset="0"/>
              <a:ea typeface="Times New Roman" panose="02020603050405020304" pitchFamily="18" charset="0"/>
            </a:endParaRPr>
          </a:p>
          <a:p>
            <a:pPr algn="just">
              <a:spcAft>
                <a:spcPts val="0"/>
              </a:spcAft>
            </a:pPr>
            <a:r>
              <a:rPr lang="fr-FR" sz="1100" i="1" dirty="0">
                <a:solidFill>
                  <a:srgbClr val="000000"/>
                </a:solidFill>
                <a:latin typeface="Times New Roman" panose="02020603050405020304" pitchFamily="18" charset="0"/>
                <a:ea typeface="Times New Roman" panose="02020603050405020304" pitchFamily="18" charset="0"/>
              </a:rPr>
              <a:t>Le sel fait fondre en partie la glace. La fusion se faisant par perte de chaleur, le mélange peut ainsi se refroidir en dessous de -20°C.</a:t>
            </a:r>
            <a:endParaRPr lang="fr-FR" sz="1200" dirty="0">
              <a:latin typeface="Times New Roman" panose="02020603050405020304" pitchFamily="18" charset="0"/>
              <a:ea typeface="Times New Roman" panose="02020603050405020304" pitchFamily="18" charset="0"/>
            </a:endParaRPr>
          </a:p>
          <a:p>
            <a:pPr algn="just">
              <a:spcAft>
                <a:spcPts val="0"/>
              </a:spcAft>
            </a:pPr>
            <a:r>
              <a:rPr lang="fr-FR" sz="1100" i="1" dirty="0">
                <a:solidFill>
                  <a:srgbClr val="000000"/>
                </a:solidFill>
                <a:latin typeface="Times New Roman" panose="02020603050405020304" pitchFamily="18" charset="0"/>
                <a:ea typeface="Times New Roman" panose="02020603050405020304" pitchFamily="18" charset="0"/>
              </a:rPr>
              <a:t>Ce mélange permet de geler dans un erlenmeyer une petite quantité (50mL) d'eau (même salée) en une dizaine de minute; il faut pour cela agiter régulièrement l'erlenmeyer placé dans le mélange réfrigérant.</a:t>
            </a:r>
            <a:endParaRPr lang="fr-FR" sz="12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a:extLst>
              <a:ext uri="{FF2B5EF4-FFF2-40B4-BE49-F238E27FC236}">
                <a16:creationId xmlns:a16="http://schemas.microsoft.com/office/drawing/2014/main" id="{E003C743-3F87-4131-87D8-E78636697915}"/>
              </a:ext>
            </a:extLst>
          </p:cNvPr>
          <p:cNvSpPr>
            <a:spLocks noChangeArrowheads="1"/>
          </p:cNvSpPr>
          <p:nvPr/>
        </p:nvSpPr>
        <p:spPr bwMode="auto">
          <a:xfrm>
            <a:off x="648906" y="764704"/>
            <a:ext cx="77771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fr-FR" altLang="fr-FR" sz="2800" b="1" u="sng" dirty="0">
                <a:solidFill>
                  <a:srgbClr val="002060"/>
                </a:solidFill>
                <a:latin typeface="Arial" panose="020B0604020202020204" pitchFamily="34" charset="0"/>
              </a:rPr>
              <a:t>Thème 1</a:t>
            </a:r>
            <a:r>
              <a:rPr lang="fr-FR" altLang="fr-FR" sz="2800" b="1" dirty="0">
                <a:solidFill>
                  <a:srgbClr val="002060"/>
                </a:solidFill>
                <a:latin typeface="Arial" panose="020B0604020202020204" pitchFamily="34" charset="0"/>
              </a:rPr>
              <a:t> : L’eau</a:t>
            </a:r>
          </a:p>
          <a:p>
            <a:pPr algn="ctr" eaLnBrk="1" hangingPunct="1">
              <a:spcBef>
                <a:spcPct val="0"/>
              </a:spcBef>
              <a:buFontTx/>
              <a:buNone/>
            </a:pPr>
            <a:r>
              <a:rPr lang="fr-FR" altLang="fr-FR" sz="2800" b="1" u="sng" dirty="0">
                <a:solidFill>
                  <a:srgbClr val="002060"/>
                </a:solidFill>
                <a:latin typeface="Arial" panose="020B0604020202020204" pitchFamily="34" charset="0"/>
              </a:rPr>
              <a:t>Domaine d’étude</a:t>
            </a:r>
            <a:r>
              <a:rPr lang="fr-FR" altLang="fr-FR" sz="2800" b="1" dirty="0">
                <a:solidFill>
                  <a:srgbClr val="002060"/>
                </a:solidFill>
                <a:latin typeface="Arial" panose="020B0604020202020204" pitchFamily="34" charset="0"/>
              </a:rPr>
              <a:t> : Eau et ressources</a:t>
            </a:r>
          </a:p>
        </p:txBody>
      </p:sp>
      <p:graphicFrame>
        <p:nvGraphicFramePr>
          <p:cNvPr id="6" name="Tableau 5">
            <a:extLst>
              <a:ext uri="{FF2B5EF4-FFF2-40B4-BE49-F238E27FC236}">
                <a16:creationId xmlns:a16="http://schemas.microsoft.com/office/drawing/2014/main" id="{A0B18197-AC1F-49E0-BF63-D4405E10400C}"/>
              </a:ext>
            </a:extLst>
          </p:cNvPr>
          <p:cNvGraphicFramePr>
            <a:graphicFrameLocks noGrp="1"/>
          </p:cNvGraphicFramePr>
          <p:nvPr>
            <p:extLst>
              <p:ext uri="{D42A27DB-BD31-4B8C-83A1-F6EECF244321}">
                <p14:modId xmlns:p14="http://schemas.microsoft.com/office/powerpoint/2010/main" val="133078926"/>
              </p:ext>
            </p:extLst>
          </p:nvPr>
        </p:nvGraphicFramePr>
        <p:xfrm>
          <a:off x="684213" y="2276872"/>
          <a:ext cx="8208962" cy="1655762"/>
        </p:xfrm>
        <a:graphic>
          <a:graphicData uri="http://schemas.openxmlformats.org/drawingml/2006/table">
            <a:tbl>
              <a:tblPr firstRow="1" bandRow="1">
                <a:tableStyleId>{5940675A-B579-460E-94D1-54222C63F5DA}</a:tableStyleId>
              </a:tblPr>
              <a:tblGrid>
                <a:gridCol w="2711216">
                  <a:extLst>
                    <a:ext uri="{9D8B030D-6E8A-4147-A177-3AD203B41FA5}">
                      <a16:colId xmlns:a16="http://schemas.microsoft.com/office/drawing/2014/main" val="20000"/>
                    </a:ext>
                  </a:extLst>
                </a:gridCol>
                <a:gridCol w="5497746">
                  <a:extLst>
                    <a:ext uri="{9D8B030D-6E8A-4147-A177-3AD203B41FA5}">
                      <a16:colId xmlns:a16="http://schemas.microsoft.com/office/drawing/2014/main" val="20001"/>
                    </a:ext>
                  </a:extLst>
                </a:gridCol>
              </a:tblGrid>
              <a:tr h="39371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a:effectLst/>
                          <a:latin typeface="Arial" panose="020B0604020202020204" pitchFamily="34" charset="0"/>
                          <a:cs typeface="Arial" panose="020B0604020202020204" pitchFamily="34" charset="0"/>
                        </a:rPr>
                        <a:t>Domaine d’étude</a:t>
                      </a:r>
                      <a:endParaRPr lang="fr-FR" sz="2400" b="1" noProof="0" dirty="0">
                        <a:effectLst/>
                        <a:latin typeface="Arial" panose="020B0604020202020204" pitchFamily="34" charset="0"/>
                        <a:ea typeface="Arial"/>
                        <a:cs typeface="Arial" panose="020B0604020202020204" pitchFamily="34" charset="0"/>
                      </a:endParaRPr>
                    </a:p>
                  </a:txBody>
                  <a:tcPr marL="91441" marR="91441"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a:effectLst/>
                          <a:latin typeface="Arial" panose="020B0604020202020204" pitchFamily="34" charset="0"/>
                          <a:cs typeface="Arial" panose="020B0604020202020204" pitchFamily="34" charset="0"/>
                        </a:rPr>
                        <a:t>Mots-clés</a:t>
                      </a:r>
                      <a:endParaRPr lang="fr-FR" sz="2400" b="1" noProof="0" dirty="0">
                        <a:effectLst/>
                        <a:latin typeface="Arial" panose="020B0604020202020204" pitchFamily="34" charset="0"/>
                        <a:ea typeface="Arial"/>
                        <a:cs typeface="Arial" panose="020B0604020202020204" pitchFamily="34" charset="0"/>
                      </a:endParaRPr>
                    </a:p>
                  </a:txBody>
                  <a:tcPr marL="91441" marR="91441" marT="45708" marB="45708"/>
                </a:tc>
                <a:extLst>
                  <a:ext uri="{0D108BD9-81ED-4DB2-BD59-A6C34878D82A}">
                    <a16:rowId xmlns:a16="http://schemas.microsoft.com/office/drawing/2014/main" val="10000"/>
                  </a:ext>
                </a:extLst>
              </a:tr>
              <a:tr h="12620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r-FR" sz="1800" noProof="0" dirty="0">
                        <a:effectLst/>
                        <a:latin typeface="Arial" panose="020B0604020202020204" pitchFamily="34" charset="0"/>
                        <a:cs typeface="Arial" panose="020B0604020202020204"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sz="1800" noProof="0" dirty="0">
                          <a:effectLst/>
                          <a:latin typeface="Arial" panose="020B0604020202020204" pitchFamily="34" charset="0"/>
                          <a:cs typeface="Arial" panose="020B0604020202020204" pitchFamily="34" charset="0"/>
                        </a:rPr>
                        <a:t>Eau et environnement</a:t>
                      </a:r>
                      <a:endParaRPr lang="fr-FR" sz="1800" noProof="0" dirty="0">
                        <a:latin typeface="Arial" panose="020B0604020202020204" pitchFamily="34" charset="0"/>
                        <a:cs typeface="Arial" panose="020B0604020202020204" pitchFamily="34" charset="0"/>
                      </a:endParaRPr>
                    </a:p>
                  </a:txBody>
                  <a:tcPr marL="91441" marR="91441" marT="45708" marB="45708"/>
                </a:tc>
                <a:tc>
                  <a:txBody>
                    <a:bodyPr/>
                    <a:lstStyle/>
                    <a:p>
                      <a:pPr algn="ctr"/>
                      <a:endParaRPr lang="fr-FR" sz="1800" b="1" kern="1200" baseline="0" noProof="0" dirty="0">
                        <a:solidFill>
                          <a:schemeClr val="tx1"/>
                        </a:solidFill>
                        <a:effectLst/>
                        <a:latin typeface="Arial" panose="020B0604020202020204" pitchFamily="34" charset="0"/>
                        <a:ea typeface="+mn-ea"/>
                        <a:cs typeface="Arial" panose="020B0604020202020204" pitchFamily="34" charset="0"/>
                      </a:endParaRPr>
                    </a:p>
                    <a:p>
                      <a:pPr algn="ctr"/>
                      <a:r>
                        <a:rPr lang="fr-FR" sz="1800" b="1" kern="1200" baseline="0" noProof="0" dirty="0">
                          <a:solidFill>
                            <a:schemeClr val="tx1"/>
                          </a:solidFill>
                          <a:effectLst/>
                          <a:latin typeface="Arial" panose="020B0604020202020204" pitchFamily="34" charset="0"/>
                          <a:ea typeface="+mn-ea"/>
                          <a:cs typeface="Arial" panose="020B0604020202020204" pitchFamily="34" charset="0"/>
                        </a:rPr>
                        <a:t>Mers, océans ; climats</a:t>
                      </a:r>
                    </a:p>
                  </a:txBody>
                  <a:tcPr marL="91441" marR="91441" marT="45708" marB="45708"/>
                </a:tc>
                <a:extLst>
                  <a:ext uri="{0D108BD9-81ED-4DB2-BD59-A6C34878D82A}">
                    <a16:rowId xmlns:a16="http://schemas.microsoft.com/office/drawing/2014/main" val="10001"/>
                  </a:ext>
                </a:extLst>
              </a:tr>
            </a:tbl>
          </a:graphicData>
        </a:graphic>
      </p:graphicFrame>
      <p:sp>
        <p:nvSpPr>
          <p:cNvPr id="2" name="Espace réservé du pied de page 1">
            <a:extLst>
              <a:ext uri="{FF2B5EF4-FFF2-40B4-BE49-F238E27FC236}">
                <a16:creationId xmlns:a16="http://schemas.microsoft.com/office/drawing/2014/main" id="{94E224AF-9C26-4796-BFA2-8D0A271C2B52}"/>
              </a:ext>
            </a:extLst>
          </p:cNvPr>
          <p:cNvSpPr>
            <a:spLocks noGrp="1"/>
          </p:cNvSpPr>
          <p:nvPr>
            <p:ph type="ftr" sz="quarter" idx="11"/>
          </p:nvPr>
        </p:nvSpPr>
        <p:spPr/>
        <p:txBody>
          <a:bodyPr/>
          <a:lstStyle/>
          <a:p>
            <a:pPr>
              <a:defRPr/>
            </a:pPr>
            <a:r>
              <a:rPr lang="fr-FR"/>
              <a:t>SPH_03.A Janvier 2019</a:t>
            </a: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FC870D0-3A59-405F-B373-FF153FD80F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2550" y="1844824"/>
            <a:ext cx="6438900" cy="3997176"/>
          </a:xfrm>
          <a:prstGeom prst="rect">
            <a:avLst/>
          </a:prstGeom>
        </p:spPr>
      </p:pic>
      <p:sp>
        <p:nvSpPr>
          <p:cNvPr id="10243" name="Titre 1">
            <a:extLst>
              <a:ext uri="{FF2B5EF4-FFF2-40B4-BE49-F238E27FC236}">
                <a16:creationId xmlns:a16="http://schemas.microsoft.com/office/drawing/2014/main" id="{D7783BC4-E16C-4972-B55D-5EC6F9F7E2F1}"/>
              </a:ext>
            </a:extLst>
          </p:cNvPr>
          <p:cNvSpPr>
            <a:spLocks noGrp="1"/>
          </p:cNvSpPr>
          <p:nvPr>
            <p:ph type="ctrTitle"/>
          </p:nvPr>
        </p:nvSpPr>
        <p:spPr>
          <a:xfrm>
            <a:off x="395536" y="0"/>
            <a:ext cx="8569077" cy="857250"/>
          </a:xfrm>
        </p:spPr>
        <p:txBody>
          <a:bodyPr/>
          <a:lstStyle/>
          <a:p>
            <a:pPr eaLnBrk="1" hangingPunct="1"/>
            <a:r>
              <a:rPr lang="fr-FR" altLang="fr-FR" b="1" dirty="0"/>
              <a:t>Formation de la banquise et salinité</a:t>
            </a:r>
            <a:endParaRPr lang="fr-FR" altLang="fr-FR" dirty="0"/>
          </a:p>
        </p:txBody>
      </p:sp>
      <p:sp>
        <p:nvSpPr>
          <p:cNvPr id="3" name="Sous-titre 2">
            <a:extLst>
              <a:ext uri="{FF2B5EF4-FFF2-40B4-BE49-F238E27FC236}">
                <a16:creationId xmlns:a16="http://schemas.microsoft.com/office/drawing/2014/main" id="{BB1DD5CD-8F4E-46AD-9F7A-3DC04BB18D32}"/>
              </a:ext>
            </a:extLst>
          </p:cNvPr>
          <p:cNvSpPr>
            <a:spLocks noGrp="1"/>
          </p:cNvSpPr>
          <p:nvPr>
            <p:ph type="subTitle" idx="1"/>
          </p:nvPr>
        </p:nvSpPr>
        <p:spPr>
          <a:xfrm>
            <a:off x="1258888" y="1196975"/>
            <a:ext cx="6626225" cy="4392613"/>
          </a:xfrm>
        </p:spPr>
        <p:txBody>
          <a:bodyPr/>
          <a:lstStyle/>
          <a:p>
            <a:pPr eaLnBrk="1" hangingPunct="1">
              <a:buFont typeface="Arial" charset="0"/>
              <a:buNone/>
              <a:defRPr/>
            </a:pPr>
            <a:r>
              <a:rPr lang="fr-FR" dirty="0" err="1"/>
              <a:t>Probléme</a:t>
            </a:r>
            <a:r>
              <a:rPr lang="fr-FR" dirty="0"/>
              <a:t> :</a:t>
            </a:r>
          </a:p>
          <a:p>
            <a:pPr eaLnBrk="1" hangingPunct="1">
              <a:buFont typeface="Arial" charset="0"/>
              <a:buNone/>
              <a:defRPr/>
            </a:pPr>
            <a:endParaRPr lang="fr-FR" sz="2000" dirty="0"/>
          </a:p>
          <a:p>
            <a:pPr>
              <a:buFont typeface="Arial" charset="0"/>
              <a:buNone/>
              <a:defRPr/>
            </a:pPr>
            <a:endParaRPr lang="fr-FR" sz="2800" dirty="0">
              <a:solidFill>
                <a:schemeClr val="bg1"/>
              </a:solidFill>
            </a:endParaRPr>
          </a:p>
          <a:p>
            <a:pPr>
              <a:buFont typeface="Arial" charset="0"/>
              <a:buNone/>
              <a:defRPr/>
            </a:pPr>
            <a:endParaRPr lang="fr-FR" sz="2800" dirty="0">
              <a:solidFill>
                <a:schemeClr val="bg1"/>
              </a:solidFill>
            </a:endParaRPr>
          </a:p>
          <a:p>
            <a:pPr>
              <a:defRPr/>
            </a:pPr>
            <a:r>
              <a:rPr lang="fr-FR" sz="2800" b="1" dirty="0">
                <a:solidFill>
                  <a:schemeClr val="tx1"/>
                </a:solidFill>
                <a:latin typeface="Times New Roman" panose="02020603050405020304" pitchFamily="18" charset="0"/>
                <a:ea typeface="Times New Roman" panose="02020603050405020304" pitchFamily="18" charset="0"/>
              </a:rPr>
              <a:t>Vérifier que la banquise rejette du sel lorsqu’elle se forme</a:t>
            </a:r>
            <a:endParaRPr lang="fr-FR" dirty="0">
              <a:solidFill>
                <a:schemeClr val="tx1"/>
              </a:solidFill>
            </a:endParaRPr>
          </a:p>
        </p:txBody>
      </p:sp>
      <p:sp>
        <p:nvSpPr>
          <p:cNvPr id="6" name="Espace réservé du pied de page 1">
            <a:extLst>
              <a:ext uri="{FF2B5EF4-FFF2-40B4-BE49-F238E27FC236}">
                <a16:creationId xmlns:a16="http://schemas.microsoft.com/office/drawing/2014/main" id="{F63FC156-BF3B-467F-8904-CA2FAB0B87FF}"/>
              </a:ext>
            </a:extLst>
          </p:cNvPr>
          <p:cNvSpPr>
            <a:spLocks noGrp="1"/>
          </p:cNvSpPr>
          <p:nvPr>
            <p:ph type="ftr" sz="quarter" idx="11"/>
          </p:nvPr>
        </p:nvSpPr>
        <p:spPr/>
        <p:txBody>
          <a:bodyPr/>
          <a:lstStyle/>
          <a:p>
            <a:pPr>
              <a:defRPr/>
            </a:pPr>
            <a:r>
              <a:rPr lang="fr-FR"/>
              <a:t>SPH_03.A Janvier 2019</a:t>
            </a: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contenu 2">
            <a:extLst>
              <a:ext uri="{FF2B5EF4-FFF2-40B4-BE49-F238E27FC236}">
                <a16:creationId xmlns:a16="http://schemas.microsoft.com/office/drawing/2014/main" id="{756F2F1D-33F9-44EA-8F70-69B3593E44A0}"/>
              </a:ext>
            </a:extLst>
          </p:cNvPr>
          <p:cNvSpPr>
            <a:spLocks noGrp="1"/>
          </p:cNvSpPr>
          <p:nvPr>
            <p:ph idx="1"/>
          </p:nvPr>
        </p:nvSpPr>
        <p:spPr>
          <a:xfrm>
            <a:off x="897091" y="999497"/>
            <a:ext cx="7170553" cy="596965"/>
          </a:xfrm>
        </p:spPr>
        <p:txBody>
          <a:bodyPr/>
          <a:lstStyle/>
          <a:p>
            <a:pPr algn="ctr">
              <a:buFont typeface="Arial" panose="020B0604020202020204" pitchFamily="34" charset="0"/>
              <a:buNone/>
            </a:pPr>
            <a:r>
              <a:rPr lang="fr-FR" altLang="fr-FR" sz="1800" b="1" u="sng" dirty="0"/>
              <a:t>Matériel nécessaire par binôme :</a:t>
            </a:r>
            <a:endParaRPr lang="fr-FR" altLang="fr-FR" sz="1800" dirty="0"/>
          </a:p>
        </p:txBody>
      </p:sp>
      <p:sp>
        <p:nvSpPr>
          <p:cNvPr id="6" name="Espace réservé du pied de page 1">
            <a:extLst>
              <a:ext uri="{FF2B5EF4-FFF2-40B4-BE49-F238E27FC236}">
                <a16:creationId xmlns:a16="http://schemas.microsoft.com/office/drawing/2014/main" id="{AC64DCF9-A5D8-4F71-8BE6-0EA2FC287E1A}"/>
              </a:ext>
            </a:extLst>
          </p:cNvPr>
          <p:cNvSpPr>
            <a:spLocks noGrp="1"/>
          </p:cNvSpPr>
          <p:nvPr>
            <p:ph type="ftr" sz="quarter" idx="11"/>
          </p:nvPr>
        </p:nvSpPr>
        <p:spPr>
          <a:xfrm>
            <a:off x="3124200" y="6448425"/>
            <a:ext cx="2895600" cy="365125"/>
          </a:xfrm>
        </p:spPr>
        <p:txBody>
          <a:bodyPr/>
          <a:lstStyle/>
          <a:p>
            <a:pPr>
              <a:defRPr/>
            </a:pPr>
            <a:r>
              <a:rPr lang="fr-FR"/>
              <a:t>SPH_03.A Janvier 2019</a:t>
            </a:r>
            <a:endParaRPr lang="fr-FR" dirty="0"/>
          </a:p>
        </p:txBody>
      </p:sp>
      <p:graphicFrame>
        <p:nvGraphicFramePr>
          <p:cNvPr id="2" name="Tableau 1">
            <a:extLst>
              <a:ext uri="{FF2B5EF4-FFF2-40B4-BE49-F238E27FC236}">
                <a16:creationId xmlns:a16="http://schemas.microsoft.com/office/drawing/2014/main" id="{3E81A848-32DD-4258-9263-43C532A03DA8}"/>
              </a:ext>
            </a:extLst>
          </p:cNvPr>
          <p:cNvGraphicFramePr>
            <a:graphicFrameLocks noGrp="1"/>
          </p:cNvGraphicFramePr>
          <p:nvPr>
            <p:extLst>
              <p:ext uri="{D42A27DB-BD31-4B8C-83A1-F6EECF244321}">
                <p14:modId xmlns:p14="http://schemas.microsoft.com/office/powerpoint/2010/main" val="2690297969"/>
              </p:ext>
            </p:extLst>
          </p:nvPr>
        </p:nvGraphicFramePr>
        <p:xfrm>
          <a:off x="1475656" y="1631410"/>
          <a:ext cx="6734810" cy="1463040"/>
        </p:xfrm>
        <a:graphic>
          <a:graphicData uri="http://schemas.openxmlformats.org/drawingml/2006/table">
            <a:tbl>
              <a:tblPr firstRow="1" firstCol="1" bandRow="1"/>
              <a:tblGrid>
                <a:gridCol w="3367405">
                  <a:extLst>
                    <a:ext uri="{9D8B030D-6E8A-4147-A177-3AD203B41FA5}">
                      <a16:colId xmlns:a16="http://schemas.microsoft.com/office/drawing/2014/main" val="1988736092"/>
                    </a:ext>
                  </a:extLst>
                </a:gridCol>
                <a:gridCol w="3367405">
                  <a:extLst>
                    <a:ext uri="{9D8B030D-6E8A-4147-A177-3AD203B41FA5}">
                      <a16:colId xmlns:a16="http://schemas.microsoft.com/office/drawing/2014/main" val="2327158337"/>
                    </a:ext>
                  </a:extLst>
                </a:gridCol>
              </a:tblGrid>
              <a:tr h="152763">
                <a:tc>
                  <a:txBody>
                    <a:bodyPr/>
                    <a:lstStyle/>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éprouvette graduée 100mL, </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grand bécher ou petite bassine</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petit erlenmeyer (100mL)</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fiole jaugée 100mL + bouchon</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pipette jaugée 5,0mL + poire</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solidFill>
                      <a:schemeClr val="bg1"/>
                    </a:solidFill>
                  </a:tcPr>
                </a:tc>
                <a:tc>
                  <a:txBody>
                    <a:bodyPr/>
                    <a:lstStyle/>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bécher 100mL, </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conductimètre + notice,</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- 2 pots de yaourt</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spatule ou cuillère</a:t>
                      </a: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thermomètre</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solidFill>
                      <a:schemeClr val="bg1"/>
                    </a:solidFill>
                  </a:tcPr>
                </a:tc>
                <a:extLst>
                  <a:ext uri="{0D108BD9-81ED-4DB2-BD59-A6C34878D82A}">
                    <a16:rowId xmlns:a16="http://schemas.microsoft.com/office/drawing/2014/main" val="1498688070"/>
                  </a:ext>
                </a:extLst>
              </a:tr>
            </a:tbl>
          </a:graphicData>
        </a:graphic>
      </p:graphicFrame>
      <p:sp>
        <p:nvSpPr>
          <p:cNvPr id="8" name="Espace réservé du contenu 2">
            <a:extLst>
              <a:ext uri="{FF2B5EF4-FFF2-40B4-BE49-F238E27FC236}">
                <a16:creationId xmlns:a16="http://schemas.microsoft.com/office/drawing/2014/main" id="{CCC0AB42-A82A-45CE-BEBD-AD65F569E458}"/>
              </a:ext>
            </a:extLst>
          </p:cNvPr>
          <p:cNvSpPr txBox="1">
            <a:spLocks/>
          </p:cNvSpPr>
          <p:nvPr/>
        </p:nvSpPr>
        <p:spPr bwMode="auto">
          <a:xfrm>
            <a:off x="1331640" y="3429000"/>
            <a:ext cx="6301457" cy="596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fr-FR" altLang="fr-FR" sz="500" dirty="0"/>
          </a:p>
          <a:p>
            <a:pPr algn="ctr">
              <a:buFont typeface="Arial" panose="020B0604020202020204" pitchFamily="34" charset="0"/>
              <a:buNone/>
            </a:pPr>
            <a:r>
              <a:rPr lang="fr-FR" altLang="fr-FR" sz="1800" b="1" u="sng" dirty="0"/>
              <a:t>Produits à préparer par binôme :</a:t>
            </a:r>
            <a:endParaRPr lang="fr-FR" altLang="fr-FR" sz="1800" dirty="0"/>
          </a:p>
        </p:txBody>
      </p:sp>
      <p:graphicFrame>
        <p:nvGraphicFramePr>
          <p:cNvPr id="9" name="Tableau 8">
            <a:extLst>
              <a:ext uri="{FF2B5EF4-FFF2-40B4-BE49-F238E27FC236}">
                <a16:creationId xmlns:a16="http://schemas.microsoft.com/office/drawing/2014/main" id="{05472254-9DB7-4B3A-A9C4-569DB9D31F67}"/>
              </a:ext>
            </a:extLst>
          </p:cNvPr>
          <p:cNvGraphicFramePr>
            <a:graphicFrameLocks noGrp="1"/>
          </p:cNvGraphicFramePr>
          <p:nvPr>
            <p:extLst>
              <p:ext uri="{D42A27DB-BD31-4B8C-83A1-F6EECF244321}">
                <p14:modId xmlns:p14="http://schemas.microsoft.com/office/powerpoint/2010/main" val="2229377596"/>
              </p:ext>
            </p:extLst>
          </p:nvPr>
        </p:nvGraphicFramePr>
        <p:xfrm>
          <a:off x="1619672" y="4195468"/>
          <a:ext cx="5135880" cy="731520"/>
        </p:xfrm>
        <a:graphic>
          <a:graphicData uri="http://schemas.openxmlformats.org/drawingml/2006/table">
            <a:tbl>
              <a:tblPr firstRow="1" firstCol="1" bandRow="1"/>
              <a:tblGrid>
                <a:gridCol w="5135880">
                  <a:extLst>
                    <a:ext uri="{9D8B030D-6E8A-4147-A177-3AD203B41FA5}">
                      <a16:colId xmlns:a16="http://schemas.microsoft.com/office/drawing/2014/main" val="3327222777"/>
                    </a:ext>
                  </a:extLst>
                </a:gridCol>
              </a:tblGrid>
              <a:tr h="517525">
                <a:tc>
                  <a:txBody>
                    <a:bodyPr/>
                    <a:lstStyle/>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- 100mL de solution de chlorure de sodium à 10g/L, </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- 1 pissette d’eau distillée</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fr-FR" sz="1600" i="1" dirty="0">
                          <a:effectLst/>
                          <a:latin typeface="Times New Roman" panose="02020603050405020304" pitchFamily="18" charset="0"/>
                          <a:ea typeface="Times New Roman" panose="02020603050405020304" pitchFamily="18" charset="0"/>
                          <a:cs typeface="Times New Roman" panose="02020603050405020304" pitchFamily="18" charset="0"/>
                        </a:rPr>
                        <a:t>- gros sel (100g), glace pilée (4 gros glaçons),</a:t>
                      </a:r>
                      <a:endParaRPr lang="fr-FR"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solidFill>
                      <a:schemeClr val="bg1"/>
                    </a:solidFill>
                  </a:tcPr>
                </a:tc>
                <a:extLst>
                  <a:ext uri="{0D108BD9-81ED-4DB2-BD59-A6C34878D82A}">
                    <a16:rowId xmlns:a16="http://schemas.microsoft.com/office/drawing/2014/main" val="424460358"/>
                  </a:ext>
                </a:extLst>
              </a:tr>
            </a:tbl>
          </a:graphicData>
        </a:graphic>
      </p:graphicFrame>
      <p:sp>
        <p:nvSpPr>
          <p:cNvPr id="10" name="Titre 1">
            <a:extLst>
              <a:ext uri="{FF2B5EF4-FFF2-40B4-BE49-F238E27FC236}">
                <a16:creationId xmlns:a16="http://schemas.microsoft.com/office/drawing/2014/main" id="{7C4199AB-B94C-4C15-B2C0-13941150E386}"/>
              </a:ext>
            </a:extLst>
          </p:cNvPr>
          <p:cNvSpPr txBox="1">
            <a:spLocks/>
          </p:cNvSpPr>
          <p:nvPr/>
        </p:nvSpPr>
        <p:spPr bwMode="auto">
          <a:xfrm>
            <a:off x="558522" y="-23491"/>
            <a:ext cx="856907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fr-FR" altLang="fr-FR" b="1"/>
              <a:t>Formation de la banquise et salinité</a:t>
            </a:r>
            <a:endParaRPr lang="fr-FR" alt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a:extLst>
              <a:ext uri="{FF2B5EF4-FFF2-40B4-BE49-F238E27FC236}">
                <a16:creationId xmlns:a16="http://schemas.microsoft.com/office/drawing/2014/main" id="{126921F4-E78B-425B-8EC8-FC045C357D97}"/>
              </a:ext>
            </a:extLst>
          </p:cNvPr>
          <p:cNvSpPr>
            <a:spLocks noGrp="1"/>
          </p:cNvSpPr>
          <p:nvPr>
            <p:ph type="title"/>
          </p:nvPr>
        </p:nvSpPr>
        <p:spPr>
          <a:xfrm>
            <a:off x="323850" y="188913"/>
            <a:ext cx="8064500" cy="1008062"/>
          </a:xfrm>
        </p:spPr>
        <p:txBody>
          <a:bodyPr/>
          <a:lstStyle/>
          <a:p>
            <a:r>
              <a:rPr lang="fr-FR" altLang="fr-FR" sz="4000" dirty="0"/>
              <a:t>Résolution des questions préliminaires</a:t>
            </a:r>
          </a:p>
        </p:txBody>
      </p:sp>
      <p:sp>
        <p:nvSpPr>
          <p:cNvPr id="8" name="Espace réservé du pied de page 1">
            <a:extLst>
              <a:ext uri="{FF2B5EF4-FFF2-40B4-BE49-F238E27FC236}">
                <a16:creationId xmlns:a16="http://schemas.microsoft.com/office/drawing/2014/main" id="{9006C9E0-A3E8-412D-9463-524A833C6AE9}"/>
              </a:ext>
            </a:extLst>
          </p:cNvPr>
          <p:cNvSpPr>
            <a:spLocks noGrp="1"/>
          </p:cNvSpPr>
          <p:nvPr>
            <p:ph type="ftr" sz="quarter" idx="11"/>
          </p:nvPr>
        </p:nvSpPr>
        <p:spPr/>
        <p:txBody>
          <a:bodyPr/>
          <a:lstStyle/>
          <a:p>
            <a:pPr>
              <a:defRPr/>
            </a:pPr>
            <a:r>
              <a:rPr lang="fr-FR"/>
              <a:t>SPH_03.A Janvier 2019</a:t>
            </a:r>
            <a:endParaRPr lang="fr-FR" dirty="0"/>
          </a:p>
        </p:txBody>
      </p:sp>
      <p:sp>
        <p:nvSpPr>
          <p:cNvPr id="10" name="Rectangle 9">
            <a:extLst>
              <a:ext uri="{FF2B5EF4-FFF2-40B4-BE49-F238E27FC236}">
                <a16:creationId xmlns:a16="http://schemas.microsoft.com/office/drawing/2014/main" id="{BDA10816-78D1-400C-9BBD-C2BBBA1891B1}"/>
              </a:ext>
            </a:extLst>
          </p:cNvPr>
          <p:cNvSpPr/>
          <p:nvPr/>
        </p:nvSpPr>
        <p:spPr>
          <a:xfrm>
            <a:off x="630945" y="765175"/>
            <a:ext cx="7781925" cy="4078039"/>
          </a:xfrm>
          <a:prstGeom prst="rect">
            <a:avLst/>
          </a:prstGeom>
          <a:solidFill>
            <a:schemeClr val="bg1"/>
          </a:solidFill>
        </p:spPr>
        <p:txBody>
          <a:bodyPr wrap="square">
            <a:spAutoFit/>
          </a:bodyPr>
          <a:lstStyle/>
          <a:p>
            <a:pPr algn="just">
              <a:spcAft>
                <a:spcPts val="0"/>
              </a:spcAft>
            </a:pPr>
            <a:r>
              <a:rPr lang="fr-FR" sz="1600" b="1" dirty="0">
                <a:latin typeface="Times New Roman" panose="02020603050405020304" pitchFamily="18" charset="0"/>
                <a:ea typeface="Times New Roman" panose="02020603050405020304" pitchFamily="18" charset="0"/>
              </a:rPr>
              <a:t>1) </a:t>
            </a:r>
            <a:r>
              <a:rPr lang="fr-FR" sz="1600" b="1" u="sng" dirty="0">
                <a:latin typeface="Times New Roman" panose="02020603050405020304" pitchFamily="18" charset="0"/>
                <a:ea typeface="Times New Roman" panose="02020603050405020304" pitchFamily="18" charset="0"/>
              </a:rPr>
              <a:t>Questions préliminaires </a:t>
            </a:r>
            <a:r>
              <a:rPr lang="fr-FR" sz="1600" b="1" i="1" u="sng" dirty="0">
                <a:latin typeface="Times New Roman" panose="02020603050405020304" pitchFamily="18" charset="0"/>
                <a:ea typeface="Times New Roman" panose="02020603050405020304" pitchFamily="18" charset="0"/>
              </a:rPr>
              <a:t>( en s’aidant des documents joints)</a:t>
            </a:r>
            <a:r>
              <a:rPr lang="fr-FR" sz="1600" b="1" u="sng" dirty="0">
                <a:latin typeface="Times New Roman" panose="02020603050405020304" pitchFamily="18" charset="0"/>
                <a:ea typeface="Times New Roman" panose="02020603050405020304" pitchFamily="18" charset="0"/>
              </a:rPr>
              <a:t> :</a:t>
            </a:r>
            <a:endParaRPr lang="fr-FR" sz="1600" dirty="0">
              <a:latin typeface="Times New Roman" panose="02020603050405020304" pitchFamily="18" charset="0"/>
              <a:ea typeface="Times New Roman" panose="02020603050405020304" pitchFamily="18" charset="0"/>
            </a:endParaRPr>
          </a:p>
          <a:p>
            <a:pPr algn="just">
              <a:spcBef>
                <a:spcPts val="600"/>
              </a:spcBef>
              <a:spcAft>
                <a:spcPts val="0"/>
              </a:spcAft>
            </a:pPr>
            <a:r>
              <a:rPr lang="fr-FR" sz="1600" dirty="0">
                <a:solidFill>
                  <a:srgbClr val="000000"/>
                </a:solidFill>
                <a:latin typeface="Times New Roman" panose="02020603050405020304" pitchFamily="18" charset="0"/>
                <a:ea typeface="Times New Roman" panose="02020603050405020304" pitchFamily="18" charset="0"/>
              </a:rPr>
              <a:t>a) </a:t>
            </a:r>
            <a:r>
              <a:rPr lang="fr-FR" sz="1600" dirty="0">
                <a:solidFill>
                  <a:schemeClr val="tx1">
                    <a:lumMod val="50000"/>
                    <a:lumOff val="50000"/>
                  </a:schemeClr>
                </a:solidFill>
                <a:latin typeface="Times New Roman" panose="02020603050405020304" pitchFamily="18" charset="0"/>
                <a:ea typeface="Times New Roman" panose="02020603050405020304" pitchFamily="18" charset="0"/>
              </a:rPr>
              <a:t>Proposer une méthode pour comparer avec un appareil de mesure les salinités de deux eaux </a:t>
            </a:r>
            <a:r>
              <a:rPr lang="fr-FR" sz="1600" u="sng" dirty="0">
                <a:solidFill>
                  <a:schemeClr val="tx1">
                    <a:lumMod val="50000"/>
                    <a:lumOff val="50000"/>
                  </a:schemeClr>
                </a:solidFill>
                <a:latin typeface="Times New Roman" panose="02020603050405020304" pitchFamily="18" charset="0"/>
                <a:ea typeface="Times New Roman" panose="02020603050405020304" pitchFamily="18" charset="0"/>
              </a:rPr>
              <a:t>très peu salées</a:t>
            </a:r>
            <a:r>
              <a:rPr lang="fr-FR" sz="1600" dirty="0">
                <a:solidFill>
                  <a:schemeClr val="tx1">
                    <a:lumMod val="50000"/>
                    <a:lumOff val="50000"/>
                  </a:schemeClr>
                </a:solidFill>
                <a:latin typeface="Times New Roman" panose="02020603050405020304" pitchFamily="18" charset="0"/>
                <a:ea typeface="Times New Roman" panose="02020603050405020304" pitchFamily="18" charset="0"/>
              </a:rPr>
              <a:t> (méthode simple : sans forcément mesurer les salinités). Faire valider la méthode par le professeur.</a:t>
            </a:r>
          </a:p>
          <a:p>
            <a:pPr algn="just">
              <a:spcBef>
                <a:spcPts val="600"/>
              </a:spcBef>
              <a:spcAft>
                <a:spcPts val="0"/>
              </a:spcAft>
            </a:pPr>
            <a:r>
              <a:rPr lang="fr-FR" sz="1600" dirty="0">
                <a:latin typeface="Times New Roman" panose="02020603050405020304" pitchFamily="18" charset="0"/>
                <a:ea typeface="Times New Roman" panose="02020603050405020304" pitchFamily="18" charset="0"/>
              </a:rPr>
              <a:t>Plus une solution ionique est concentrée (plus une eau est salée), plus sa conductance est grande : il suffit donc de mesure les conductances des eaux avec un conductimètre.</a:t>
            </a:r>
          </a:p>
          <a:p>
            <a:pPr algn="just">
              <a:spcBef>
                <a:spcPts val="600"/>
              </a:spcBef>
              <a:spcAft>
                <a:spcPts val="0"/>
              </a:spcAft>
            </a:pPr>
            <a:endParaRPr lang="fr-FR" sz="1600" dirty="0">
              <a:solidFill>
                <a:srgbClr val="000000"/>
              </a:solidFill>
              <a:latin typeface="Times New Roman" panose="02020603050405020304" pitchFamily="18" charset="0"/>
              <a:ea typeface="Times New Roman" panose="02020603050405020304" pitchFamily="18" charset="0"/>
            </a:endParaRPr>
          </a:p>
          <a:p>
            <a:pPr algn="just">
              <a:spcBef>
                <a:spcPts val="600"/>
              </a:spcBef>
              <a:spcAft>
                <a:spcPts val="0"/>
              </a:spcAft>
            </a:pPr>
            <a:r>
              <a:rPr lang="fr-FR" sz="1600" dirty="0">
                <a:solidFill>
                  <a:srgbClr val="000000"/>
                </a:solidFill>
                <a:latin typeface="Times New Roman" panose="02020603050405020304" pitchFamily="18" charset="0"/>
                <a:ea typeface="Times New Roman" panose="02020603050405020304" pitchFamily="18" charset="0"/>
              </a:rPr>
              <a:t>b) </a:t>
            </a:r>
            <a:r>
              <a:rPr lang="fr-FR" sz="1600" dirty="0">
                <a:solidFill>
                  <a:schemeClr val="tx1">
                    <a:lumMod val="50000"/>
                    <a:lumOff val="50000"/>
                  </a:schemeClr>
                </a:solidFill>
                <a:latin typeface="Times New Roman" panose="02020603050405020304" pitchFamily="18" charset="0"/>
                <a:ea typeface="Times New Roman" panose="02020603050405020304" pitchFamily="18" charset="0"/>
              </a:rPr>
              <a:t>Proposer une méthode pour comparer les salinités de deux eaux de mer (donc </a:t>
            </a:r>
            <a:r>
              <a:rPr lang="fr-FR" sz="1600" u="sng" dirty="0">
                <a:solidFill>
                  <a:schemeClr val="tx1">
                    <a:lumMod val="50000"/>
                    <a:lumOff val="50000"/>
                  </a:schemeClr>
                </a:solidFill>
                <a:latin typeface="Times New Roman" panose="02020603050405020304" pitchFamily="18" charset="0"/>
                <a:ea typeface="Times New Roman" panose="02020603050405020304" pitchFamily="18" charset="0"/>
              </a:rPr>
              <a:t>très salées</a:t>
            </a:r>
            <a:r>
              <a:rPr lang="fr-FR" sz="1600" dirty="0">
                <a:solidFill>
                  <a:schemeClr val="tx1">
                    <a:lumMod val="50000"/>
                    <a:lumOff val="50000"/>
                  </a:schemeClr>
                </a:solidFill>
                <a:latin typeface="Times New Roman" panose="02020603050405020304" pitchFamily="18" charset="0"/>
                <a:ea typeface="Times New Roman" panose="02020603050405020304" pitchFamily="18" charset="0"/>
              </a:rPr>
              <a:t>). La faire valider par le professeur. </a:t>
            </a:r>
            <a:r>
              <a:rPr lang="fr-FR" sz="1600" i="1" dirty="0">
                <a:solidFill>
                  <a:schemeClr val="tx1">
                    <a:lumMod val="50000"/>
                    <a:lumOff val="50000"/>
                  </a:schemeClr>
                </a:solidFill>
                <a:latin typeface="Times New Roman" panose="02020603050405020304" pitchFamily="18" charset="0"/>
                <a:ea typeface="Times New Roman" panose="02020603050405020304" pitchFamily="18" charset="0"/>
              </a:rPr>
              <a:t>Donnée : M(</a:t>
            </a:r>
            <a:r>
              <a:rPr lang="fr-FR" sz="1600" i="1" dirty="0" err="1">
                <a:solidFill>
                  <a:schemeClr val="tx1">
                    <a:lumMod val="50000"/>
                    <a:lumOff val="50000"/>
                  </a:schemeClr>
                </a:solidFill>
                <a:latin typeface="Times New Roman" panose="02020603050405020304" pitchFamily="18" charset="0"/>
                <a:ea typeface="Times New Roman" panose="02020603050405020304" pitchFamily="18" charset="0"/>
              </a:rPr>
              <a:t>NaCl</a:t>
            </a:r>
            <a:r>
              <a:rPr lang="fr-FR" sz="1600" i="1" dirty="0">
                <a:solidFill>
                  <a:schemeClr val="tx1">
                    <a:lumMod val="50000"/>
                    <a:lumOff val="50000"/>
                  </a:schemeClr>
                </a:solidFill>
                <a:latin typeface="Times New Roman" panose="02020603050405020304" pitchFamily="18" charset="0"/>
                <a:ea typeface="Times New Roman" panose="02020603050405020304" pitchFamily="18" charset="0"/>
              </a:rPr>
              <a:t>)=58.5g/mol</a:t>
            </a:r>
          </a:p>
          <a:p>
            <a:pPr algn="just">
              <a:spcBef>
                <a:spcPts val="600"/>
              </a:spcBef>
              <a:spcAft>
                <a:spcPts val="0"/>
              </a:spcAft>
            </a:pPr>
            <a:r>
              <a:rPr lang="fr-FR" sz="1600" dirty="0">
                <a:latin typeface="Times New Roman" panose="02020603050405020304" pitchFamily="18" charset="0"/>
                <a:ea typeface="Times New Roman" panose="02020603050405020304" pitchFamily="18" charset="0"/>
              </a:rPr>
              <a:t>Eau de mer : 35g/l environ en </a:t>
            </a:r>
            <a:r>
              <a:rPr lang="fr-FR" sz="1600" dirty="0" err="1">
                <a:latin typeface="Times New Roman" panose="02020603050405020304" pitchFamily="18" charset="0"/>
                <a:ea typeface="Times New Roman" panose="02020603050405020304" pitchFamily="18" charset="0"/>
              </a:rPr>
              <a:t>NaCl</a:t>
            </a:r>
            <a:r>
              <a:rPr lang="fr-FR" sz="1600" dirty="0">
                <a:latin typeface="Times New Roman" panose="02020603050405020304" pitchFamily="18" charset="0"/>
                <a:ea typeface="Times New Roman" panose="02020603050405020304" pitchFamily="18" charset="0"/>
              </a:rPr>
              <a:t> donc 35/58,5=0,63mol/L environ. Le conductimètre va saturer. On peut donc comme précédemment mesurer les conductances mais à condition de diluer des eaux (de la même façon).</a:t>
            </a:r>
          </a:p>
          <a:p>
            <a:pPr algn="just">
              <a:spcBef>
                <a:spcPts val="600"/>
              </a:spcBef>
              <a:spcAft>
                <a:spcPts val="0"/>
              </a:spcAft>
            </a:pPr>
            <a:endParaRPr lang="fr-FR" sz="1600" i="1" dirty="0">
              <a:latin typeface="Times New Roman" panose="02020603050405020304" pitchFamily="18" charset="0"/>
              <a:ea typeface="Times New Roman" panose="02020603050405020304" pitchFamily="18" charset="0"/>
            </a:endParaRPr>
          </a:p>
          <a:p>
            <a:pPr algn="just">
              <a:spcBef>
                <a:spcPts val="600"/>
              </a:spcBef>
              <a:spcAft>
                <a:spcPts val="0"/>
              </a:spcAft>
            </a:pPr>
            <a:endParaRPr lang="fr-FR" sz="1600" dirty="0">
              <a:latin typeface="Times New Roman" panose="02020603050405020304" pitchFamily="18" charset="0"/>
              <a:ea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841</TotalTime>
  <Words>571</Words>
  <Application>Microsoft Office PowerPoint</Application>
  <PresentationFormat>Affichage à l'écran (4:3)</PresentationFormat>
  <Paragraphs>133</Paragraphs>
  <Slides>13</Slides>
  <Notes>5</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Times New Roman</vt:lpstr>
      <vt:lpstr>Thème Office</vt:lpstr>
      <vt:lpstr>Présentation PowerPoint</vt:lpstr>
      <vt:lpstr>SUJET ELEVES</vt:lpstr>
      <vt:lpstr>SUJET ELEVES</vt:lpstr>
      <vt:lpstr>SUJET ELEVES</vt:lpstr>
      <vt:lpstr>SUJET ELEVES - Documents</vt:lpstr>
      <vt:lpstr>Présentation PowerPoint</vt:lpstr>
      <vt:lpstr>Formation de la banquise et salinité</vt:lpstr>
      <vt:lpstr>Présentation PowerPoint</vt:lpstr>
      <vt:lpstr>Résolution des questions préliminaires</vt:lpstr>
      <vt:lpstr>Proposition de résolution finale du problème:</vt:lpstr>
      <vt:lpstr>Proposition de résolution finale du problème:</vt:lpstr>
      <vt:lpstr>Proposition de résolution finale du problème: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Lycée Guy Mollet</dc:creator>
  <cp:lastModifiedBy>JY</cp:lastModifiedBy>
  <cp:revision>81</cp:revision>
  <dcterms:created xsi:type="dcterms:W3CDTF">2017-10-17T12:53:56Z</dcterms:created>
  <dcterms:modified xsi:type="dcterms:W3CDTF">2019-02-06T21:52:36Z</dcterms:modified>
</cp:coreProperties>
</file>