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80" r:id="rId4"/>
    <p:sldId id="276" r:id="rId5"/>
    <p:sldId id="257" r:id="rId6"/>
    <p:sldId id="278" r:id="rId7"/>
    <p:sldId id="271" r:id="rId8"/>
    <p:sldId id="273" r:id="rId9"/>
    <p:sldId id="275" r:id="rId10"/>
    <p:sldId id="268" r:id="rId11"/>
    <p:sldId id="259" r:id="rId12"/>
    <p:sldId id="261" r:id="rId13"/>
    <p:sldId id="264" r:id="rId14"/>
    <p:sldId id="260" r:id="rId15"/>
    <p:sldId id="266" r:id="rId16"/>
    <p:sldId id="267" r:id="rId17"/>
    <p:sldId id="265" r:id="rId18"/>
    <p:sldId id="269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676" autoAdjust="0"/>
  </p:normalViewPr>
  <p:slideViewPr>
    <p:cSldViewPr>
      <p:cViewPr>
        <p:scale>
          <a:sx n="69" d="100"/>
          <a:sy n="69" d="100"/>
        </p:scale>
        <p:origin x="-141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9AC-D045-4A67-9AE7-D3DA47C8A94B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3421-BCD8-4D85-89C6-FE7C2C5FC6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9AC-D045-4A67-9AE7-D3DA47C8A94B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3421-BCD8-4D85-89C6-FE7C2C5FC6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9AC-D045-4A67-9AE7-D3DA47C8A94B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3421-BCD8-4D85-89C6-FE7C2C5FC6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19983-9678-4674-9770-2EF1AF7B8777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SPH_03.A Janvier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F6EE7-4D79-4454-B999-5E43A0B33AC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3472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06398-6821-448F-B776-19A6A8384B89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SPH_03.A Janvier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25CD1-5F8B-4E7E-A187-BC10167A06B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30013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19CB5-1A56-4315-9A96-81A80BFA94EF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SPH_03.A Janvier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2AC67-EA6A-4E0A-8B30-BD875926329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87166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87FA9-61E2-4082-A8E1-99A8F631593C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SPH_03.A Janvier 2019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68DD8-89D9-44E5-9CB5-4899848E4AE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43378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30D2B-CB61-496C-AEF5-AFD589F26A0A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SPH_03.A Janvier 2019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2131F-A902-4A65-A283-453CF578C6F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96348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9DAF9-B19B-4C3A-9D42-ADBDB58DE5A9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SPH_03.A Janvier 2019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A7D36-319F-45DD-8CE6-378A20DFAC1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08101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35E60-B061-475E-BF84-E7D83BC8DF87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SPH_03.A Janvier 2019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7CE92-34A0-41A0-B7BA-FA79D60E55F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06487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B8A15-12E9-4132-AD5E-621C71ACC93C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SPH_03.A Janvier 2019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B9EDE-756C-44C3-8367-994E5464994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7951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9AC-D045-4A67-9AE7-D3DA47C8A94B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3421-BCD8-4D85-89C6-FE7C2C5FC6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19E68-2F04-4A01-A5D1-F14599717BB8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SPH_03.A Janvier 2019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DEEFC-E1D3-447C-8D31-3F7906A1418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82478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D3577-23D1-400D-A706-BB5A4030E667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SPH_03.A Janvier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5713B0-B74A-4EB7-9C9E-45C0F24B7CB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425718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67124-B5F3-4BBA-A045-C20930B80D3D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SPH_03.A Janvier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4AD6E-3565-4FB8-B5AC-ABEDBC65951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34937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9AC-D045-4A67-9AE7-D3DA47C8A94B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3421-BCD8-4D85-89C6-FE7C2C5FC6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9AC-D045-4A67-9AE7-D3DA47C8A94B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3421-BCD8-4D85-89C6-FE7C2C5FC6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9AC-D045-4A67-9AE7-D3DA47C8A94B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3421-BCD8-4D85-89C6-FE7C2C5FC6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9AC-D045-4A67-9AE7-D3DA47C8A94B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3421-BCD8-4D85-89C6-FE7C2C5FC6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9AC-D045-4A67-9AE7-D3DA47C8A94B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3421-BCD8-4D85-89C6-FE7C2C5FC6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9AC-D045-4A67-9AE7-D3DA47C8A94B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3421-BCD8-4D85-89C6-FE7C2C5FC6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9AC-D045-4A67-9AE7-D3DA47C8A94B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3421-BCD8-4D85-89C6-FE7C2C5FC6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E29AC-D045-4A67-9AE7-D3DA47C8A94B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A3421-BCD8-4D85-89C6-FE7C2C5FC66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AB5E4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12FDCF3-9B80-4522-87DC-72EE7A83255A}" type="datetime1">
              <a:rPr lang="fr-FR">
                <a:solidFill>
                  <a:prstClr val="black">
                    <a:tint val="75000"/>
                  </a:prstClr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28/02/2019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SPH_03.A Janvier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A0AC8ADE-E109-435C-800E-4E18AFFA5CF5}" type="slidenum">
              <a:rPr lang="fr-FR" altLang="fr-FR" smtClean="0">
                <a:latin typeface="Arial" charset="0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64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ECST%20odj%20-FOFO%20J1.doc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7">
            <a:extLst>
              <a:ext uri="{FF2B5EF4-FFF2-40B4-BE49-F238E27FC236}">
                <a16:creationId xmlns:a16="http://schemas.microsoft.com/office/drawing/2014/main" xmlns="" id="{3449A5EE-858D-4426-B01F-4577D9DBE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628775"/>
            <a:ext cx="8137525" cy="2016125"/>
          </a:xfrm>
          <a:prstGeom prst="roundRect">
            <a:avLst>
              <a:gd name="adj" fmla="val 16667"/>
            </a:avLst>
          </a:prstGeom>
          <a:gradFill rotWithShape="1">
            <a:gsLst>
              <a:gs pos="86245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20000"/>
                  <a:lumOff val="8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0070C0"/>
                </a:solidFill>
              </a:rPr>
              <a:t>RESOLUTION </a:t>
            </a:r>
          </a:p>
          <a:p>
            <a:pPr algn="ctr">
              <a:defRPr/>
            </a:pPr>
            <a:r>
              <a:rPr lang="fr-FR" sz="3000" b="1" dirty="0">
                <a:solidFill>
                  <a:srgbClr val="0070C0"/>
                </a:solidFill>
              </a:rPr>
              <a:t>D’UN PROBLEME SCIENTIFIQUE </a:t>
            </a:r>
          </a:p>
          <a:p>
            <a:pPr algn="ctr">
              <a:defRPr/>
            </a:pPr>
            <a:r>
              <a:rPr lang="fr-FR" sz="3000" b="1" dirty="0">
                <a:solidFill>
                  <a:srgbClr val="0070C0"/>
                </a:solidFill>
              </a:rPr>
              <a:t>A CARACTERE EXPERIMENTAL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95288" y="3357563"/>
            <a:ext cx="856932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fr-FR" altLang="fr-FR" sz="3600" dirty="0">
              <a:ea typeface="MS PGothic" pitchFamily="34" charset="-128"/>
              <a:hlinkClick r:id="rId2" action="ppaction://hlinkfile"/>
            </a:endParaRPr>
          </a:p>
          <a:p>
            <a:pPr algn="ctr" eaLnBrk="1" hangingPunct="1"/>
            <a:r>
              <a:rPr lang="fr-FR" altLang="fr-FR" sz="2800" dirty="0">
                <a:ea typeface="MS PGothic" pitchFamily="34" charset="-128"/>
                <a:hlinkClick r:id="rId2" action="ppaction://hlinkfile"/>
              </a:rPr>
              <a:t>Formation</a:t>
            </a:r>
            <a:endParaRPr lang="fr-FR" altLang="fr-FR" sz="2800" dirty="0">
              <a:ea typeface="MS PGothic" pitchFamily="34" charset="-128"/>
            </a:endParaRPr>
          </a:p>
          <a:p>
            <a:pPr algn="ctr" eaLnBrk="1" hangingPunct="1"/>
            <a:r>
              <a:rPr lang="fr-FR" altLang="fr-FR" sz="2800" dirty="0">
                <a:ea typeface="MS PGothic" pitchFamily="34" charset="-128"/>
              </a:rPr>
              <a:t>      </a:t>
            </a:r>
            <a:r>
              <a:rPr lang="fr-FR" altLang="fr-FR" sz="2800" dirty="0" smtClean="0">
                <a:ea typeface="MS PGothic" pitchFamily="34" charset="-128"/>
              </a:rPr>
              <a:t>24 janvier et 1 mars 2019</a:t>
            </a:r>
            <a:r>
              <a:rPr lang="fr-FR" altLang="fr-FR" sz="2800" dirty="0">
                <a:ea typeface="MS PGothic" pitchFamily="34" charset="-128"/>
              </a:rPr>
              <a:t>	</a:t>
            </a:r>
            <a:br>
              <a:rPr lang="fr-FR" altLang="fr-FR" sz="2800" dirty="0">
                <a:ea typeface="MS PGothic" pitchFamily="34" charset="-128"/>
              </a:rPr>
            </a:br>
            <a:endParaRPr lang="fr-FR" altLang="fr-FR" sz="1200" dirty="0">
              <a:ea typeface="MS PGothic" pitchFamily="34" charset="-128"/>
            </a:endParaRPr>
          </a:p>
          <a:p>
            <a:pPr algn="ctr" eaLnBrk="1" hangingPunct="1"/>
            <a:r>
              <a:rPr lang="fr-FR" altLang="fr-FR" sz="2800" dirty="0" smtClean="0">
                <a:ea typeface="MS PGothic" pitchFamily="34" charset="-128"/>
              </a:rPr>
              <a:t>Lycée </a:t>
            </a:r>
            <a:r>
              <a:rPr lang="fr-FR" altLang="fr-FR" sz="2800" dirty="0" err="1" smtClean="0">
                <a:ea typeface="MS PGothic" pitchFamily="34" charset="-128"/>
              </a:rPr>
              <a:t>Darchicourt</a:t>
            </a:r>
            <a:r>
              <a:rPr lang="fr-FR" altLang="fr-FR" sz="2800" dirty="0" smtClean="0">
                <a:ea typeface="MS PGothic" pitchFamily="34" charset="-128"/>
              </a:rPr>
              <a:t>   Henin Beaumont</a:t>
            </a:r>
            <a:endParaRPr lang="fr-FR" altLang="fr-FR" dirty="0">
              <a:ea typeface="MS PGothic" pitchFamily="34" charset="-128"/>
            </a:endParaRPr>
          </a:p>
        </p:txBody>
      </p:sp>
      <p:pic>
        <p:nvPicPr>
          <p:cNvPr id="10" name="Imag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15888"/>
            <a:ext cx="143986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214313"/>
            <a:ext cx="3825875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2"/>
          <p:cNvSpPr>
            <a:spLocks noGrp="1"/>
          </p:cNvSpPr>
          <p:nvPr>
            <p:ph idx="1"/>
          </p:nvPr>
        </p:nvSpPr>
        <p:spPr>
          <a:xfrm>
            <a:off x="107950" y="0"/>
            <a:ext cx="8677275" cy="64801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fr-FR" altLang="fr-FR" sz="2000" dirty="0" smtClean="0"/>
          </a:p>
          <a:p>
            <a:pPr algn="ctr" eaLnBrk="1" hangingPunct="1">
              <a:buFont typeface="Arial" charset="0"/>
              <a:buNone/>
            </a:pPr>
            <a:r>
              <a:rPr lang="fr-FR" altLang="fr-FR" sz="2000" b="1" i="1" dirty="0" smtClean="0"/>
              <a:t>Le matériel à disposition</a:t>
            </a:r>
          </a:p>
          <a:p>
            <a:pPr eaLnBrk="1" hangingPunct="1"/>
            <a:endParaRPr lang="fr-FR" altLang="fr-FR" sz="1800" dirty="0" smtClean="0"/>
          </a:p>
          <a:p>
            <a:pPr eaLnBrk="1" hangingPunct="1"/>
            <a:endParaRPr lang="fr-FR" altLang="fr-FR" sz="500" dirty="0" smtClean="0"/>
          </a:p>
          <a:p>
            <a:pPr eaLnBrk="1" hangingPunct="1"/>
            <a:r>
              <a:rPr lang="fr-FR" altLang="fr-FR" sz="1800" dirty="0" smtClean="0"/>
              <a:t>spectrophotomètre + cuves à spectrophotomètre +  notice du spectrophotomètre</a:t>
            </a:r>
          </a:p>
          <a:p>
            <a:pPr eaLnBrk="1" hangingPunct="1"/>
            <a:r>
              <a:rPr lang="fr-FR" altLang="fr-FR" sz="1800" dirty="0" smtClean="0"/>
              <a:t>1 burette graduée</a:t>
            </a:r>
          </a:p>
          <a:p>
            <a:pPr eaLnBrk="1" hangingPunct="1"/>
            <a:r>
              <a:rPr lang="fr-FR" altLang="fr-FR" sz="1800" dirty="0" smtClean="0"/>
              <a:t>Fioles de 10 </a:t>
            </a:r>
            <a:r>
              <a:rPr lang="fr-FR" altLang="fr-FR" sz="1800" dirty="0" err="1" smtClean="0"/>
              <a:t>mL</a:t>
            </a:r>
            <a:endParaRPr lang="fr-FR" altLang="fr-FR" sz="1800" dirty="0" smtClean="0"/>
          </a:p>
          <a:p>
            <a:pPr eaLnBrk="1" hangingPunct="1"/>
            <a:r>
              <a:rPr lang="fr-FR" altLang="fr-FR" sz="1800" dirty="0" smtClean="0"/>
              <a:t>1 série de tubes à essais</a:t>
            </a:r>
          </a:p>
          <a:p>
            <a:pPr eaLnBrk="1" hangingPunct="1"/>
            <a:r>
              <a:rPr lang="fr-FR" altLang="fr-FR" sz="1800" dirty="0"/>
              <a:t>2</a:t>
            </a:r>
            <a:r>
              <a:rPr lang="fr-FR" altLang="fr-FR" sz="1800" dirty="0" smtClean="0"/>
              <a:t> béchers de 100 </a:t>
            </a:r>
            <a:r>
              <a:rPr lang="fr-FR" altLang="fr-FR" sz="1800" dirty="0" err="1" smtClean="0"/>
              <a:t>mL</a:t>
            </a:r>
            <a:endParaRPr lang="fr-FR" altLang="fr-FR" sz="1800" dirty="0" smtClean="0"/>
          </a:p>
          <a:p>
            <a:pPr eaLnBrk="1" hangingPunct="1"/>
            <a:r>
              <a:rPr lang="fr-FR" altLang="fr-FR" sz="1800" dirty="0" smtClean="0"/>
              <a:t>pipettes pasteur en plastique</a:t>
            </a:r>
          </a:p>
          <a:p>
            <a:pPr eaLnBrk="1" hangingPunct="1"/>
            <a:r>
              <a:rPr lang="fr-FR" altLang="fr-FR" sz="1800" dirty="0" smtClean="0"/>
              <a:t>1 verre à pied</a:t>
            </a:r>
          </a:p>
          <a:p>
            <a:pPr eaLnBrk="1" hangingPunct="1"/>
            <a:endParaRPr lang="fr-FR" altLang="fr-FR" sz="500" dirty="0" smtClean="0"/>
          </a:p>
          <a:p>
            <a:pPr algn="ctr" eaLnBrk="1" hangingPunct="1">
              <a:buFont typeface="Arial" charset="0"/>
              <a:buNone/>
            </a:pPr>
            <a:r>
              <a:rPr lang="fr-FR" altLang="fr-FR" sz="2000" b="1" i="1" dirty="0" smtClean="0"/>
              <a:t>Les produits</a:t>
            </a:r>
          </a:p>
          <a:p>
            <a:pPr algn="ctr" eaLnBrk="1" hangingPunct="1">
              <a:buFont typeface="Arial" charset="0"/>
              <a:buNone/>
            </a:pPr>
            <a:endParaRPr lang="fr-FR" altLang="fr-FR" sz="1800" dirty="0" smtClean="0"/>
          </a:p>
          <a:p>
            <a:pPr eaLnBrk="1" hangingPunct="1"/>
            <a:r>
              <a:rPr lang="fr-FR" altLang="fr-FR" sz="1800" dirty="0" err="1" smtClean="0"/>
              <a:t>Powerade</a:t>
            </a:r>
            <a:endParaRPr lang="fr-FR" altLang="fr-FR" sz="1800" dirty="0" smtClean="0"/>
          </a:p>
          <a:p>
            <a:pPr eaLnBrk="1" hangingPunct="1"/>
            <a:r>
              <a:rPr lang="fr-FR" altLang="fr-FR" sz="1800" dirty="0" smtClean="0"/>
              <a:t>Solution de bleu brillant de concentration 10</a:t>
            </a:r>
            <a:r>
              <a:rPr lang="fr-FR" altLang="fr-FR" sz="1800" baseline="30000" dirty="0" smtClean="0"/>
              <a:t>-5</a:t>
            </a:r>
            <a:r>
              <a:rPr lang="fr-FR" altLang="fr-FR" sz="1800" dirty="0" smtClean="0"/>
              <a:t> </a:t>
            </a:r>
            <a:r>
              <a:rPr lang="fr-FR" altLang="fr-FR" sz="1800" dirty="0" err="1" smtClean="0"/>
              <a:t>mol.L</a:t>
            </a:r>
            <a:r>
              <a:rPr lang="fr-FR" altLang="fr-FR" sz="1800" baseline="30000" dirty="0" smtClean="0"/>
              <a:t>-1</a:t>
            </a:r>
          </a:p>
          <a:p>
            <a:r>
              <a:rPr lang="fr-FR" altLang="fr-FR" sz="1800" dirty="0" smtClean="0"/>
              <a:t>Eau distillée</a:t>
            </a:r>
            <a:endParaRPr lang="fr-FR" altLang="fr-FR" sz="1800" baseline="30000" dirty="0" smtClean="0"/>
          </a:p>
          <a:p>
            <a:pPr eaLnBrk="1" hangingPunct="1">
              <a:buFont typeface="Arial" charset="0"/>
              <a:buNone/>
            </a:pPr>
            <a:endParaRPr lang="fr-FR" altLang="fr-FR" sz="2500" dirty="0" smtClean="0"/>
          </a:p>
        </p:txBody>
      </p:sp>
      <p:sp>
        <p:nvSpPr>
          <p:cNvPr id="819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fr-FR" altLang="fr-FR" smtClean="0">
                <a:solidFill>
                  <a:srgbClr val="898989"/>
                </a:solidFill>
                <a:ea typeface="ＭＳ Ｐゴシック" pitchFamily="34" charset="-128"/>
              </a:rPr>
              <a:t>SPH_03.A Janvier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dosage 001.jpg"/>
          <p:cNvPicPr preferRelativeResize="0"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533400"/>
            <a:ext cx="4120137" cy="2743200"/>
          </a:xfrm>
          <a:prstGeom prst="rect">
            <a:avLst/>
          </a:prstGeom>
        </p:spPr>
      </p:pic>
      <p:pic>
        <p:nvPicPr>
          <p:cNvPr id="7" name="Image 6" descr="dosage 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3352800"/>
            <a:ext cx="4120137" cy="27432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096000" y="1219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Le matériel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b="1" dirty="0" smtClean="0"/>
              <a:t>le spectre d’absorption d’une </a:t>
            </a:r>
            <a:br>
              <a:rPr lang="fr-FR" sz="2400" b="1" dirty="0" smtClean="0"/>
            </a:br>
            <a:r>
              <a:rPr lang="fr-FR" sz="2400" b="1" dirty="0" smtClean="0"/>
              <a:t>solution de bleu brillant</a:t>
            </a:r>
            <a:endParaRPr lang="fr-FR" sz="24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8001000" cy="370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81000" y="58674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 détermine un maximum d’absorbance pour une longueur d’onde de 630 nm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400" b="1" dirty="0" smtClean="0"/>
              <a:t>Préparation de la gamme étalon</a:t>
            </a:r>
            <a:br>
              <a:rPr lang="fr-FR" sz="2400" b="1" dirty="0" smtClean="0"/>
            </a:br>
            <a:endParaRPr lang="fr-FR" sz="24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838200" y="1371600"/>
            <a:ext cx="731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A partir de la solution mère de bleu brillant on prépare par dilution des solution aqueuses S</a:t>
            </a:r>
            <a:r>
              <a:rPr lang="fr-FR" sz="2400" baseline="-25000" dirty="0" smtClean="0"/>
              <a:t>i</a:t>
            </a:r>
            <a:r>
              <a:rPr lang="fr-FR" sz="2400" dirty="0" smtClean="0"/>
              <a:t> de volume 10mL en prélevant un volume V</a:t>
            </a:r>
            <a:r>
              <a:rPr lang="fr-FR" sz="2400" baseline="-25000" dirty="0" smtClean="0"/>
              <a:t>i</a:t>
            </a:r>
            <a:r>
              <a:rPr lang="fr-FR" sz="2400" dirty="0" smtClean="0"/>
              <a:t> de solution mère.</a:t>
            </a:r>
          </a:p>
          <a:p>
            <a:endParaRPr lang="fr-FR" dirty="0" smtClean="0"/>
          </a:p>
          <a:p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914400" y="2971800"/>
          <a:ext cx="50292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674914"/>
                <a:gridCol w="620486"/>
                <a:gridCol w="685800"/>
                <a:gridCol w="685800"/>
                <a:gridCol w="685800"/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Solution S</a:t>
                      </a:r>
                      <a:r>
                        <a:rPr lang="fr-FR" baseline="-25000" dirty="0" smtClean="0"/>
                        <a:t>i</a:t>
                      </a:r>
                      <a:endParaRPr lang="fr-FR" baseline="-25000" dirty="0"/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1</a:t>
                      </a:r>
                      <a:endParaRPr lang="fr-FR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2</a:t>
                      </a:r>
                      <a:endParaRPr lang="fr-FR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3</a:t>
                      </a:r>
                      <a:endParaRPr lang="fr-FR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4</a:t>
                      </a:r>
                      <a:endParaRPr lang="fr-FR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5</a:t>
                      </a:r>
                      <a:endParaRPr lang="fr-FR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6</a:t>
                      </a:r>
                      <a:endParaRPr lang="fr-FR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V</a:t>
                      </a:r>
                      <a:r>
                        <a:rPr lang="fr-FR" baseline="-25000" dirty="0" smtClean="0"/>
                        <a:t>i</a:t>
                      </a:r>
                      <a:r>
                        <a:rPr lang="fr-FR" dirty="0" smtClean="0"/>
                        <a:t> en </a:t>
                      </a:r>
                      <a:r>
                        <a:rPr lang="fr-FR" dirty="0" err="1" smtClean="0"/>
                        <a:t>mL</a:t>
                      </a:r>
                      <a:endParaRPr lang="fr-FR" dirty="0"/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Image 8" descr="dosage 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4495800"/>
            <a:ext cx="3200400" cy="2130836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2700" b="1" dirty="0" smtClean="0"/>
              <a:t>Tracé de la courbe d’étalonnage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62000" y="13716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 smtClean="0"/>
              <a:t>Après réglage du spectrophotomètre à la longueur d’onde de 630nm, on mesure l’absorbance de chacune des solutions S</a:t>
            </a:r>
            <a:r>
              <a:rPr lang="fr-FR" sz="2400" baseline="-25000" dirty="0" smtClean="0"/>
              <a:t>i </a:t>
            </a:r>
            <a:r>
              <a:rPr lang="fr-FR" sz="2400" dirty="0" smtClean="0"/>
              <a:t>ainsi que celle de la solution isotonique </a:t>
            </a:r>
            <a:r>
              <a:rPr lang="fr-FR" sz="2400" dirty="0" err="1" smtClean="0"/>
              <a:t>S</a:t>
            </a:r>
            <a:r>
              <a:rPr lang="fr-FR" sz="2400" baseline="-25000" dirty="0" err="1" smtClean="0"/>
              <a:t>p</a:t>
            </a:r>
            <a:endParaRPr lang="fr-FR" sz="2400" dirty="0" smtClean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838200" y="3124200"/>
          <a:ext cx="73914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3071"/>
                <a:gridCol w="755329"/>
                <a:gridCol w="838200"/>
                <a:gridCol w="838200"/>
                <a:gridCol w="762000"/>
                <a:gridCol w="838200"/>
                <a:gridCol w="7620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Solution S</a:t>
                      </a:r>
                      <a:r>
                        <a:rPr lang="fr-FR" baseline="-25000" dirty="0" smtClean="0"/>
                        <a:t>i</a:t>
                      </a:r>
                      <a:endParaRPr lang="fr-FR" baseline="-25000" dirty="0"/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1</a:t>
                      </a:r>
                      <a:endParaRPr lang="fr-FR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2</a:t>
                      </a:r>
                      <a:endParaRPr lang="fr-FR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3</a:t>
                      </a:r>
                      <a:endParaRPr lang="fr-FR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4</a:t>
                      </a:r>
                      <a:endParaRPr lang="fr-FR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5</a:t>
                      </a:r>
                      <a:endParaRPr lang="fr-FR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6</a:t>
                      </a:r>
                      <a:endParaRPr lang="fr-FR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</a:t>
                      </a:r>
                      <a:r>
                        <a:rPr lang="fr-FR" baseline="-25000" dirty="0" smtClean="0"/>
                        <a:t>P</a:t>
                      </a:r>
                      <a:endParaRPr lang="fr-FR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Absorbance</a:t>
                      </a:r>
                      <a:endParaRPr lang="fr-FR" sz="1600" dirty="0"/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0,108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0,201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0,298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0,440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0,736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0,898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0,681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age 6" descr="dosage 009.jpg"/>
          <p:cNvPicPr>
            <a:picLocks noChangeAspect="1"/>
          </p:cNvPicPr>
          <p:nvPr/>
        </p:nvPicPr>
        <p:blipFill>
          <a:blip r:embed="rId2" cstate="print"/>
          <a:srcRect l="10833" t="42490" r="5833" b="27471"/>
          <a:stretch>
            <a:fillRect/>
          </a:stretch>
        </p:blipFill>
        <p:spPr>
          <a:xfrm>
            <a:off x="838200" y="4922520"/>
            <a:ext cx="6477000" cy="155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b="1" dirty="0" smtClean="0"/>
              <a:t>Courbe représentant l’absorbance d’une solution de bleu brillant en fonction de sa concentration molaire</a:t>
            </a:r>
            <a:endParaRPr lang="fr-FR" sz="2400" b="1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6781800" cy="381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609600" y="5791200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La concentration en bleu brillant de la solution de </a:t>
            </a:r>
            <a:r>
              <a:rPr lang="fr-FR" sz="2400" b="1" dirty="0" err="1" smtClean="0"/>
              <a:t>powerade</a:t>
            </a:r>
            <a:r>
              <a:rPr lang="fr-FR" sz="2400" b="1" dirty="0" smtClean="0"/>
              <a:t> est de: 7,5</a:t>
            </a:r>
            <a:r>
              <a:rPr lang="fr-FR" sz="2400" b="1" baseline="30000" dirty="0" smtClean="0"/>
              <a:t>.</a:t>
            </a:r>
            <a:r>
              <a:rPr lang="fr-FR" sz="2400" b="1" dirty="0" smtClean="0"/>
              <a:t>10</a:t>
            </a:r>
            <a:r>
              <a:rPr lang="fr-FR" sz="2400" b="1" baseline="30000" dirty="0" smtClean="0"/>
              <a:t>-6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mol.L</a:t>
            </a:r>
            <a:r>
              <a:rPr lang="fr-FR" sz="2400" b="1" baseline="30000" dirty="0" smtClean="0"/>
              <a:t>-1</a:t>
            </a:r>
            <a:endParaRPr lang="fr-FR" sz="2400" b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4191000"/>
          </a:xfrm>
        </p:spPr>
        <p:txBody>
          <a:bodyPr/>
          <a:lstStyle/>
          <a:p>
            <a:r>
              <a:rPr lang="fr-FR" dirty="0" smtClean="0"/>
              <a:t>Pour une course de 4 heures, la perte en eau de la marathonienne est de 8,0 L</a:t>
            </a:r>
          </a:p>
          <a:p>
            <a:r>
              <a:rPr lang="fr-FR" dirty="0" smtClean="0"/>
              <a:t>En ne s’hydratant qu’avec le </a:t>
            </a:r>
            <a:r>
              <a:rPr lang="fr-FR" dirty="0" err="1" smtClean="0"/>
              <a:t>powerade</a:t>
            </a:r>
            <a:r>
              <a:rPr lang="fr-FR" dirty="0" smtClean="0"/>
              <a:t> </a:t>
            </a:r>
            <a:r>
              <a:rPr lang="fr-FR" dirty="0" err="1" smtClean="0"/>
              <a:t>ice</a:t>
            </a:r>
            <a:r>
              <a:rPr lang="fr-FR" dirty="0" smtClean="0"/>
              <a:t> </a:t>
            </a:r>
            <a:r>
              <a:rPr lang="fr-FR" dirty="0" err="1" smtClean="0"/>
              <a:t>storm</a:t>
            </a:r>
            <a:r>
              <a:rPr lang="fr-FR" dirty="0" smtClean="0"/>
              <a:t> la marathonienne absorbera au maximum une masse de bleu brillant de:</a:t>
            </a:r>
          </a:p>
          <a:p>
            <a:pPr>
              <a:buNone/>
            </a:pPr>
            <a:r>
              <a:rPr lang="fr-FR" dirty="0" err="1" smtClean="0"/>
              <a:t>C</a:t>
            </a:r>
            <a:r>
              <a:rPr lang="fr-FR" baseline="-25000" dirty="0" err="1" smtClean="0"/>
              <a:t>powerade</a:t>
            </a:r>
            <a:r>
              <a:rPr lang="fr-FR" dirty="0" smtClean="0"/>
              <a:t> . V . </a:t>
            </a:r>
            <a:r>
              <a:rPr lang="fr-FR" dirty="0" err="1" smtClean="0"/>
              <a:t>M</a:t>
            </a:r>
            <a:r>
              <a:rPr lang="fr-FR" baseline="-25000" dirty="0" err="1" smtClean="0"/>
              <a:t>bleu</a:t>
            </a:r>
            <a:r>
              <a:rPr lang="fr-FR" baseline="-25000" dirty="0" smtClean="0"/>
              <a:t> brillant   </a:t>
            </a:r>
            <a:r>
              <a:rPr lang="fr-FR" dirty="0" smtClean="0"/>
              <a:t>=  7,5.10</a:t>
            </a:r>
            <a:r>
              <a:rPr lang="fr-FR" baseline="30000" dirty="0" smtClean="0"/>
              <a:t>-6</a:t>
            </a:r>
            <a:r>
              <a:rPr lang="fr-FR" dirty="0" smtClean="0"/>
              <a:t> x 8,0 x 793</a:t>
            </a:r>
          </a:p>
          <a:p>
            <a:pPr>
              <a:buNone/>
            </a:pPr>
            <a:r>
              <a:rPr lang="fr-FR" dirty="0" smtClean="0"/>
              <a:t>       soit 47 mg de bleu brillant                                        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791200"/>
          </a:xfrm>
        </p:spPr>
        <p:txBody>
          <a:bodyPr>
            <a:normAutofit/>
          </a:bodyPr>
          <a:lstStyle/>
          <a:p>
            <a:pPr algn="just"/>
            <a:r>
              <a:rPr lang="fr-FR" dirty="0" smtClean="0"/>
              <a:t>La dose journalière admissible pour le colorant est de 12,5 mg par kilogramme de masse corporelle</a:t>
            </a:r>
          </a:p>
          <a:p>
            <a:pPr algn="just"/>
            <a:r>
              <a:rPr lang="fr-FR" dirty="0" smtClean="0"/>
              <a:t>Pour la marathonienne qui pèse 48 kg, la masse maximale de E133 qu’il est possible d’absorber est de:       12,5 x 48 = 600 mg</a:t>
            </a:r>
            <a:endParaRPr lang="fr-FR" sz="3600" dirty="0" smtClean="0"/>
          </a:p>
          <a:p>
            <a:pPr algn="just">
              <a:buNone/>
            </a:pPr>
            <a:r>
              <a:rPr lang="fr-FR" dirty="0" smtClean="0"/>
              <a:t>Ce qui est nettement supérieur à la masse que consommera notre marathonienne,</a:t>
            </a:r>
          </a:p>
          <a:p>
            <a:pPr algn="just">
              <a:buNone/>
            </a:pPr>
            <a:r>
              <a:rPr lang="fr-FR" dirty="0" smtClean="0"/>
              <a:t> celle-ci respecte bien la recommandation de l’OMS qui concerne le bleu brillant</a:t>
            </a:r>
          </a:p>
          <a:p>
            <a:pPr>
              <a:buNone/>
            </a:pPr>
            <a:endParaRPr lang="fr-F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/>
            </a:extLst>
          </p:cNvPr>
          <p:cNvSpPr/>
          <p:nvPr/>
        </p:nvSpPr>
        <p:spPr>
          <a:xfrm>
            <a:off x="304800" y="609600"/>
            <a:ext cx="86106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800" b="1" u="sng" dirty="0">
                <a:latin typeface="Arial" charset="0"/>
                <a:cs typeface="Arial" charset="0"/>
              </a:rPr>
              <a:t>Lien avec </a:t>
            </a:r>
            <a:r>
              <a:rPr lang="fr-FR" sz="2800" b="1" u="sng" dirty="0" smtClean="0">
                <a:latin typeface="Arial" charset="0"/>
                <a:cs typeface="Arial" charset="0"/>
              </a:rPr>
              <a:t>la spécialité physique-chimie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800" b="1" u="sng" dirty="0" smtClean="0">
                <a:latin typeface="Arial" charset="0"/>
                <a:cs typeface="Arial" charset="0"/>
              </a:rPr>
              <a:t>1</a:t>
            </a:r>
            <a:r>
              <a:rPr lang="fr-FR" sz="2800" b="1" u="sng" baseline="30000" dirty="0" smtClean="0">
                <a:latin typeface="Arial" charset="0"/>
                <a:cs typeface="Arial" charset="0"/>
              </a:rPr>
              <a:t>ère</a:t>
            </a:r>
            <a:r>
              <a:rPr lang="fr-FR" sz="2800" b="1" u="sng" dirty="0" smtClean="0">
                <a:latin typeface="Arial" charset="0"/>
                <a:cs typeface="Arial" charset="0"/>
              </a:rPr>
              <a:t> générale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000" dirty="0"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400" dirty="0" smtClean="0">
                <a:latin typeface="Arial" charset="0"/>
                <a:cs typeface="Arial" charset="0"/>
              </a:rPr>
              <a:t>Partie 1 : Constitution et transformations de la matière</a:t>
            </a:r>
            <a:r>
              <a:rPr lang="fr-FR" sz="2400" dirty="0">
                <a:latin typeface="Arial" charset="0"/>
                <a:cs typeface="Arial" charset="0"/>
              </a:rPr>
              <a:t>	</a:t>
            </a:r>
            <a:endParaRPr lang="fr-FR" sz="2400" dirty="0" smtClean="0"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600" dirty="0" smtClean="0"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400" dirty="0" smtClean="0">
                <a:latin typeface="Arial" charset="0"/>
                <a:cs typeface="Arial" charset="0"/>
              </a:rPr>
              <a:t>Suivi </a:t>
            </a:r>
            <a:r>
              <a:rPr lang="fr-FR" sz="2400" dirty="0">
                <a:latin typeface="Arial" charset="0"/>
                <a:cs typeface="Arial" charset="0"/>
              </a:rPr>
              <a:t>de l’évolution d’un système, siège d’une transformation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 smtClean="0">
              <a:latin typeface="Arial" charset="0"/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400" dirty="0" smtClean="0">
                <a:latin typeface="Arial" charset="0"/>
                <a:cs typeface="Arial" charset="0"/>
              </a:rPr>
              <a:t>Absorbance - spectre d’absorption - loi de </a:t>
            </a:r>
            <a:r>
              <a:rPr lang="fr-FR" sz="2400" dirty="0" err="1" smtClean="0">
                <a:latin typeface="Arial" charset="0"/>
                <a:cs typeface="Arial" charset="0"/>
              </a:rPr>
              <a:t>Beer</a:t>
            </a:r>
            <a:r>
              <a:rPr lang="fr-FR" sz="2400" dirty="0" smtClean="0">
                <a:latin typeface="Arial" charset="0"/>
                <a:cs typeface="Arial" charset="0"/>
              </a:rPr>
              <a:t>-Lambert.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400" i="1" dirty="0">
                <a:latin typeface="Arial" charset="0"/>
                <a:cs typeface="Arial" charset="0"/>
              </a:rPr>
              <a:t>Proposer et mettre en œuvre un protocole pour </a:t>
            </a:r>
            <a:r>
              <a:rPr lang="fr-FR" sz="2400" i="1" dirty="0" smtClean="0">
                <a:latin typeface="Arial" charset="0"/>
                <a:cs typeface="Arial" charset="0"/>
              </a:rPr>
              <a:t>réaliser une </a:t>
            </a:r>
            <a:r>
              <a:rPr lang="fr-FR" sz="2400" i="1" dirty="0">
                <a:latin typeface="Arial" charset="0"/>
                <a:cs typeface="Arial" charset="0"/>
              </a:rPr>
              <a:t>gamme étalon et déterminer la concentration </a:t>
            </a:r>
            <a:r>
              <a:rPr lang="fr-FR" sz="2400" i="1" dirty="0" smtClean="0">
                <a:latin typeface="Arial" charset="0"/>
                <a:cs typeface="Arial" charset="0"/>
              </a:rPr>
              <a:t>d’une espèce </a:t>
            </a:r>
            <a:r>
              <a:rPr lang="fr-FR" sz="2400" i="1" dirty="0">
                <a:latin typeface="Arial" charset="0"/>
                <a:cs typeface="Arial" charset="0"/>
              </a:rPr>
              <a:t>colorée en solution par des </a:t>
            </a:r>
            <a:r>
              <a:rPr lang="fr-FR" sz="2400" i="1" dirty="0" smtClean="0">
                <a:latin typeface="Arial" charset="0"/>
                <a:cs typeface="Arial" charset="0"/>
              </a:rPr>
              <a:t>mesures d’absorbance</a:t>
            </a:r>
            <a:r>
              <a:rPr lang="fr-FR" sz="2400" i="1" dirty="0">
                <a:latin typeface="Arial" charset="0"/>
                <a:cs typeface="Arial" charset="0"/>
              </a:rPr>
              <a:t>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800" dirty="0" smtClean="0">
              <a:solidFill>
                <a:srgbClr val="1F497D">
                  <a:lumMod val="75000"/>
                </a:srgb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09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533400" y="609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Boisson isotonique et marathon</a:t>
            </a:r>
            <a:endParaRPr kumimoji="0" lang="fr-FR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Image 4" descr="photocoure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3276600"/>
            <a:ext cx="4095750" cy="2743200"/>
          </a:xfrm>
          <a:prstGeom prst="rect">
            <a:avLst/>
          </a:prstGeom>
        </p:spPr>
      </p:pic>
      <p:sp>
        <p:nvSpPr>
          <p:cNvPr id="6" name="Sourire 5"/>
          <p:cNvSpPr/>
          <p:nvPr/>
        </p:nvSpPr>
        <p:spPr>
          <a:xfrm>
            <a:off x="4038600" y="3352800"/>
            <a:ext cx="990600" cy="990600"/>
          </a:xfrm>
          <a:prstGeom prst="smileyFac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Problématique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sz="2800" dirty="0" smtClean="0"/>
              <a:t>Pour un marathon d’une durée de 4h, une jeune femme s’hydrate exclusivement à l’aide de </a:t>
            </a:r>
            <a:r>
              <a:rPr lang="fr-FR" sz="2800" dirty="0" err="1" smtClean="0"/>
              <a:t>Powerade</a:t>
            </a:r>
            <a:r>
              <a:rPr lang="fr-FR" sz="2800" dirty="0" smtClean="0"/>
              <a:t> </a:t>
            </a:r>
            <a:r>
              <a:rPr lang="fr-FR" sz="2800" dirty="0" err="1" smtClean="0"/>
              <a:t>ice</a:t>
            </a:r>
            <a:r>
              <a:rPr lang="fr-FR" sz="2800" dirty="0" smtClean="0"/>
              <a:t> </a:t>
            </a:r>
            <a:r>
              <a:rPr lang="fr-FR" sz="2800" dirty="0" err="1" smtClean="0"/>
              <a:t>storm</a:t>
            </a:r>
            <a:r>
              <a:rPr lang="fr-FR" sz="2800" dirty="0" smtClean="0"/>
              <a:t>, une boisson isotonique contenant des sucres libres et un colorant : le bleu brillant.</a:t>
            </a:r>
          </a:p>
          <a:p>
            <a:pPr algn="just"/>
            <a:r>
              <a:rPr lang="fr-FR" sz="2800" dirty="0" smtClean="0"/>
              <a:t>Le bleu brillant et les sucres libres font l’objet de recommandations de la part de l’OMS</a:t>
            </a:r>
          </a:p>
          <a:p>
            <a:pPr algn="just"/>
            <a:r>
              <a:rPr lang="fr-FR" sz="2800" dirty="0" smtClean="0"/>
              <a:t>En ne s’hydratant qu’avec le </a:t>
            </a:r>
            <a:r>
              <a:rPr lang="fr-FR" sz="2800" dirty="0" err="1" smtClean="0"/>
              <a:t>Powerade</a:t>
            </a:r>
            <a:r>
              <a:rPr lang="fr-FR" sz="2800" dirty="0" smtClean="0"/>
              <a:t> </a:t>
            </a:r>
            <a:r>
              <a:rPr lang="fr-FR" sz="2800" dirty="0" err="1" smtClean="0"/>
              <a:t>ice</a:t>
            </a:r>
            <a:r>
              <a:rPr lang="fr-FR" sz="2800" dirty="0" smtClean="0"/>
              <a:t> </a:t>
            </a:r>
            <a:r>
              <a:rPr lang="fr-FR" sz="2800" dirty="0" err="1" smtClean="0"/>
              <a:t>storm</a:t>
            </a:r>
            <a:r>
              <a:rPr lang="fr-FR" sz="2800" dirty="0" smtClean="0"/>
              <a:t>, la marathonienne met-elle sa santé en danger ? 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 smtClean="0"/>
              <a:t>Etapes de résolution des </a:t>
            </a:r>
            <a:br>
              <a:rPr lang="fr-FR" sz="3600" dirty="0" smtClean="0"/>
            </a:br>
            <a:r>
              <a:rPr lang="fr-FR" sz="3600" dirty="0" smtClean="0"/>
              <a:t>questions préliminaires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z="2600" dirty="0" smtClean="0"/>
          </a:p>
          <a:p>
            <a:pPr algn="just"/>
            <a:r>
              <a:rPr lang="fr-FR" sz="2600" dirty="0" smtClean="0"/>
              <a:t>Déterminer le volume maximal de boisson isotonique que la marathonienne peut ingérer le jour du marathon en suivant les recommandations de l’OMS concernant les sucres libres</a:t>
            </a:r>
          </a:p>
          <a:p>
            <a:endParaRPr lang="fr-FR" sz="2600" dirty="0" smtClean="0"/>
          </a:p>
          <a:p>
            <a:pPr algn="just"/>
            <a:r>
              <a:rPr lang="fr-FR" sz="2600" dirty="0" smtClean="0"/>
              <a:t>Proposer un protocole permettant de mesurer la concentration massique en bleu brillant  de la boisson isotonique</a:t>
            </a:r>
          </a:p>
          <a:p>
            <a:pPr>
              <a:buNone/>
            </a:pPr>
            <a:endParaRPr lang="fr-FR" sz="2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gluco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700444">
            <a:off x="1461414" y="3899815"/>
            <a:ext cx="1477963" cy="1477963"/>
          </a:xfrm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95662" y="1295400"/>
            <a:ext cx="8229600" cy="1676400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Détermination du volume maximal de boisson isotonique que la marathonienne peut ingérer le jour du marathon</a:t>
            </a:r>
            <a:endParaRPr lang="fr-FR" sz="3600" dirty="0"/>
          </a:p>
        </p:txBody>
      </p:sp>
      <p:pic>
        <p:nvPicPr>
          <p:cNvPr id="6" name="Image 5" descr="bfc83a046c_50035066_fructo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72569">
            <a:off x="3725332" y="5022177"/>
            <a:ext cx="1770261" cy="1283312"/>
          </a:xfrm>
          <a:prstGeom prst="rect">
            <a:avLst/>
          </a:prstGeom>
        </p:spPr>
      </p:pic>
      <p:pic>
        <p:nvPicPr>
          <p:cNvPr id="7" name="Image 6" descr="saccharos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91737">
            <a:off x="5592781" y="4110998"/>
            <a:ext cx="2381250" cy="130492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743200" y="381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/>
              <a:t>Les sucres libres</a:t>
            </a:r>
            <a:endParaRPr lang="fr-FR" sz="3600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algn="just"/>
            <a:r>
              <a:rPr lang="fr-FR" dirty="0" smtClean="0"/>
              <a:t>Selon l’OMS, l’apport énergétique dû aux sucres libres ne doit pas dépasser 10% des besoins énergétiques journaliers</a:t>
            </a:r>
          </a:p>
          <a:p>
            <a:pPr algn="just"/>
            <a:r>
              <a:rPr lang="fr-FR" dirty="0" smtClean="0"/>
              <a:t>Pour la marathonienne, cela représente:</a:t>
            </a:r>
          </a:p>
          <a:p>
            <a:pPr algn="just">
              <a:buNone/>
            </a:pPr>
            <a:r>
              <a:rPr lang="fr-FR" dirty="0" smtClean="0"/>
              <a:t>                    1,9 .10</a:t>
            </a:r>
            <a:r>
              <a:rPr lang="fr-FR" baseline="30000" dirty="0" smtClean="0"/>
              <a:t>3</a:t>
            </a:r>
            <a:r>
              <a:rPr lang="fr-FR" dirty="0" smtClean="0"/>
              <a:t> kJ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912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fr-FR" dirty="0" smtClean="0"/>
              <a:t>La boisson apporte 685 kJ pour 1L</a:t>
            </a:r>
          </a:p>
          <a:p>
            <a:pPr algn="just"/>
            <a:endParaRPr lang="fr-FR" dirty="0" smtClean="0"/>
          </a:p>
          <a:p>
            <a:pPr algn="just"/>
            <a:r>
              <a:rPr lang="fr-FR" dirty="0" smtClean="0"/>
              <a:t>Le volume maximal de </a:t>
            </a:r>
            <a:r>
              <a:rPr lang="fr-FR" dirty="0" err="1" smtClean="0"/>
              <a:t>powerade</a:t>
            </a:r>
            <a:r>
              <a:rPr lang="fr-FR" dirty="0" smtClean="0"/>
              <a:t> que peut ingérer la marathonienne est de :</a:t>
            </a:r>
          </a:p>
          <a:p>
            <a:pPr algn="just">
              <a:buNone/>
            </a:pPr>
            <a:r>
              <a:rPr lang="fr-FR" dirty="0" smtClean="0"/>
              <a:t>			1,9. 10</a:t>
            </a:r>
            <a:r>
              <a:rPr lang="fr-FR" baseline="30000" dirty="0" smtClean="0"/>
              <a:t>3  </a:t>
            </a:r>
            <a:r>
              <a:rPr lang="fr-FR" dirty="0" smtClean="0"/>
              <a:t>/ 685  =  2,8L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dirty="0" smtClean="0"/>
              <a:t>Pour une course de 4 heures, la perte en eau de la marathonienne est de 8,0 L</a:t>
            </a:r>
          </a:p>
          <a:p>
            <a:pPr algn="just"/>
            <a:endParaRPr lang="fr-FR" dirty="0" smtClean="0"/>
          </a:p>
          <a:p>
            <a:pPr algn="just"/>
            <a:r>
              <a:rPr lang="fr-FR" dirty="0" smtClean="0"/>
              <a:t>En ne consommant que du </a:t>
            </a:r>
            <a:r>
              <a:rPr lang="fr-FR" dirty="0" err="1" smtClean="0"/>
              <a:t>powerade</a:t>
            </a:r>
            <a:r>
              <a:rPr lang="fr-FR" dirty="0" smtClean="0"/>
              <a:t> pour compenser sa perte en eau, la marathonienne ne respecte pas les recommandations de l’OMS concernant les sucres libres.</a:t>
            </a:r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1371600"/>
            <a:ext cx="8229600" cy="2286000"/>
          </a:xfrm>
        </p:spPr>
        <p:txBody>
          <a:bodyPr>
            <a:normAutofit/>
          </a:bodyPr>
          <a:lstStyle/>
          <a:p>
            <a:r>
              <a:rPr lang="fr-FR" dirty="0" smtClean="0"/>
              <a:t>Détermination de la concentration molaire en bleu brillant de la solution de </a:t>
            </a:r>
            <a:r>
              <a:rPr lang="fr-FR" dirty="0" err="1" smtClean="0"/>
              <a:t>powerade</a:t>
            </a:r>
            <a:endParaRPr lang="fr-FR" dirty="0"/>
          </a:p>
        </p:txBody>
      </p:sp>
      <p:pic>
        <p:nvPicPr>
          <p:cNvPr id="4" name="Image 3" descr="boisson-isotonique-powerade-ice-storm-500ml.jpg"/>
          <p:cNvPicPr>
            <a:picLocks noChangeAspect="1"/>
          </p:cNvPicPr>
          <p:nvPr/>
        </p:nvPicPr>
        <p:blipFill>
          <a:blip r:embed="rId2" cstate="print"/>
          <a:srcRect l="33333" t="3333" r="33333" b="2222"/>
          <a:stretch>
            <a:fillRect/>
          </a:stretch>
        </p:blipFill>
        <p:spPr>
          <a:xfrm>
            <a:off x="7239000" y="2819400"/>
            <a:ext cx="1290917" cy="36576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743200" y="381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/>
              <a:t>Le bleu brillant</a:t>
            </a:r>
            <a:endParaRPr lang="fr-FR" sz="3600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738</TotalTime>
  <Words>547</Words>
  <Application>Microsoft Office PowerPoint</Application>
  <PresentationFormat>Affichage à l'écran (4:3)</PresentationFormat>
  <Paragraphs>106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19" baseType="lpstr">
      <vt:lpstr>Thème Office</vt:lpstr>
      <vt:lpstr>1_Thème Office</vt:lpstr>
      <vt:lpstr>Présentation PowerPoint</vt:lpstr>
      <vt:lpstr>Présentation PowerPoint</vt:lpstr>
      <vt:lpstr>Présentation PowerPoint</vt:lpstr>
      <vt:lpstr>Problématique</vt:lpstr>
      <vt:lpstr>Etapes de résolution des  questions préliminaires</vt:lpstr>
      <vt:lpstr> Détermination du volume maximal de boisson isotonique que la marathonienne peut ingérer le jour du marathon</vt:lpstr>
      <vt:lpstr>Présentation PowerPoint</vt:lpstr>
      <vt:lpstr>Présentation PowerPoint</vt:lpstr>
      <vt:lpstr>Détermination de la concentration molaire en bleu brillant de la solution de powerade</vt:lpstr>
      <vt:lpstr>Présentation PowerPoint</vt:lpstr>
      <vt:lpstr>Présentation PowerPoint</vt:lpstr>
      <vt:lpstr>le spectre d’absorption d’une  solution de bleu brillant</vt:lpstr>
      <vt:lpstr>Préparation de la gamme étalon </vt:lpstr>
      <vt:lpstr>Tracé de la courbe d’étalonnage </vt:lpstr>
      <vt:lpstr>Courbe représentant l’absorbance d’une solution de bleu brillant en fonction de sa concentration molaire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Boisson isotonique et marathon</dc:title>
  <dc:creator>nathalie.derisbourg</dc:creator>
  <cp:lastModifiedBy>Pauline</cp:lastModifiedBy>
  <cp:revision>50</cp:revision>
  <dcterms:created xsi:type="dcterms:W3CDTF">2019-01-31T14:19:02Z</dcterms:created>
  <dcterms:modified xsi:type="dcterms:W3CDTF">2019-02-28T20:45:57Z</dcterms:modified>
</cp:coreProperties>
</file>