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74" d="100"/>
          <a:sy n="74" d="100"/>
        </p:scale>
        <p:origin x="3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97D95E-61EC-4A81-876F-810F54E23F95}" type="datetimeFigureOut">
              <a:rPr lang="fr-FR" smtClean="0"/>
              <a:t>09/04/2018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92A8BE-8CAD-46DB-BE3F-88C30C7573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9479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altLang="fr-FR" smtClean="0">
              <a:ea typeface="MS PGothic" panose="020B0600070205080204" pitchFamily="34" charset="-128"/>
            </a:endParaRPr>
          </a:p>
        </p:txBody>
      </p:sp>
      <p:sp>
        <p:nvSpPr>
          <p:cNvPr id="2253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222D5D8-96F2-44C2-A344-5000AE4E9C31}" type="slidenum">
              <a:rPr lang="fr-FR" altLang="fr-FR">
                <a:solidFill>
                  <a:prstClr val="black"/>
                </a:solidFill>
                <a:ea typeface="MS PGothic" panose="020B0600070205080204" pitchFamily="34" charset="-128"/>
              </a:rPr>
              <a:pPr eaLnBrk="1" hangingPunct="1"/>
              <a:t>1</a:t>
            </a:fld>
            <a:endParaRPr lang="fr-FR" altLang="fr-FR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  <p:sp>
        <p:nvSpPr>
          <p:cNvPr id="22533" name="Espace réservé du pied de page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fr-FR" smtClean="0">
                <a:solidFill>
                  <a:prstClr val="black"/>
                </a:solidFill>
                <a:ea typeface="MS PGothic" panose="020B0600070205080204" pitchFamily="34" charset="-128"/>
              </a:rPr>
              <a:t>stage SPH_01.A  Octobre_Novembre 2017</a:t>
            </a:r>
          </a:p>
        </p:txBody>
      </p:sp>
    </p:spTree>
    <p:extLst>
      <p:ext uri="{BB962C8B-B14F-4D97-AF65-F5344CB8AC3E}">
        <p14:creationId xmlns:p14="http://schemas.microsoft.com/office/powerpoint/2010/main" val="661758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D09C5-8C01-4E23-A19B-44160405AE9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09/04/2018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FB518-1BDC-4CFB-9AF4-2B58460E0E93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967302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7ED06-1A88-4B06-A943-F4EA0FBB500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09/04/2018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193A17-8360-4EB1-8AC5-4CA83816BDE0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071071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87B93-F9CF-40C4-AFFA-1C95A549D5C5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09/04/2018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880B18-8BB4-49B3-A2A1-E63E0C4F60F9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708440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5D24D-3D98-4F99-A043-D9160E81448C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09/04/2018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F9F72E-E8E4-45C8-BDCC-83DBF6F68E0F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47744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70BEE-C233-4127-BEA7-CE1D4603B2B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09/04/2018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3B1BF4-DCEA-4AAA-B485-D9C263300193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489373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1B740-5922-4DDF-B36D-DF65A555F2D2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09/04/2018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F5B66-D523-4A9B-8B23-C5F0D0597D18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096690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3D713-4D34-4E07-BE3C-FE63D7C85186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09/04/2018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50D599-3C98-4497-8839-CBAAE3E15177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98650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93867-4A37-4E30-A4EF-629B67AE6BD2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09/04/2018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711B5-07A4-4678-8416-044591945FB1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05604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9851F-4A42-4C0D-9ACD-64901E2092A6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09/04/2018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363BA2-DD62-4724-8A8B-C2BE2669E8D3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64070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A1241-CD79-444E-AC8B-3AFCDB731861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09/04/2018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6B1822-5300-474D-A9A5-E3D3253A3E2A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569812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5D3DE-929B-4FE2-B8DE-1C5CE52B2BC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09/04/2018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D1066E-F09B-4BE9-B5EE-481BAEA22E8A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48761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AB5E4"/>
            </a:gs>
            <a:gs pos="50000">
              <a:srgbClr val="C2D1ED"/>
            </a:gs>
            <a:gs pos="100000">
              <a:srgbClr val="E1E8F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514B432-F4DC-4ED9-A81F-55CC0B7F7E49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09/04/2018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0703A6-94BF-4364-B1E1-D01BFAB82F84}" type="slidenum">
              <a:rPr lang="fr-FR" altLang="fr-FR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‹N°›</a:t>
            </a:fld>
            <a:endParaRPr lang="fr-FR" altLang="fr-FR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791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ECST%20odj%20-FOFO%20J1.doc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6"/>
          <p:cNvSpPr>
            <a:spLocks noChangeArrowheads="1"/>
          </p:cNvSpPr>
          <p:nvPr/>
        </p:nvSpPr>
        <p:spPr bwMode="auto">
          <a:xfrm>
            <a:off x="1919289" y="3357564"/>
            <a:ext cx="8569325" cy="295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fr-FR" altLang="fr-FR" sz="3600">
              <a:solidFill>
                <a:prstClr val="black"/>
              </a:solidFill>
              <a:ea typeface="MS PGothic" panose="020B0600070205080204" pitchFamily="34" charset="-128"/>
              <a:hlinkClick r:id="rId3" action="ppaction://hlinkfile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altLang="fr-FR" sz="2800">
                <a:solidFill>
                  <a:prstClr val="black"/>
                </a:solidFill>
                <a:ea typeface="MS PGothic" panose="020B0600070205080204" pitchFamily="34" charset="-128"/>
                <a:hlinkClick r:id="rId3" action="ppaction://hlinkfile"/>
              </a:rPr>
              <a:t>Formation</a:t>
            </a:r>
            <a:endParaRPr lang="fr-FR" altLang="fr-FR" sz="280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altLang="fr-FR" sz="2800">
                <a:solidFill>
                  <a:prstClr val="black"/>
                </a:solidFill>
                <a:ea typeface="MS PGothic" panose="020B0600070205080204" pitchFamily="34" charset="-128"/>
              </a:rPr>
              <a:t>      20 février et 10 avril 2018	</a:t>
            </a:r>
            <a:br>
              <a:rPr lang="fr-FR" altLang="fr-FR" sz="2800">
                <a:solidFill>
                  <a:prstClr val="black"/>
                </a:solidFill>
                <a:ea typeface="MS PGothic" panose="020B0600070205080204" pitchFamily="34" charset="-128"/>
              </a:rPr>
            </a:br>
            <a:endParaRPr lang="fr-FR" altLang="fr-FR" sz="120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altLang="fr-FR" sz="2800">
                <a:solidFill>
                  <a:prstClr val="black"/>
                </a:solidFill>
                <a:ea typeface="MS PGothic" panose="020B0600070205080204" pitchFamily="34" charset="-128"/>
              </a:rPr>
              <a:t>LYCEE DARCHICOURT - HENIN-BEAUMONT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fr-FR" altLang="fr-FR" sz="80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altLang="fr-FR" sz="2800">
                <a:solidFill>
                  <a:prstClr val="black"/>
                </a:solidFill>
                <a:ea typeface="MS PGothic" panose="020B0600070205080204" pitchFamily="34" charset="-128"/>
              </a:rPr>
              <a:t> ou LYCEE ROBESPIERRE ARRAS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fr-FR" altLang="fr-FR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  <p:pic>
        <p:nvPicPr>
          <p:cNvPr id="2051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1" y="115889"/>
            <a:ext cx="1439863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Imag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1" y="214313"/>
            <a:ext cx="3825875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Espace réservé du pied de page 1"/>
          <p:cNvSpPr txBox="1">
            <a:spLocks/>
          </p:cNvSpPr>
          <p:nvPr/>
        </p:nvSpPr>
        <p:spPr>
          <a:xfrm>
            <a:off x="4800600" y="6448426"/>
            <a:ext cx="2895600" cy="365125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fr-FR" sz="1200" dirty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t>STAGE SPH_07_A</a:t>
            </a:r>
          </a:p>
        </p:txBody>
      </p:sp>
      <p:sp>
        <p:nvSpPr>
          <p:cNvPr id="9" name="AutoShape 7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2135189" y="1628776"/>
            <a:ext cx="8137525" cy="2016125"/>
          </a:xfrm>
          <a:prstGeom prst="roundRect">
            <a:avLst>
              <a:gd name="adj" fmla="val 16667"/>
            </a:avLst>
          </a:prstGeom>
          <a:gradFill rotWithShape="1">
            <a:gsLst>
              <a:gs pos="86245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  <a:gs pos="64999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9525">
            <a:solidFill>
              <a:srgbClr val="98B954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3000" b="1" dirty="0">
                <a:solidFill>
                  <a:srgbClr val="0070C0"/>
                </a:solidFill>
                <a:cs typeface="Arial" charset="0"/>
              </a:rPr>
              <a:t>RESOLUTION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3000" b="1" dirty="0">
                <a:solidFill>
                  <a:srgbClr val="0070C0"/>
                </a:solidFill>
                <a:cs typeface="Arial" charset="0"/>
              </a:rPr>
              <a:t>D’UN PROBLEME SCIENTIFIQUE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3000" b="1" dirty="0">
                <a:solidFill>
                  <a:srgbClr val="0070C0"/>
                </a:solidFill>
                <a:cs typeface="Arial" charset="0"/>
              </a:rPr>
              <a:t>A CARACTERE EXPERIMENTAL</a:t>
            </a:r>
          </a:p>
        </p:txBody>
      </p:sp>
    </p:spTree>
    <p:extLst>
      <p:ext uri="{BB962C8B-B14F-4D97-AF65-F5344CB8AC3E}">
        <p14:creationId xmlns:p14="http://schemas.microsoft.com/office/powerpoint/2010/main" val="200126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Image2"/>
          <p:cNvPicPr>
            <a:picLocks noChangeAspect="1" noChangeArrowheads="1"/>
          </p:cNvPicPr>
          <p:nvPr/>
        </p:nvPicPr>
        <p:blipFill>
          <a:blip r:embed="rId2">
            <a:lum bright="-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139" y="1845260"/>
            <a:ext cx="1187863" cy="118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Image13"/>
          <p:cNvPicPr>
            <a:picLocks noChangeAspect="1" noChangeArrowheads="1"/>
          </p:cNvPicPr>
          <p:nvPr/>
        </p:nvPicPr>
        <p:blipFill>
          <a:blip r:embed="rId3">
            <a:lum bright="-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253" y="1845261"/>
            <a:ext cx="1316382" cy="131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967408" y="648241"/>
            <a:ext cx="8449749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L’EDTA  C</a:t>
            </a:r>
            <a:r>
              <a:rPr kumimoji="0" lang="fr-FR" altLang="zh-CN" sz="4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fr-FR" altLang="zh-CN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fr-FR" altLang="zh-CN" sz="4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kumimoji="0" lang="fr-FR" altLang="zh-CN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fr-FR" altLang="zh-CN" sz="4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fr-FR" altLang="zh-CN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kumimoji="0" lang="fr-FR" altLang="zh-CN" sz="4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fr-FR" altLang="zh-CN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fr-FR" altLang="zh-CN" sz="4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fr-FR" altLang="zh-CN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,2H</a:t>
            </a:r>
            <a:r>
              <a:rPr kumimoji="0" lang="fr-FR" altLang="zh-CN" sz="4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fr-FR" altLang="zh-CN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O</a:t>
            </a:r>
            <a:endParaRPr kumimoji="0" lang="fr-FR" altLang="zh-CN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51791" y="3494589"/>
            <a:ext cx="11663770" cy="276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n° CAS : 6381-92-6 masse molaire = 372,24 g.mol</a:t>
            </a:r>
            <a:r>
              <a:rPr kumimoji="0" lang="fr-FR" altLang="zh-CN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. A 4,60 € les 100 g chez J...</a:t>
            </a:r>
            <a:endParaRPr kumimoji="0" lang="fr-FR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On utilise le sel </a:t>
            </a:r>
            <a:r>
              <a:rPr kumimoji="0" lang="fr-FR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disodique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de l’</a:t>
            </a:r>
            <a:r>
              <a:rPr kumimoji="0" lang="fr-FR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cide </a:t>
            </a:r>
            <a:r>
              <a:rPr kumimoji="0" lang="fr-FR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thylène </a:t>
            </a:r>
            <a:r>
              <a:rPr kumimoji="0" lang="fr-FR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iamine </a:t>
            </a:r>
            <a:r>
              <a:rPr kumimoji="0" lang="fr-FR" altLang="zh-CN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fr-FR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étrahydraté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il est beaucoup plus soluble dans l’eau,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même si parfois pour des concentrations ≥ 0,1 mol.L</a:t>
            </a:r>
            <a:r>
              <a:rPr kumimoji="0" lang="fr-FR" altLang="zh-CN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il arrive qu’on ait du mal à le dissoudre,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il suffit alors de rajouter de la soude ou de l’ammoniaque.</a:t>
            </a:r>
            <a:endParaRPr kumimoji="0" lang="fr-FR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167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Image18"/>
          <p:cNvPicPr>
            <a:picLocks noChangeAspect="1" noChangeArrowheads="1"/>
          </p:cNvPicPr>
          <p:nvPr/>
        </p:nvPicPr>
        <p:blipFill>
          <a:blip r:embed="rId2">
            <a:lum bright="-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139" y="1704326"/>
            <a:ext cx="1283571" cy="1283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Image19"/>
          <p:cNvPicPr>
            <a:picLocks noChangeAspect="1" noChangeArrowheads="1"/>
          </p:cNvPicPr>
          <p:nvPr/>
        </p:nvPicPr>
        <p:blipFill>
          <a:blip r:embed="rId3">
            <a:lum bright="-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742" y="1704325"/>
            <a:ext cx="1283573" cy="1283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Image20"/>
          <p:cNvPicPr>
            <a:picLocks noChangeAspect="1" noChangeArrowheads="1"/>
          </p:cNvPicPr>
          <p:nvPr/>
        </p:nvPicPr>
        <p:blipFill>
          <a:blip r:embed="rId4">
            <a:lum bright="-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199" y="1704325"/>
            <a:ext cx="1377459" cy="1377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0163" y="426703"/>
            <a:ext cx="8428911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Le sulfate de nickel NiSO</a:t>
            </a:r>
            <a:r>
              <a:rPr kumimoji="0" lang="fr-FR" altLang="zh-CN" sz="4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fr-FR" alt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,6H</a:t>
            </a:r>
            <a:r>
              <a:rPr kumimoji="0" lang="fr-FR" altLang="zh-CN" sz="4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fr-FR" alt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O</a:t>
            </a:r>
            <a:endParaRPr kumimoji="0" lang="fr-FR" alt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947092" y="3003637"/>
            <a:ext cx="7685117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/>
            </a:r>
            <a:br>
              <a:rPr kumimoji="0" lang="fr-FR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endParaRPr kumimoji="0" lang="fr-FR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zh-CN" sz="12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zh-CN" sz="12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n°CAS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: 10101-97-0 masse molaire = 262,85 g.mol</a:t>
            </a:r>
            <a:r>
              <a:rPr kumimoji="0" lang="fr-FR" altLang="zh-CN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A 17,80 € les 250 g chez J...</a:t>
            </a:r>
            <a:endParaRPr kumimoji="0" lang="fr-FR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894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Fiche technique</a:t>
            </a:r>
            <a:endParaRPr lang="fr-FR" dirty="0"/>
          </a:p>
        </p:txBody>
      </p:sp>
      <p:pic>
        <p:nvPicPr>
          <p:cNvPr id="4" name="Espace réservé du contenu 3" descr="Image illustrative de l'article Murexide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961" y="4216186"/>
            <a:ext cx="3412901" cy="190117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335369" y="1292682"/>
            <a:ext cx="85344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r-FR" sz="3200" b="1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Le </a:t>
            </a:r>
            <a:r>
              <a:rPr lang="fr-FR" sz="3200" b="1" kern="150" dirty="0" err="1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murexide</a:t>
            </a:r>
            <a:r>
              <a:rPr lang="fr-FR" sz="3200" b="1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  C</a:t>
            </a:r>
            <a:r>
              <a:rPr lang="fr-FR" sz="3200" b="1" kern="150" baseline="-2500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8</a:t>
            </a:r>
            <a:r>
              <a:rPr lang="fr-FR" sz="3200" b="1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H</a:t>
            </a:r>
            <a:r>
              <a:rPr lang="fr-FR" sz="3200" b="1" kern="150" baseline="-2500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8</a:t>
            </a:r>
            <a:r>
              <a:rPr lang="fr-FR" sz="3200" b="1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N</a:t>
            </a:r>
            <a:r>
              <a:rPr lang="fr-FR" sz="3200" b="1" kern="150" baseline="-2500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6</a:t>
            </a:r>
            <a:r>
              <a:rPr lang="fr-FR" sz="3200" b="1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O</a:t>
            </a:r>
            <a:r>
              <a:rPr lang="fr-FR" sz="3200" b="1" kern="150" baseline="-2500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6</a:t>
            </a:r>
            <a:endParaRPr lang="fr-FR" kern="150" dirty="0" smtClean="0">
              <a:effectLst/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fr-FR" sz="3200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 </a:t>
            </a:r>
            <a:endParaRPr lang="fr-FR" kern="150" dirty="0" smtClean="0">
              <a:effectLst/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fr-FR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n° CAS : 3051-09-0 de masse molaire M=284,19 g.mol-1.</a:t>
            </a:r>
            <a:endParaRPr lang="fr-FR" kern="150" dirty="0" smtClean="0">
              <a:effectLst/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fr-FR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À partir de 37,68 € les 10 g mais pas chez J...</a:t>
            </a:r>
            <a:r>
              <a:rPr lang="fr-FR" kern="150" dirty="0" err="1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NaCl</a:t>
            </a:r>
            <a:r>
              <a:rPr lang="fr-FR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 à 5,40 € le kg chez J...</a:t>
            </a:r>
            <a:endParaRPr lang="fr-FR" kern="150" dirty="0" smtClean="0">
              <a:effectLst/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fr-FR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 </a:t>
            </a:r>
            <a:endParaRPr lang="fr-FR" kern="150" dirty="0" smtClean="0">
              <a:effectLst/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fr-FR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Le </a:t>
            </a:r>
            <a:r>
              <a:rPr lang="fr-FR" kern="150" dirty="0" err="1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murexide</a:t>
            </a:r>
            <a:r>
              <a:rPr lang="fr-FR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 est un indicateur </a:t>
            </a:r>
            <a:r>
              <a:rPr lang="fr-FR" kern="150" dirty="0" err="1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complexométrique</a:t>
            </a:r>
            <a:r>
              <a:rPr lang="fr-FR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. Il s’agit du </a:t>
            </a:r>
            <a:r>
              <a:rPr lang="fr-FR" kern="150" dirty="0" err="1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purpurate</a:t>
            </a:r>
            <a:r>
              <a:rPr lang="fr-FR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 d'ammonium. Les solutions de </a:t>
            </a:r>
            <a:r>
              <a:rPr lang="fr-FR" kern="150" dirty="0" err="1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murexide</a:t>
            </a:r>
            <a:r>
              <a:rPr lang="fr-FR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 sont instables et ne se conservent pas plus qu'une semaine.</a:t>
            </a:r>
            <a:endParaRPr lang="fr-FR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208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Préparation de l’indicateur </a:t>
            </a:r>
            <a:r>
              <a:rPr lang="fr-FR" dirty="0" err="1" smtClean="0"/>
              <a:t>complexométrique</a:t>
            </a:r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r-FR" b="1" dirty="0" smtClean="0"/>
              <a:t>trituration </a:t>
            </a:r>
            <a:r>
              <a:rPr lang="fr-FR" b="1" dirty="0"/>
              <a:t>à 1 % avec </a:t>
            </a:r>
            <a:r>
              <a:rPr lang="fr-FR" b="1" dirty="0" err="1"/>
              <a:t>NaCl</a:t>
            </a:r>
            <a:r>
              <a:rPr lang="fr-FR" b="1" dirty="0"/>
              <a:t>.</a:t>
            </a: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 smtClean="0"/>
              <a:t>On effectue un </a:t>
            </a:r>
            <a:r>
              <a:rPr lang="fr-FR" dirty="0"/>
              <a:t>mélange intime d’environ 0,1 g de </a:t>
            </a:r>
            <a:r>
              <a:rPr lang="fr-FR" dirty="0" err="1"/>
              <a:t>murexide</a:t>
            </a:r>
            <a:r>
              <a:rPr lang="fr-FR" dirty="0"/>
              <a:t> pour environ 10 g de </a:t>
            </a:r>
            <a:r>
              <a:rPr lang="fr-FR" dirty="0" err="1"/>
              <a:t>NaCl</a:t>
            </a:r>
            <a:r>
              <a:rPr lang="fr-FR" dirty="0"/>
              <a:t>), on utilise mortier et pilon, et on fait un mélange régulier. Cela permet également de mettre moins d'indicateur, une petite pointe de spatule du </a:t>
            </a:r>
            <a:r>
              <a:rPr lang="fr-FR" dirty="0" err="1"/>
              <a:t>murexide</a:t>
            </a:r>
            <a:r>
              <a:rPr lang="fr-FR" dirty="0"/>
              <a:t> trituré suffit.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76345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1149584" cy="1143000"/>
          </a:xfrm>
        </p:spPr>
        <p:txBody>
          <a:bodyPr/>
          <a:lstStyle/>
          <a:p>
            <a:r>
              <a:rPr lang="fr-FR" dirty="0"/>
              <a:t>Préparation de l’indicateur </a:t>
            </a:r>
            <a:r>
              <a:rPr lang="fr-FR" dirty="0" err="1" smtClean="0"/>
              <a:t>complexométrique</a:t>
            </a:r>
            <a:endParaRPr lang="fr-FR" dirty="0"/>
          </a:p>
        </p:txBody>
      </p:sp>
      <p:pic>
        <p:nvPicPr>
          <p:cNvPr id="4" name="Image7"/>
          <p:cNvPicPr>
            <a:picLocks/>
          </p:cNvPicPr>
          <p:nvPr/>
        </p:nvPicPr>
        <p:blipFill>
          <a:blip r:embed="rId2">
            <a:alphaModFix/>
          </a:blip>
          <a:srcRect/>
          <a:stretch>
            <a:fillRect/>
          </a:stretch>
        </p:blipFill>
        <p:spPr>
          <a:xfrm>
            <a:off x="1885209" y="2249424"/>
            <a:ext cx="3125703" cy="3852070"/>
          </a:xfrm>
          <a:prstGeom prst="rect">
            <a:avLst/>
          </a:prstGeom>
        </p:spPr>
      </p:pic>
      <p:pic>
        <p:nvPicPr>
          <p:cNvPr id="5" name="Image9"/>
          <p:cNvPicPr/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6088810" y="2249424"/>
            <a:ext cx="3419920" cy="366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775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1149584" cy="1143000"/>
          </a:xfrm>
        </p:spPr>
        <p:txBody>
          <a:bodyPr/>
          <a:lstStyle/>
          <a:p>
            <a:r>
              <a:rPr lang="fr-FR" dirty="0"/>
              <a:t>Préparation de l’indicateur </a:t>
            </a:r>
            <a:r>
              <a:rPr lang="fr-FR" dirty="0" err="1" smtClean="0"/>
              <a:t>complexométrique</a:t>
            </a:r>
            <a:endParaRPr lang="fr-FR" dirty="0"/>
          </a:p>
        </p:txBody>
      </p:sp>
      <p:pic>
        <p:nvPicPr>
          <p:cNvPr id="6" name="Image8"/>
          <p:cNvPicPr/>
          <p:nvPr/>
        </p:nvPicPr>
        <p:blipFill>
          <a:blip r:embed="rId2">
            <a:alphaModFix/>
          </a:blip>
          <a:srcRect/>
          <a:stretch>
            <a:fillRect/>
          </a:stretch>
        </p:blipFill>
        <p:spPr>
          <a:xfrm>
            <a:off x="3090673" y="1602169"/>
            <a:ext cx="2596896" cy="3664775"/>
          </a:xfrm>
          <a:prstGeom prst="rect">
            <a:avLst/>
          </a:prstGeom>
        </p:spPr>
      </p:pic>
      <p:pic>
        <p:nvPicPr>
          <p:cNvPr id="7" name="Image10"/>
          <p:cNvPicPr/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7090863" y="1602170"/>
            <a:ext cx="2916022" cy="342782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73488" y="5591458"/>
            <a:ext cx="11011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fr-FR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Il suffit juste de conserver la trituration de </a:t>
            </a:r>
            <a:r>
              <a:rPr lang="fr-FR" kern="150" dirty="0" err="1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murexide</a:t>
            </a:r>
            <a:r>
              <a:rPr lang="fr-FR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 à l'abri de l'humidité, en pilulier avec bouchon.</a:t>
            </a:r>
            <a:endParaRPr lang="fr-FR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085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LE TAMPON AMMONIACAL pH=10.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pic>
        <p:nvPicPr>
          <p:cNvPr id="2051" name="Image21"/>
          <p:cNvPicPr>
            <a:picLocks noChangeAspect="1" noChangeArrowheads="1"/>
          </p:cNvPicPr>
          <p:nvPr/>
        </p:nvPicPr>
        <p:blipFill>
          <a:blip r:embed="rId2">
            <a:lum bright="-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718" y="1515617"/>
            <a:ext cx="1691329" cy="136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Image22"/>
          <p:cNvPicPr>
            <a:picLocks noChangeAspect="1" noChangeArrowheads="1"/>
          </p:cNvPicPr>
          <p:nvPr/>
        </p:nvPicPr>
        <p:blipFill>
          <a:blip r:embed="rId3">
            <a:lum bright="-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084" y="1515617"/>
            <a:ext cx="1380521" cy="1380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Image23"/>
          <p:cNvPicPr>
            <a:picLocks noChangeAspect="1" noChangeArrowheads="1"/>
          </p:cNvPicPr>
          <p:nvPr/>
        </p:nvPicPr>
        <p:blipFill>
          <a:blip r:embed="rId4">
            <a:lum bright="-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233" y="1494029"/>
            <a:ext cx="1387824" cy="138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971195" y="2958240"/>
            <a:ext cx="10053119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/>
            </a:r>
            <a:br>
              <a:rPr kumimoji="0" lang="fr-FR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endParaRPr kumimoji="0" lang="fr-FR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Préparation, tirée du Vogel, Analyse Chimique Quantitative, aux éditions De Boeck.</a:t>
            </a:r>
            <a:endParaRPr kumimoji="0" lang="fr-FR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Mélanger en fiole de 250 </a:t>
            </a:r>
            <a:r>
              <a:rPr kumimoji="0" lang="fr-FR" altLang="zh-CN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mL</a:t>
            </a:r>
            <a:endParaRPr kumimoji="0" lang="fr-FR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142 </a:t>
            </a:r>
            <a:r>
              <a:rPr kumimoji="0" lang="fr-FR" altLang="zh-CN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mL</a:t>
            </a:r>
            <a:r>
              <a:rPr kumimoji="0" lang="fr-FR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d’ammoniaque concentrée à 25 % (densité proche de 0,9)</a:t>
            </a:r>
            <a:endParaRPr kumimoji="0" lang="fr-FR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17,5 g de NH</a:t>
            </a:r>
            <a:r>
              <a:rPr kumimoji="0" lang="fr-FR" altLang="zh-CN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fr-FR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Cl,</a:t>
            </a:r>
            <a:endParaRPr kumimoji="0" lang="fr-FR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homogénéiser et compléter avec de l’eau.</a:t>
            </a:r>
            <a:endParaRPr kumimoji="0" lang="fr-FR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458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Solution d’ammoniaque NH</a:t>
            </a:r>
            <a:r>
              <a:rPr lang="fr-FR" b="1" baseline="-25000" dirty="0"/>
              <a:t>4</a:t>
            </a:r>
            <a:r>
              <a:rPr lang="fr-FR" b="1" dirty="0"/>
              <a:t>OH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pic>
        <p:nvPicPr>
          <p:cNvPr id="3075" name="Image14"/>
          <p:cNvPicPr>
            <a:picLocks noChangeAspect="1" noChangeArrowheads="1"/>
          </p:cNvPicPr>
          <p:nvPr/>
        </p:nvPicPr>
        <p:blipFill>
          <a:blip r:embed="rId2">
            <a:lum bright="-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648" y="1778971"/>
            <a:ext cx="1239851" cy="1001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Image15"/>
          <p:cNvPicPr>
            <a:picLocks noChangeAspect="1" noChangeArrowheads="1"/>
          </p:cNvPicPr>
          <p:nvPr/>
        </p:nvPicPr>
        <p:blipFill>
          <a:blip r:embed="rId3">
            <a:lum bright="-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157" y="1661318"/>
            <a:ext cx="1119188" cy="111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Image16"/>
          <p:cNvPicPr>
            <a:picLocks noChangeAspect="1" noChangeArrowheads="1"/>
          </p:cNvPicPr>
          <p:nvPr/>
        </p:nvPicPr>
        <p:blipFill>
          <a:blip r:embed="rId4">
            <a:lum bright="-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003" y="1571245"/>
            <a:ext cx="1299336" cy="1299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841678" y="3298925"/>
            <a:ext cx="9478851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/>
            </a:r>
            <a:br>
              <a:rPr kumimoji="0" lang="fr-FR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endParaRPr lang="fr-FR" altLang="zh-CN" sz="12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n°CAS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1336-21-6 pureté 25 % densité = 0,91. A 8,50 € le litre chez J...</a:t>
            </a:r>
            <a:endParaRPr kumimoji="0" lang="fr-FR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	masse molaire = 35,05 g.mol</a:t>
            </a:r>
            <a:r>
              <a:rPr kumimoji="0" lang="fr-FR" altLang="zh-CN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en fait </a:t>
            </a:r>
            <a:r>
              <a:rPr kumimoji="0" lang="fr-FR" altLang="zh-CN" sz="2400" b="1" i="0" u="none" strike="noStrike" cap="none" normalizeH="0" baseline="0" dirty="0" smtClean="0">
                <a:ln>
                  <a:noFill/>
                </a:ln>
                <a:solidFill>
                  <a:srgbClr val="CE181E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17,05  g.mol</a:t>
            </a:r>
            <a:r>
              <a:rPr kumimoji="0" lang="fr-FR" altLang="zh-CN" sz="2400" b="1" i="0" u="none" strike="noStrike" cap="none" normalizeH="0" baseline="30000" dirty="0" smtClean="0">
                <a:ln>
                  <a:noFill/>
                </a:ln>
                <a:solidFill>
                  <a:srgbClr val="CE181E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-1</a:t>
            </a:r>
            <a:endParaRPr kumimoji="0" lang="fr-FR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concentration initiale de la solution concentrée :</a:t>
            </a:r>
            <a:endParaRPr kumimoji="0" lang="fr-FR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fr-FR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= 0,25 x (n</a:t>
            </a:r>
            <a:r>
              <a:rPr kumimoji="0" lang="fr-FR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/V</a:t>
            </a:r>
            <a:r>
              <a:rPr kumimoji="0" lang="fr-FR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) = 0,25 x (m</a:t>
            </a:r>
            <a:r>
              <a:rPr kumimoji="0" lang="fr-FR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/(M</a:t>
            </a:r>
            <a:r>
              <a:rPr kumimoji="0" lang="fr-FR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x V</a:t>
            </a:r>
            <a:r>
              <a:rPr kumimoji="0" lang="fr-FR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))= 0,25 x (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ymbol" panose="05050102010706020507" pitchFamily="18" charset="2"/>
                <a:ea typeface="SimSun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fr-FR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Symbol" panose="05050102010706020507" pitchFamily="18" charset="2"/>
                <a:ea typeface="SimSun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/M</a:t>
            </a:r>
            <a:r>
              <a:rPr kumimoji="0" lang="fr-FR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fr-FR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C</a:t>
            </a:r>
            <a:r>
              <a:rPr kumimoji="0" lang="fr-FR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i = 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0,25 x 910 / 17,05 = </a:t>
            </a:r>
            <a:r>
              <a:rPr kumimoji="0" lang="fr-FR" altLang="zh-CN" sz="2400" b="1" i="0" u="none" strike="noStrike" cap="none" normalizeH="0" baseline="0" dirty="0" smtClean="0">
                <a:ln>
                  <a:noFill/>
                </a:ln>
                <a:solidFill>
                  <a:srgbClr val="ED1C24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13,34 mol.L</a:t>
            </a:r>
            <a:r>
              <a:rPr kumimoji="0" lang="fr-FR" altLang="zh-CN" sz="2400" b="1" i="0" u="none" strike="noStrike" cap="none" normalizeH="0" baseline="30000" dirty="0" smtClean="0">
                <a:ln>
                  <a:noFill/>
                </a:ln>
                <a:solidFill>
                  <a:srgbClr val="ED1C24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-1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 (et non pas 6,49 mol.L</a:t>
            </a:r>
            <a:r>
              <a:rPr kumimoji="0" lang="fr-FR" altLang="zh-CN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-1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)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53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132696" y="311345"/>
            <a:ext cx="7705956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Chlorure d’ammonium NH</a:t>
            </a:r>
            <a:r>
              <a:rPr kumimoji="0" lang="fr-FR" altLang="zh-CN" sz="4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fr-FR" altLang="zh-CN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Cl</a:t>
            </a:r>
            <a:endParaRPr kumimoji="0" lang="fr-FR" altLang="zh-CN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097" name="Image17"/>
          <p:cNvPicPr>
            <a:picLocks noChangeAspect="1" noChangeArrowheads="1"/>
          </p:cNvPicPr>
          <p:nvPr/>
        </p:nvPicPr>
        <p:blipFill>
          <a:blip r:embed="rId2">
            <a:lum bright="-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755" y="1357785"/>
            <a:ext cx="736560" cy="73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60227" y="2331755"/>
            <a:ext cx="11639725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n°CAS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12125-02-9 masse molaire = 53,49  g.mol</a:t>
            </a:r>
            <a:r>
              <a:rPr kumimoji="0" lang="fr-FR" altLang="zh-CN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. A 6,60 € le kg chez J...</a:t>
            </a:r>
            <a:endParaRPr kumimoji="0" lang="fr-FR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On prépare 1 litre de tampon ammoniacal pH=10, donc 568 </a:t>
            </a:r>
            <a:r>
              <a:rPr kumimoji="0" lang="fr-FR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mL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d’ammoniaque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et 70 g de chlorure d’ammonium</a:t>
            </a:r>
            <a:r>
              <a:rPr kumimoji="0" lang="fr-FR" altLang="zh-CN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dans une fiole homogénéisée et complétée à 1 L.</a:t>
            </a:r>
            <a:endParaRPr kumimoji="0" lang="fr-FR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[NH4+] = n/V = m/(M x V) = 70 / 53,49 = 1,31 mol.L</a:t>
            </a:r>
            <a:r>
              <a:rPr kumimoji="0" lang="fr-FR" altLang="zh-CN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-1</a:t>
            </a:r>
            <a:endParaRPr kumimoji="0" lang="fr-FR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[NH3] = </a:t>
            </a:r>
            <a:r>
              <a:rPr kumimoji="0" lang="fr-FR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fr-FR" altLang="zh-CN" sz="24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kumimoji="0" lang="fr-FR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fr-FR" altLang="zh-CN" sz="24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fr-FR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fr-FR" altLang="zh-CN" sz="24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/V</a:t>
            </a:r>
            <a:r>
              <a:rPr kumimoji="0" lang="fr-FR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f </a:t>
            </a:r>
            <a:r>
              <a:rPr kumimoji="0" lang="fr-FR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= 13,34 x 568 / 1000 = 7,58  mol.L</a:t>
            </a:r>
            <a:r>
              <a:rPr kumimoji="0" lang="fr-FR" altLang="zh-CN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SimSun" panose="02010600030101010101" pitchFamily="2" charset="-122"/>
                <a:cs typeface="Times New Roman" panose="02020603050405020304" pitchFamily="18" charset="0"/>
              </a:rPr>
              <a:t>-1</a:t>
            </a:r>
            <a:endParaRPr kumimoji="0" lang="fr-FR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614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68192" y="1094704"/>
            <a:ext cx="7675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r-FR" b="1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Solution Tampon régie par :</a:t>
            </a:r>
            <a:endParaRPr lang="fr-FR" kern="150" dirty="0" smtClean="0">
              <a:effectLst/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fr-FR" b="1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 </a:t>
            </a:r>
            <a:endParaRPr lang="fr-FR" kern="150" dirty="0" smtClean="0">
              <a:effectLst/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fr-FR" sz="4800" b="1" kern="150" baseline="3000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pH = </a:t>
            </a:r>
            <a:r>
              <a:rPr lang="fr-FR" sz="4800" b="1" kern="150" baseline="30000" dirty="0" err="1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pKa</a:t>
            </a:r>
            <a:r>
              <a:rPr lang="fr-FR" sz="4800" b="1" kern="150" baseline="3000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 + log ([A-] / [AH])</a:t>
            </a:r>
            <a:endParaRPr lang="fr-FR" kern="150" dirty="0" smtClean="0">
              <a:effectLst/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fr-FR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 </a:t>
            </a:r>
            <a:endParaRPr lang="fr-FR" kern="150" dirty="0" smtClean="0">
              <a:effectLst/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fr-FR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pH = 9,25 + log (7,58/1,31) = 9,25 + 0,76 </a:t>
            </a:r>
            <a:r>
              <a:rPr lang="fr-FR" kern="150" dirty="0" smtClean="0">
                <a:effectLst/>
                <a:latin typeface="Comic Sans MS" panose="030F0702030302020204" pitchFamily="66" charset="0"/>
                <a:ea typeface="Comic Sans MS" panose="030F0702030302020204" pitchFamily="66" charset="0"/>
                <a:cs typeface="Comic Sans MS" panose="030F0702030302020204" pitchFamily="66" charset="0"/>
              </a:rPr>
              <a:t>≈ </a:t>
            </a:r>
            <a:r>
              <a:rPr lang="fr-FR" kern="150" dirty="0" smtClean="0">
                <a:effectLst/>
                <a:latin typeface="Comic Sans MS" panose="030F0702030302020204" pitchFamily="66" charset="0"/>
                <a:ea typeface="SimSun" panose="02010600030101010101" pitchFamily="2" charset="-122"/>
                <a:cs typeface="Arial" panose="020B0604020202020204" pitchFamily="34" charset="0"/>
              </a:rPr>
              <a:t>10</a:t>
            </a:r>
            <a:endParaRPr lang="fr-FR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716312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290</Words>
  <Application>Microsoft Office PowerPoint</Application>
  <PresentationFormat>Grand écran</PresentationFormat>
  <Paragraphs>69</Paragraphs>
  <Slides>11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21" baseType="lpstr">
      <vt:lpstr>MS PGothic</vt:lpstr>
      <vt:lpstr>MS PGothic</vt:lpstr>
      <vt:lpstr>SimSun</vt:lpstr>
      <vt:lpstr>SimSun</vt:lpstr>
      <vt:lpstr>Arial</vt:lpstr>
      <vt:lpstr>Calibri</vt:lpstr>
      <vt:lpstr>Comic Sans MS</vt:lpstr>
      <vt:lpstr>Symbol</vt:lpstr>
      <vt:lpstr>Times New Roman</vt:lpstr>
      <vt:lpstr>1_Thème Office</vt:lpstr>
      <vt:lpstr>Présentation PowerPoint</vt:lpstr>
      <vt:lpstr>Fiche technique</vt:lpstr>
      <vt:lpstr>Préparation de l’indicateur complexométrique.</vt:lpstr>
      <vt:lpstr>Préparation de l’indicateur complexométrique</vt:lpstr>
      <vt:lpstr>Préparation de l’indicateur complexométrique</vt:lpstr>
      <vt:lpstr>LE TAMPON AMMONIACAL pH=10. </vt:lpstr>
      <vt:lpstr>Solution d’ammoniaque NH4OH </vt:lpstr>
      <vt:lpstr>Présentation PowerPoint</vt:lpstr>
      <vt:lpstr>Présentation PowerPoint</vt:lpstr>
      <vt:lpstr>Présentation PowerPoint</vt:lpstr>
      <vt:lpstr>Présentation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Jean-Philippe</dc:creator>
  <cp:lastModifiedBy>Jean-Philippe</cp:lastModifiedBy>
  <cp:revision>5</cp:revision>
  <dcterms:created xsi:type="dcterms:W3CDTF">2018-04-09T14:52:43Z</dcterms:created>
  <dcterms:modified xsi:type="dcterms:W3CDTF">2018-04-09T15:15:25Z</dcterms:modified>
</cp:coreProperties>
</file>