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0.xml" ContentType="application/vnd.openxmlformats-officedocument.presentationml.notesSlide+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7.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3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33.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34.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35.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36.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44.xml" ContentType="application/vnd.openxmlformats-officedocument.presentationml.notesSlide+xml"/>
  <Override PartName="/ppt/tags/tag167.xml" ContentType="application/vnd.openxmlformats-officedocument.presentationml.tags+xml"/>
  <Override PartName="/ppt/notesSlides/notesSlide4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48.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49.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52.xml" ContentType="application/vnd.openxmlformats-officedocument.presentationml.notesSlide+xml"/>
  <Override PartName="/ppt/tags/tag19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9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59.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60.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61.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62.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63.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64.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65.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66.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71.xml" ContentType="application/vnd.openxmlformats-officedocument.presentationml.notesSlide+xml"/>
  <Override PartName="/ppt/tags/tag293.xml" ContentType="application/vnd.openxmlformats-officedocument.presentationml.tags+xml"/>
  <Override PartName="/ppt/notesSlides/notesSlide72.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75.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76.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77.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83.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notesSlides/notesSlide84.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85.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89.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93.xml" ContentType="application/vnd.openxmlformats-officedocument.presentationml.notesSlid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94.xml" ContentType="application/vnd.openxmlformats-officedocument.presentationml.notesSlide+xml"/>
  <Override PartName="/ppt/tags/tag365.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99.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100.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9" r:id="rId1"/>
  </p:sldMasterIdLst>
  <p:notesMasterIdLst>
    <p:notesMasterId r:id="rId107"/>
  </p:notesMasterIdLst>
  <p:sldIdLst>
    <p:sldId id="256" r:id="rId2"/>
    <p:sldId id="453" r:id="rId3"/>
    <p:sldId id="457" r:id="rId4"/>
    <p:sldId id="454" r:id="rId5"/>
    <p:sldId id="452" r:id="rId6"/>
    <p:sldId id="456" r:id="rId7"/>
    <p:sldId id="459" r:id="rId8"/>
    <p:sldId id="458" r:id="rId9"/>
    <p:sldId id="461" r:id="rId10"/>
    <p:sldId id="462" r:id="rId11"/>
    <p:sldId id="463" r:id="rId12"/>
    <p:sldId id="460" r:id="rId13"/>
    <p:sldId id="464" r:id="rId14"/>
    <p:sldId id="465" r:id="rId15"/>
    <p:sldId id="466" r:id="rId16"/>
    <p:sldId id="468" r:id="rId17"/>
    <p:sldId id="470" r:id="rId18"/>
    <p:sldId id="471" r:id="rId19"/>
    <p:sldId id="497" r:id="rId20"/>
    <p:sldId id="472" r:id="rId21"/>
    <p:sldId id="473" r:id="rId22"/>
    <p:sldId id="525" r:id="rId23"/>
    <p:sldId id="526" r:id="rId24"/>
    <p:sldId id="520" r:id="rId25"/>
    <p:sldId id="522" r:id="rId26"/>
    <p:sldId id="527" r:id="rId27"/>
    <p:sldId id="561" r:id="rId28"/>
    <p:sldId id="523" r:id="rId29"/>
    <p:sldId id="562" r:id="rId30"/>
    <p:sldId id="490" r:id="rId31"/>
    <p:sldId id="563" r:id="rId32"/>
    <p:sldId id="552" r:id="rId33"/>
    <p:sldId id="475" r:id="rId34"/>
    <p:sldId id="479" r:id="rId35"/>
    <p:sldId id="477" r:id="rId36"/>
    <p:sldId id="478" r:id="rId37"/>
    <p:sldId id="474" r:id="rId38"/>
    <p:sldId id="480" r:id="rId39"/>
    <p:sldId id="481" r:id="rId40"/>
    <p:sldId id="483" r:id="rId41"/>
    <p:sldId id="482" r:id="rId42"/>
    <p:sldId id="484" r:id="rId43"/>
    <p:sldId id="485" r:id="rId44"/>
    <p:sldId id="486" r:id="rId45"/>
    <p:sldId id="487" r:id="rId46"/>
    <p:sldId id="501" r:id="rId47"/>
    <p:sldId id="488" r:id="rId48"/>
    <p:sldId id="491" r:id="rId49"/>
    <p:sldId id="503" r:id="rId50"/>
    <p:sldId id="492" r:id="rId51"/>
    <p:sldId id="493" r:id="rId52"/>
    <p:sldId id="494" r:id="rId53"/>
    <p:sldId id="495" r:id="rId54"/>
    <p:sldId id="499" r:id="rId55"/>
    <p:sldId id="496" r:id="rId56"/>
    <p:sldId id="502" r:id="rId57"/>
    <p:sldId id="489" r:id="rId58"/>
    <p:sldId id="500" r:id="rId59"/>
    <p:sldId id="506" r:id="rId60"/>
    <p:sldId id="504" r:id="rId61"/>
    <p:sldId id="516" r:id="rId62"/>
    <p:sldId id="513" r:id="rId63"/>
    <p:sldId id="514" r:id="rId64"/>
    <p:sldId id="512" r:id="rId65"/>
    <p:sldId id="515" r:id="rId66"/>
    <p:sldId id="509" r:id="rId67"/>
    <p:sldId id="510" r:id="rId68"/>
    <p:sldId id="517" r:id="rId69"/>
    <p:sldId id="518" r:id="rId70"/>
    <p:sldId id="519" r:id="rId71"/>
    <p:sldId id="524" r:id="rId72"/>
    <p:sldId id="528" r:id="rId73"/>
    <p:sldId id="529" r:id="rId74"/>
    <p:sldId id="533" r:id="rId75"/>
    <p:sldId id="530" r:id="rId76"/>
    <p:sldId id="537" r:id="rId77"/>
    <p:sldId id="532" r:id="rId78"/>
    <p:sldId id="539" r:id="rId79"/>
    <p:sldId id="540" r:id="rId80"/>
    <p:sldId id="538" r:id="rId81"/>
    <p:sldId id="541" r:id="rId82"/>
    <p:sldId id="542" r:id="rId83"/>
    <p:sldId id="543" r:id="rId84"/>
    <p:sldId id="544" r:id="rId85"/>
    <p:sldId id="531" r:id="rId86"/>
    <p:sldId id="546" r:id="rId87"/>
    <p:sldId id="545" r:id="rId88"/>
    <p:sldId id="547" r:id="rId89"/>
    <p:sldId id="534" r:id="rId90"/>
    <p:sldId id="564" r:id="rId91"/>
    <p:sldId id="565" r:id="rId92"/>
    <p:sldId id="536" r:id="rId93"/>
    <p:sldId id="548" r:id="rId94"/>
    <p:sldId id="549" r:id="rId95"/>
    <p:sldId id="553" r:id="rId96"/>
    <p:sldId id="554" r:id="rId97"/>
    <p:sldId id="555" r:id="rId98"/>
    <p:sldId id="551" r:id="rId99"/>
    <p:sldId id="550" r:id="rId100"/>
    <p:sldId id="557" r:id="rId101"/>
    <p:sldId id="556" r:id="rId102"/>
    <p:sldId id="558" r:id="rId103"/>
    <p:sldId id="559" r:id="rId104"/>
    <p:sldId id="560" r:id="rId105"/>
    <p:sldId id="566" r:id="rId106"/>
  </p:sldIdLst>
  <p:sldSz cx="9144000" cy="6858000" type="screen4x3"/>
  <p:notesSz cx="7099300" cy="10234613"/>
  <p:custDataLst>
    <p:tags r:id="rId109"/>
  </p:custDataLst>
  <p:defaultTextStyle>
    <a:defPPr>
      <a:defRPr lang="fr-FR"/>
    </a:defPPr>
    <a:lvl1pPr algn="l" rtl="0" fontAlgn="base">
      <a:spcBef>
        <a:spcPct val="0"/>
      </a:spcBef>
      <a:spcAft>
        <a:spcPct val="0"/>
      </a:spcAft>
      <a:defRPr i="1" kern="1200">
        <a:solidFill>
          <a:schemeClr val="tx1"/>
        </a:solidFill>
        <a:latin typeface="Tahoma" pitchFamily="34" charset="0"/>
        <a:ea typeface="+mn-ea"/>
        <a:cs typeface="+mn-cs"/>
      </a:defRPr>
    </a:lvl1pPr>
    <a:lvl2pPr marL="457200" algn="l" rtl="0" fontAlgn="base">
      <a:spcBef>
        <a:spcPct val="0"/>
      </a:spcBef>
      <a:spcAft>
        <a:spcPct val="0"/>
      </a:spcAft>
      <a:defRPr i="1" kern="1200">
        <a:solidFill>
          <a:schemeClr val="tx1"/>
        </a:solidFill>
        <a:latin typeface="Tahoma" pitchFamily="34" charset="0"/>
        <a:ea typeface="+mn-ea"/>
        <a:cs typeface="+mn-cs"/>
      </a:defRPr>
    </a:lvl2pPr>
    <a:lvl3pPr marL="914400" algn="l" rtl="0" fontAlgn="base">
      <a:spcBef>
        <a:spcPct val="0"/>
      </a:spcBef>
      <a:spcAft>
        <a:spcPct val="0"/>
      </a:spcAft>
      <a:defRPr i="1" kern="1200">
        <a:solidFill>
          <a:schemeClr val="tx1"/>
        </a:solidFill>
        <a:latin typeface="Tahoma" pitchFamily="34" charset="0"/>
        <a:ea typeface="+mn-ea"/>
        <a:cs typeface="+mn-cs"/>
      </a:defRPr>
    </a:lvl3pPr>
    <a:lvl4pPr marL="1371600" algn="l" rtl="0" fontAlgn="base">
      <a:spcBef>
        <a:spcPct val="0"/>
      </a:spcBef>
      <a:spcAft>
        <a:spcPct val="0"/>
      </a:spcAft>
      <a:defRPr i="1" kern="1200">
        <a:solidFill>
          <a:schemeClr val="tx1"/>
        </a:solidFill>
        <a:latin typeface="Tahoma" pitchFamily="34" charset="0"/>
        <a:ea typeface="+mn-ea"/>
        <a:cs typeface="+mn-cs"/>
      </a:defRPr>
    </a:lvl4pPr>
    <a:lvl5pPr marL="1828800" algn="l" rtl="0" fontAlgn="base">
      <a:spcBef>
        <a:spcPct val="0"/>
      </a:spcBef>
      <a:spcAft>
        <a:spcPct val="0"/>
      </a:spcAft>
      <a:defRPr i="1" kern="1200">
        <a:solidFill>
          <a:schemeClr val="tx1"/>
        </a:solidFill>
        <a:latin typeface="Tahoma" pitchFamily="34" charset="0"/>
        <a:ea typeface="+mn-ea"/>
        <a:cs typeface="+mn-cs"/>
      </a:defRPr>
    </a:lvl5pPr>
    <a:lvl6pPr marL="2286000" algn="l" defTabSz="914400" rtl="0" eaLnBrk="1" latinLnBrk="0" hangingPunct="1">
      <a:defRPr i="1" kern="1200">
        <a:solidFill>
          <a:schemeClr val="tx1"/>
        </a:solidFill>
        <a:latin typeface="Tahoma" pitchFamily="34" charset="0"/>
        <a:ea typeface="+mn-ea"/>
        <a:cs typeface="+mn-cs"/>
      </a:defRPr>
    </a:lvl6pPr>
    <a:lvl7pPr marL="2743200" algn="l" defTabSz="914400" rtl="0" eaLnBrk="1" latinLnBrk="0" hangingPunct="1">
      <a:defRPr i="1" kern="1200">
        <a:solidFill>
          <a:schemeClr val="tx1"/>
        </a:solidFill>
        <a:latin typeface="Tahoma" pitchFamily="34" charset="0"/>
        <a:ea typeface="+mn-ea"/>
        <a:cs typeface="+mn-cs"/>
      </a:defRPr>
    </a:lvl7pPr>
    <a:lvl8pPr marL="3200400" algn="l" defTabSz="914400" rtl="0" eaLnBrk="1" latinLnBrk="0" hangingPunct="1">
      <a:defRPr i="1" kern="1200">
        <a:solidFill>
          <a:schemeClr val="tx1"/>
        </a:solidFill>
        <a:latin typeface="Tahoma" pitchFamily="34" charset="0"/>
        <a:ea typeface="+mn-ea"/>
        <a:cs typeface="+mn-cs"/>
      </a:defRPr>
    </a:lvl8pPr>
    <a:lvl9pPr marL="3657600" algn="l" defTabSz="914400" rtl="0" eaLnBrk="1" latinLnBrk="0" hangingPunct="1">
      <a:defRPr i="1"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000000"/>
    <a:srgbClr val="0000FF"/>
    <a:srgbClr val="000099"/>
    <a:srgbClr val="FFFF15"/>
    <a:srgbClr val="FF33CC"/>
    <a:srgbClr val="FF66CC"/>
    <a:srgbClr val="6600CC"/>
    <a:srgbClr val="CC99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1" autoAdjust="0"/>
    <p:restoredTop sz="96080" autoAdjust="0"/>
  </p:normalViewPr>
  <p:slideViewPr>
    <p:cSldViewPr snapToGrid="0">
      <p:cViewPr>
        <p:scale>
          <a:sx n="130" d="100"/>
          <a:sy n="130" d="100"/>
        </p:scale>
        <p:origin x="-146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32"/>
    </p:cViewPr>
  </p:sorterViewPr>
  <p:gridSpacing cx="36004" cy="36004"/>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tags" Target="tags/tag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i="0">
                <a:latin typeface="Arial" pitchFamily="34" charset="0"/>
              </a:defRPr>
            </a:lvl1pPr>
          </a:lstStyle>
          <a:p>
            <a:pPr>
              <a:defRPr/>
            </a:pPr>
            <a:endParaRPr lang="fr-FR"/>
          </a:p>
        </p:txBody>
      </p:sp>
      <p:sp>
        <p:nvSpPr>
          <p:cNvPr id="28675"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i="0">
                <a:latin typeface="Arial" pitchFamily="34" charset="0"/>
              </a:defRPr>
            </a:lvl1pPr>
          </a:lstStyle>
          <a:p>
            <a:pPr>
              <a:defRPr/>
            </a:pPr>
            <a:endParaRPr lang="fr-FR"/>
          </a:p>
        </p:txBody>
      </p:sp>
      <p:sp>
        <p:nvSpPr>
          <p:cNvPr id="29700"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28678"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i="0">
                <a:latin typeface="Arial" pitchFamily="34" charset="0"/>
              </a:defRPr>
            </a:lvl1pPr>
          </a:lstStyle>
          <a:p>
            <a:pPr>
              <a:defRPr/>
            </a:pPr>
            <a:endParaRPr lang="fr-FR"/>
          </a:p>
        </p:txBody>
      </p:sp>
      <p:sp>
        <p:nvSpPr>
          <p:cNvPr id="28679"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i="0">
                <a:latin typeface="Arial" pitchFamily="34" charset="0"/>
              </a:defRPr>
            </a:lvl1pPr>
          </a:lstStyle>
          <a:p>
            <a:pPr>
              <a:defRPr/>
            </a:pPr>
            <a:fld id="{7768D29E-7584-4CAE-8946-40BA79A5F0B8}" type="slidenum">
              <a:rPr lang="fr-FR"/>
              <a:pPr>
                <a:defRPr/>
              </a:pPr>
              <a:t>‹#›</a:t>
            </a:fld>
            <a:endParaRPr lang="fr-FR"/>
          </a:p>
        </p:txBody>
      </p:sp>
    </p:spTree>
    <p:extLst>
      <p:ext uri="{BB962C8B-B14F-4D97-AF65-F5344CB8AC3E}">
        <p14:creationId xmlns:p14="http://schemas.microsoft.com/office/powerpoint/2010/main" val="10939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DC77AAD1-D4B9-44F1-B83B-E9A9D666F5F4}" type="slidenum">
              <a:rPr lang="fr-FR" i="0" smtClean="0">
                <a:latin typeface="Arial" charset="0"/>
              </a:rPr>
              <a:pPr eaLnBrk="1" hangingPunct="1"/>
              <a:t>1</a:t>
            </a:fld>
            <a:endParaRPr lang="fr-FR" i="0" smtClean="0">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100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101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102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103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104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105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19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29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39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49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59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69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79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89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fr-FR" dirty="0" smtClean="0">
                <a:latin typeface="Arial" charset="0"/>
              </a:rPr>
              <a:t>Conséquences du</a:t>
            </a:r>
            <a:r>
              <a:rPr lang="fr-FR" baseline="0" dirty="0" smtClean="0">
                <a:latin typeface="Arial" charset="0"/>
              </a:rPr>
              <a:t> </a:t>
            </a:r>
            <a:r>
              <a:rPr lang="fr-FR" baseline="0" smtClean="0">
                <a:latin typeface="Arial" charset="0"/>
              </a:rPr>
              <a:t>principe d’exclusion</a:t>
            </a:r>
            <a:endParaRPr lang="fr-FR"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90</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fr-FR" dirty="0" smtClean="0">
                <a:latin typeface="Arial" charset="0"/>
              </a:rPr>
              <a:t>Conséquences du</a:t>
            </a:r>
            <a:r>
              <a:rPr lang="fr-FR" baseline="0" dirty="0" smtClean="0">
                <a:latin typeface="Arial" charset="0"/>
              </a:rPr>
              <a:t> </a:t>
            </a:r>
            <a:r>
              <a:rPr lang="fr-FR" baseline="0" smtClean="0">
                <a:latin typeface="Arial" charset="0"/>
              </a:rPr>
              <a:t>principe d’exclusion</a:t>
            </a:r>
            <a:endParaRPr lang="fr-FR" smtClean="0">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91</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fr-FR" dirty="0" smtClean="0">
                <a:latin typeface="Arial" charset="0"/>
              </a:rPr>
              <a:t>Conséquences du</a:t>
            </a:r>
            <a:r>
              <a:rPr lang="fr-FR" baseline="0" dirty="0" smtClean="0">
                <a:latin typeface="Arial" charset="0"/>
              </a:rPr>
              <a:t> </a:t>
            </a:r>
            <a:r>
              <a:rPr lang="fr-FR" baseline="0" smtClean="0">
                <a:latin typeface="Arial" charset="0"/>
              </a:rPr>
              <a:t>principe d’exclusion</a:t>
            </a:r>
            <a:endParaRPr lang="fr-FR" smtClean="0">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92</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93</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smtClean="0">
              <a:latin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94</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95</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96</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97</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98</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600" eaLnBrk="0" hangingPunct="0">
              <a:defRPr i="1">
                <a:solidFill>
                  <a:schemeClr val="tx1"/>
                </a:solidFill>
                <a:latin typeface="Tahoma" pitchFamily="34" charset="0"/>
              </a:defRPr>
            </a:lvl1pPr>
            <a:lvl2pPr marL="742950" indent="-285750" defTabSz="990600" eaLnBrk="0" hangingPunct="0">
              <a:defRPr i="1">
                <a:solidFill>
                  <a:schemeClr val="tx1"/>
                </a:solidFill>
                <a:latin typeface="Tahoma" pitchFamily="34" charset="0"/>
              </a:defRPr>
            </a:lvl2pPr>
            <a:lvl3pPr marL="1143000" indent="-228600" defTabSz="990600" eaLnBrk="0" hangingPunct="0">
              <a:defRPr i="1">
                <a:solidFill>
                  <a:schemeClr val="tx1"/>
                </a:solidFill>
                <a:latin typeface="Tahoma" pitchFamily="34" charset="0"/>
              </a:defRPr>
            </a:lvl3pPr>
            <a:lvl4pPr marL="1600200" indent="-228600" defTabSz="990600" eaLnBrk="0" hangingPunct="0">
              <a:defRPr i="1">
                <a:solidFill>
                  <a:schemeClr val="tx1"/>
                </a:solidFill>
                <a:latin typeface="Tahoma" pitchFamily="34" charset="0"/>
              </a:defRPr>
            </a:lvl4pPr>
            <a:lvl5pPr marL="2057400" indent="-228600" defTabSz="990600" eaLnBrk="0" hangingPunct="0">
              <a:defRPr i="1">
                <a:solidFill>
                  <a:schemeClr val="tx1"/>
                </a:solidFill>
                <a:latin typeface="Tahoma" pitchFamily="34" charset="0"/>
              </a:defRPr>
            </a:lvl5pPr>
            <a:lvl6pPr marL="2514600" indent="-228600" defTabSz="990600" eaLnBrk="0" fontAlgn="base" hangingPunct="0">
              <a:spcBef>
                <a:spcPct val="0"/>
              </a:spcBef>
              <a:spcAft>
                <a:spcPct val="0"/>
              </a:spcAft>
              <a:defRPr i="1">
                <a:solidFill>
                  <a:schemeClr val="tx1"/>
                </a:solidFill>
                <a:latin typeface="Tahoma" pitchFamily="34" charset="0"/>
              </a:defRPr>
            </a:lvl6pPr>
            <a:lvl7pPr marL="2971800" indent="-228600" defTabSz="990600" eaLnBrk="0" fontAlgn="base" hangingPunct="0">
              <a:spcBef>
                <a:spcPct val="0"/>
              </a:spcBef>
              <a:spcAft>
                <a:spcPct val="0"/>
              </a:spcAft>
              <a:defRPr i="1">
                <a:solidFill>
                  <a:schemeClr val="tx1"/>
                </a:solidFill>
                <a:latin typeface="Tahoma" pitchFamily="34" charset="0"/>
              </a:defRPr>
            </a:lvl7pPr>
            <a:lvl8pPr marL="3429000" indent="-228600" defTabSz="990600" eaLnBrk="0" fontAlgn="base" hangingPunct="0">
              <a:spcBef>
                <a:spcPct val="0"/>
              </a:spcBef>
              <a:spcAft>
                <a:spcPct val="0"/>
              </a:spcAft>
              <a:defRPr i="1">
                <a:solidFill>
                  <a:schemeClr val="tx1"/>
                </a:solidFill>
                <a:latin typeface="Tahoma" pitchFamily="34" charset="0"/>
              </a:defRPr>
            </a:lvl8pPr>
            <a:lvl9pPr marL="3886200" indent="-228600" defTabSz="990600" eaLnBrk="0" fontAlgn="base" hangingPunct="0">
              <a:spcBef>
                <a:spcPct val="0"/>
              </a:spcBef>
              <a:spcAft>
                <a:spcPct val="0"/>
              </a:spcAft>
              <a:defRPr i="1">
                <a:solidFill>
                  <a:schemeClr val="tx1"/>
                </a:solidFill>
                <a:latin typeface="Tahoma" pitchFamily="34" charset="0"/>
              </a:defRPr>
            </a:lvl9pPr>
          </a:lstStyle>
          <a:p>
            <a:pPr eaLnBrk="1" hangingPunct="1"/>
            <a:fld id="{870946C3-B5FC-499B-B317-767887A0A967}" type="slidenum">
              <a:rPr lang="fr-FR" i="0" smtClean="0">
                <a:latin typeface="Arial" charset="0"/>
              </a:rPr>
              <a:pPr eaLnBrk="1" hangingPunct="1"/>
              <a:t>99</a:t>
            </a:fld>
            <a:endParaRPr lang="fr-FR" i="0" smtClean="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fr-FR"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p:spPr>
        <p:txBody>
          <a:bodyPr/>
          <a:lstStyle>
            <a:lvl1pPr>
              <a:defRPr/>
            </a:lvl1pPr>
          </a:lstStyle>
          <a:p>
            <a:pPr lvl="0"/>
            <a:r>
              <a:rPr lang="fr-FR" noProof="0" smtClean="0"/>
              <a:t>Cliquez pour modifier le style du titre</a:t>
            </a:r>
          </a:p>
        </p:txBody>
      </p:sp>
      <p:sp>
        <p:nvSpPr>
          <p:cNvPr id="1536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fr-FR" noProof="0" smtClean="0"/>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fld id="{EE31DE8E-4416-4B3D-B288-157660407002}" type="datetime10">
              <a:rPr lang="fr-FR" smtClean="0"/>
              <a:t>20:44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6" name="Rectangle 6"/>
          <p:cNvSpPr>
            <a:spLocks noGrp="1" noChangeArrowheads="1"/>
          </p:cNvSpPr>
          <p:nvPr>
            <p:ph type="sldNum" sz="quarter" idx="12"/>
          </p:nvPr>
        </p:nvSpPr>
        <p:spPr>
          <a:ln/>
        </p:spPr>
        <p:txBody>
          <a:bodyPr/>
          <a:lstStyle>
            <a:lvl1pPr>
              <a:defRPr/>
            </a:lvl1pPr>
          </a:lstStyle>
          <a:p>
            <a:pPr>
              <a:defRPr/>
            </a:pPr>
            <a:fld id="{F790F661-3FEC-44C7-89E9-4290411ADEBF}" type="slidenum">
              <a:rPr lang="fr-FR"/>
              <a:pPr>
                <a:defRPr/>
              </a:pPr>
              <a:t>‹#›</a:t>
            </a:fld>
            <a:endParaRPr lang="fr-FR"/>
          </a:p>
        </p:txBody>
      </p:sp>
    </p:spTree>
    <p:extLst>
      <p:ext uri="{BB962C8B-B14F-4D97-AF65-F5344CB8AC3E}">
        <p14:creationId xmlns:p14="http://schemas.microsoft.com/office/powerpoint/2010/main" val="146515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6B8E8583-FDD6-4234-8994-19B30A107221}" type="datetime10">
              <a:rPr lang="fr-FR" smtClean="0"/>
              <a:t>20:44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6" name="Rectangle 6"/>
          <p:cNvSpPr>
            <a:spLocks noGrp="1" noChangeArrowheads="1"/>
          </p:cNvSpPr>
          <p:nvPr>
            <p:ph type="sldNum" sz="quarter" idx="12"/>
          </p:nvPr>
        </p:nvSpPr>
        <p:spPr>
          <a:ln/>
        </p:spPr>
        <p:txBody>
          <a:bodyPr/>
          <a:lstStyle>
            <a:lvl1pPr>
              <a:defRPr/>
            </a:lvl1pPr>
          </a:lstStyle>
          <a:p>
            <a:pPr>
              <a:defRPr/>
            </a:pPr>
            <a:fld id="{4AF884A3-FD0E-412B-8834-C7F04752F178}" type="slidenum">
              <a:rPr lang="fr-FR"/>
              <a:pPr>
                <a:defRPr/>
              </a:pPr>
              <a:t>‹#›</a:t>
            </a:fld>
            <a:endParaRPr lang="fr-FR"/>
          </a:p>
        </p:txBody>
      </p:sp>
    </p:spTree>
    <p:extLst>
      <p:ext uri="{BB962C8B-B14F-4D97-AF65-F5344CB8AC3E}">
        <p14:creationId xmlns:p14="http://schemas.microsoft.com/office/powerpoint/2010/main" val="2301786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381000"/>
            <a:ext cx="2057400" cy="57150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381000"/>
            <a:ext cx="6019800" cy="57150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3A2AC48F-0061-4A97-AC30-9E36526C0F6D}" type="datetime10">
              <a:rPr lang="fr-FR" smtClean="0"/>
              <a:t>20:44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6" name="Rectangle 6"/>
          <p:cNvSpPr>
            <a:spLocks noGrp="1" noChangeArrowheads="1"/>
          </p:cNvSpPr>
          <p:nvPr>
            <p:ph type="sldNum" sz="quarter" idx="12"/>
          </p:nvPr>
        </p:nvSpPr>
        <p:spPr>
          <a:ln/>
        </p:spPr>
        <p:txBody>
          <a:bodyPr/>
          <a:lstStyle>
            <a:lvl1pPr>
              <a:defRPr/>
            </a:lvl1pPr>
          </a:lstStyle>
          <a:p>
            <a:pPr>
              <a:defRPr/>
            </a:pPr>
            <a:fld id="{60A083F2-B4C4-4844-BF81-0468BFDE358F}" type="slidenum">
              <a:rPr lang="fr-FR"/>
              <a:pPr>
                <a:defRPr/>
              </a:pPr>
              <a:t>‹#›</a:t>
            </a:fld>
            <a:endParaRPr lang="fr-FR"/>
          </a:p>
        </p:txBody>
      </p:sp>
    </p:spTree>
    <p:extLst>
      <p:ext uri="{BB962C8B-B14F-4D97-AF65-F5344CB8AC3E}">
        <p14:creationId xmlns:p14="http://schemas.microsoft.com/office/powerpoint/2010/main" val="251623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B657B63E-2F77-4B0E-B337-A5E46402B266}" type="datetime10">
              <a:rPr lang="fr-FR" smtClean="0"/>
              <a:t>20:44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6" name="Rectangle 6"/>
          <p:cNvSpPr>
            <a:spLocks noGrp="1" noChangeArrowheads="1"/>
          </p:cNvSpPr>
          <p:nvPr>
            <p:ph type="sldNum" sz="quarter" idx="12"/>
          </p:nvPr>
        </p:nvSpPr>
        <p:spPr>
          <a:ln/>
        </p:spPr>
        <p:txBody>
          <a:bodyPr/>
          <a:lstStyle>
            <a:lvl1pPr>
              <a:defRPr/>
            </a:lvl1pPr>
          </a:lstStyle>
          <a:p>
            <a:pPr>
              <a:defRPr/>
            </a:pPr>
            <a:fld id="{CA3F794C-970C-4F95-A40E-FC5564D200DF}" type="slidenum">
              <a:rPr lang="fr-FR"/>
              <a:pPr>
                <a:defRPr/>
              </a:pPr>
              <a:t>‹#›</a:t>
            </a:fld>
            <a:endParaRPr lang="fr-FR"/>
          </a:p>
        </p:txBody>
      </p:sp>
    </p:spTree>
    <p:extLst>
      <p:ext uri="{BB962C8B-B14F-4D97-AF65-F5344CB8AC3E}">
        <p14:creationId xmlns:p14="http://schemas.microsoft.com/office/powerpoint/2010/main" val="394603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18A06A84-F813-44FE-8831-2B1885FC165D}" type="datetime10">
              <a:rPr lang="fr-FR" smtClean="0"/>
              <a:t>20:44</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6" name="Rectangle 6"/>
          <p:cNvSpPr>
            <a:spLocks noGrp="1" noChangeArrowheads="1"/>
          </p:cNvSpPr>
          <p:nvPr>
            <p:ph type="sldNum" sz="quarter" idx="12"/>
          </p:nvPr>
        </p:nvSpPr>
        <p:spPr>
          <a:ln/>
        </p:spPr>
        <p:txBody>
          <a:bodyPr/>
          <a:lstStyle>
            <a:lvl1pPr>
              <a:defRPr/>
            </a:lvl1pPr>
          </a:lstStyle>
          <a:p>
            <a:pPr>
              <a:defRPr/>
            </a:pPr>
            <a:fld id="{4D2474B1-BE9A-4072-9C35-DFB7E66190C9}" type="slidenum">
              <a:rPr lang="fr-FR"/>
              <a:pPr>
                <a:defRPr/>
              </a:pPr>
              <a:t>‹#›</a:t>
            </a:fld>
            <a:endParaRPr lang="fr-FR"/>
          </a:p>
        </p:txBody>
      </p:sp>
    </p:spTree>
    <p:extLst>
      <p:ext uri="{BB962C8B-B14F-4D97-AF65-F5344CB8AC3E}">
        <p14:creationId xmlns:p14="http://schemas.microsoft.com/office/powerpoint/2010/main" val="1104593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fld id="{7C97FA82-03E2-488B-BF92-14FB76FD1E69}" type="datetime10">
              <a:rPr lang="fr-FR" smtClean="0"/>
              <a:t>20:44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7" name="Rectangle 6"/>
          <p:cNvSpPr>
            <a:spLocks noGrp="1" noChangeArrowheads="1"/>
          </p:cNvSpPr>
          <p:nvPr>
            <p:ph type="sldNum" sz="quarter" idx="12"/>
          </p:nvPr>
        </p:nvSpPr>
        <p:spPr>
          <a:ln/>
        </p:spPr>
        <p:txBody>
          <a:bodyPr/>
          <a:lstStyle>
            <a:lvl1pPr>
              <a:defRPr/>
            </a:lvl1pPr>
          </a:lstStyle>
          <a:p>
            <a:pPr>
              <a:defRPr/>
            </a:pPr>
            <a:fld id="{171845F4-8133-4A18-B19F-599C2536A034}" type="slidenum">
              <a:rPr lang="fr-FR"/>
              <a:pPr>
                <a:defRPr/>
              </a:pPr>
              <a:t>‹#›</a:t>
            </a:fld>
            <a:endParaRPr lang="fr-FR"/>
          </a:p>
        </p:txBody>
      </p:sp>
    </p:spTree>
    <p:extLst>
      <p:ext uri="{BB962C8B-B14F-4D97-AF65-F5344CB8AC3E}">
        <p14:creationId xmlns:p14="http://schemas.microsoft.com/office/powerpoint/2010/main" val="69080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fld id="{F927B6C1-940B-451F-9D33-448A8833F5D7}" type="datetime10">
              <a:rPr lang="fr-FR" smtClean="0"/>
              <a:t>20:44</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9" name="Rectangle 6"/>
          <p:cNvSpPr>
            <a:spLocks noGrp="1" noChangeArrowheads="1"/>
          </p:cNvSpPr>
          <p:nvPr>
            <p:ph type="sldNum" sz="quarter" idx="12"/>
          </p:nvPr>
        </p:nvSpPr>
        <p:spPr>
          <a:ln/>
        </p:spPr>
        <p:txBody>
          <a:bodyPr/>
          <a:lstStyle>
            <a:lvl1pPr>
              <a:defRPr/>
            </a:lvl1pPr>
          </a:lstStyle>
          <a:p>
            <a:pPr>
              <a:defRPr/>
            </a:pPr>
            <a:fld id="{D23545EE-07F0-48F2-BECC-86B994A50C73}" type="slidenum">
              <a:rPr lang="fr-FR"/>
              <a:pPr>
                <a:defRPr/>
              </a:pPr>
              <a:t>‹#›</a:t>
            </a:fld>
            <a:endParaRPr lang="fr-FR"/>
          </a:p>
        </p:txBody>
      </p:sp>
    </p:spTree>
    <p:extLst>
      <p:ext uri="{BB962C8B-B14F-4D97-AF65-F5344CB8AC3E}">
        <p14:creationId xmlns:p14="http://schemas.microsoft.com/office/powerpoint/2010/main" val="282519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fld id="{C0CEB2BC-F627-4A1C-B4C7-8E0816ACF52C}" type="datetime10">
              <a:rPr lang="fr-FR" smtClean="0"/>
              <a:t>20:44</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5" name="Rectangle 6"/>
          <p:cNvSpPr>
            <a:spLocks noGrp="1" noChangeArrowheads="1"/>
          </p:cNvSpPr>
          <p:nvPr>
            <p:ph type="sldNum" sz="quarter" idx="12"/>
          </p:nvPr>
        </p:nvSpPr>
        <p:spPr>
          <a:ln/>
        </p:spPr>
        <p:txBody>
          <a:bodyPr/>
          <a:lstStyle>
            <a:lvl1pPr>
              <a:defRPr/>
            </a:lvl1pPr>
          </a:lstStyle>
          <a:p>
            <a:pPr>
              <a:defRPr/>
            </a:pPr>
            <a:fld id="{9BD6EF4B-86DE-4ACF-A1A9-A53B6DB2B6B4}" type="slidenum">
              <a:rPr lang="fr-FR"/>
              <a:pPr>
                <a:defRPr/>
              </a:pPr>
              <a:t>‹#›</a:t>
            </a:fld>
            <a:endParaRPr lang="fr-FR"/>
          </a:p>
        </p:txBody>
      </p:sp>
    </p:spTree>
    <p:extLst>
      <p:ext uri="{BB962C8B-B14F-4D97-AF65-F5344CB8AC3E}">
        <p14:creationId xmlns:p14="http://schemas.microsoft.com/office/powerpoint/2010/main" val="288705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3AA096E-8795-40BC-9CFE-1EFC4E25074D}" type="datetime10">
              <a:rPr lang="fr-FR" smtClean="0"/>
              <a:t>20:44</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4" name="Rectangle 6"/>
          <p:cNvSpPr>
            <a:spLocks noGrp="1" noChangeArrowheads="1"/>
          </p:cNvSpPr>
          <p:nvPr>
            <p:ph type="sldNum" sz="quarter" idx="12"/>
          </p:nvPr>
        </p:nvSpPr>
        <p:spPr>
          <a:ln/>
        </p:spPr>
        <p:txBody>
          <a:bodyPr/>
          <a:lstStyle>
            <a:lvl1pPr>
              <a:defRPr/>
            </a:lvl1pPr>
          </a:lstStyle>
          <a:p>
            <a:pPr>
              <a:defRPr/>
            </a:pPr>
            <a:fld id="{2AEE6ED1-7E91-4317-B555-EA7A7A962E22}" type="slidenum">
              <a:rPr lang="fr-FR"/>
              <a:pPr>
                <a:defRPr/>
              </a:pPr>
              <a:t>‹#›</a:t>
            </a:fld>
            <a:endParaRPr lang="fr-FR"/>
          </a:p>
        </p:txBody>
      </p:sp>
    </p:spTree>
    <p:extLst>
      <p:ext uri="{BB962C8B-B14F-4D97-AF65-F5344CB8AC3E}">
        <p14:creationId xmlns:p14="http://schemas.microsoft.com/office/powerpoint/2010/main" val="248213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E7E3C7F1-F268-4EB0-8E5C-9061637DC2CF}" type="datetime10">
              <a:rPr lang="fr-FR" smtClean="0"/>
              <a:t>20:44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7" name="Rectangle 6"/>
          <p:cNvSpPr>
            <a:spLocks noGrp="1" noChangeArrowheads="1"/>
          </p:cNvSpPr>
          <p:nvPr>
            <p:ph type="sldNum" sz="quarter" idx="12"/>
          </p:nvPr>
        </p:nvSpPr>
        <p:spPr>
          <a:ln/>
        </p:spPr>
        <p:txBody>
          <a:bodyPr/>
          <a:lstStyle>
            <a:lvl1pPr>
              <a:defRPr/>
            </a:lvl1pPr>
          </a:lstStyle>
          <a:p>
            <a:pPr>
              <a:defRPr/>
            </a:pPr>
            <a:fld id="{47276F73-A693-4387-82AA-8E4BF8FD80FB}" type="slidenum">
              <a:rPr lang="fr-FR"/>
              <a:pPr>
                <a:defRPr/>
              </a:pPr>
              <a:t>‹#›</a:t>
            </a:fld>
            <a:endParaRPr lang="fr-FR"/>
          </a:p>
        </p:txBody>
      </p:sp>
    </p:spTree>
    <p:extLst>
      <p:ext uri="{BB962C8B-B14F-4D97-AF65-F5344CB8AC3E}">
        <p14:creationId xmlns:p14="http://schemas.microsoft.com/office/powerpoint/2010/main" val="423467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7A98494A-06DE-41E3-BC06-8F9080FA1D23}" type="datetime10">
              <a:rPr lang="fr-FR" smtClean="0"/>
              <a:t>20:44</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3</a:t>
            </a:r>
          </a:p>
        </p:txBody>
      </p:sp>
      <p:sp>
        <p:nvSpPr>
          <p:cNvPr id="7" name="Rectangle 6"/>
          <p:cNvSpPr>
            <a:spLocks noGrp="1" noChangeArrowheads="1"/>
          </p:cNvSpPr>
          <p:nvPr>
            <p:ph type="sldNum" sz="quarter" idx="12"/>
          </p:nvPr>
        </p:nvSpPr>
        <p:spPr>
          <a:ln/>
        </p:spPr>
        <p:txBody>
          <a:bodyPr/>
          <a:lstStyle>
            <a:lvl1pPr>
              <a:defRPr/>
            </a:lvl1pPr>
          </a:lstStyle>
          <a:p>
            <a:pPr>
              <a:defRPr/>
            </a:pPr>
            <a:fld id="{7CA17595-917B-4AB7-8827-A1C105CCB279}" type="slidenum">
              <a:rPr lang="fr-FR"/>
              <a:pPr>
                <a:defRPr/>
              </a:pPr>
              <a:t>‹#›</a:t>
            </a:fld>
            <a:endParaRPr lang="fr-FR"/>
          </a:p>
        </p:txBody>
      </p:sp>
    </p:spTree>
    <p:extLst>
      <p:ext uri="{BB962C8B-B14F-4D97-AF65-F5344CB8AC3E}">
        <p14:creationId xmlns:p14="http://schemas.microsoft.com/office/powerpoint/2010/main" val="11120534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13500000" scaled="1"/>
          <a:tileRect/>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smtClean="0">
                <a:effectLst>
                  <a:outerShdw blurRad="38100" dist="38100" dir="2700000" algn="tl">
                    <a:srgbClr val="000000"/>
                  </a:outerShdw>
                </a:effectLst>
                <a:latin typeface="Arial" pitchFamily="34" charset="0"/>
              </a:defRPr>
            </a:lvl1pPr>
          </a:lstStyle>
          <a:p>
            <a:pPr>
              <a:defRPr/>
            </a:pPr>
            <a:fld id="{38CA11FD-63CD-4BD1-A7A8-ED9315A723E9}" type="datetime10">
              <a:rPr lang="fr-FR" smtClean="0"/>
              <a:t>20:44</a:t>
            </a:fld>
            <a:endParaRPr lang="fr-FR"/>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000000"/>
                  </a:outerShdw>
                </a:effectLst>
                <a:latin typeface="Arial" pitchFamily="34" charset="0"/>
              </a:defRPr>
            </a:lvl1pPr>
          </a:lstStyle>
          <a:p>
            <a:pPr>
              <a:defRPr/>
            </a:pPr>
            <a:r>
              <a:rPr lang="fr-FR"/>
              <a:t>3</a:t>
            </a:r>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000000"/>
                  </a:outerShdw>
                </a:effectLst>
                <a:latin typeface="Arial" pitchFamily="34" charset="0"/>
              </a:defRPr>
            </a:lvl1pPr>
          </a:lstStyle>
          <a:p>
            <a:pPr>
              <a:defRPr/>
            </a:pPr>
            <a:fld id="{38D09A40-2499-4C1F-8F5C-1549CB394FD7}" type="slidenum">
              <a:rPr lang="fr-FR"/>
              <a:pPr>
                <a:defRPr/>
              </a:pPr>
              <a:t>‹#›</a:t>
            </a:fld>
            <a:endParaRPr lang="fr-F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jpeg"/><Relationship Id="rId8"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9" Type="http://schemas.openxmlformats.org/officeDocument/2006/relationships/tags" Target="../tags/tag381.xml"/><Relationship Id="rId20" Type="http://schemas.openxmlformats.org/officeDocument/2006/relationships/image" Target="../media/image368.png"/><Relationship Id="rId21" Type="http://schemas.openxmlformats.org/officeDocument/2006/relationships/image" Target="../media/image369.png"/><Relationship Id="rId22" Type="http://schemas.openxmlformats.org/officeDocument/2006/relationships/image" Target="../media/image370.png"/><Relationship Id="rId10" Type="http://schemas.openxmlformats.org/officeDocument/2006/relationships/slideLayout" Target="../slideLayouts/slideLayout1.xml"/><Relationship Id="rId11" Type="http://schemas.openxmlformats.org/officeDocument/2006/relationships/notesSlide" Target="../notesSlides/notesSlide100.xml"/><Relationship Id="rId12" Type="http://schemas.openxmlformats.org/officeDocument/2006/relationships/image" Target="../media/image1.jpeg"/><Relationship Id="rId13" Type="http://schemas.openxmlformats.org/officeDocument/2006/relationships/image" Target="../media/image5.png"/><Relationship Id="rId14" Type="http://schemas.openxmlformats.org/officeDocument/2006/relationships/image" Target="../media/image362.png"/><Relationship Id="rId15" Type="http://schemas.openxmlformats.org/officeDocument/2006/relationships/image" Target="../media/image363.png"/><Relationship Id="rId16" Type="http://schemas.openxmlformats.org/officeDocument/2006/relationships/image" Target="../media/image364.png"/><Relationship Id="rId17" Type="http://schemas.openxmlformats.org/officeDocument/2006/relationships/image" Target="../media/image365.png"/><Relationship Id="rId18" Type="http://schemas.openxmlformats.org/officeDocument/2006/relationships/image" Target="../media/image366.png"/><Relationship Id="rId19" Type="http://schemas.openxmlformats.org/officeDocument/2006/relationships/image" Target="../media/image367.png"/><Relationship Id="rId1" Type="http://schemas.openxmlformats.org/officeDocument/2006/relationships/tags" Target="../tags/tag373.xml"/><Relationship Id="rId2" Type="http://schemas.openxmlformats.org/officeDocument/2006/relationships/tags" Target="../tags/tag374.xml"/><Relationship Id="rId3" Type="http://schemas.openxmlformats.org/officeDocument/2006/relationships/tags" Target="../tags/tag375.xml"/><Relationship Id="rId4" Type="http://schemas.openxmlformats.org/officeDocument/2006/relationships/tags" Target="../tags/tag376.xml"/><Relationship Id="rId5" Type="http://schemas.openxmlformats.org/officeDocument/2006/relationships/tags" Target="../tags/tag377.xml"/><Relationship Id="rId6" Type="http://schemas.openxmlformats.org/officeDocument/2006/relationships/tags" Target="../tags/tag378.xml"/><Relationship Id="rId7" Type="http://schemas.openxmlformats.org/officeDocument/2006/relationships/tags" Target="../tags/tag379.xml"/><Relationship Id="rId8" Type="http://schemas.openxmlformats.org/officeDocument/2006/relationships/tags" Target="../tags/tag380.xml"/></Relationships>
</file>

<file path=ppt/slides/_rels/slide101.xml.rels><?xml version="1.0" encoding="UTF-8" standalone="yes"?>
<Relationships xmlns="http://schemas.openxmlformats.org/package/2006/relationships"><Relationship Id="rId9" Type="http://schemas.openxmlformats.org/officeDocument/2006/relationships/tags" Target="../tags/tag390.xml"/><Relationship Id="rId20" Type="http://schemas.openxmlformats.org/officeDocument/2006/relationships/image" Target="../media/image376.png"/><Relationship Id="rId10" Type="http://schemas.openxmlformats.org/officeDocument/2006/relationships/tags" Target="../tags/tag391.xml"/><Relationship Id="rId11" Type="http://schemas.openxmlformats.org/officeDocument/2006/relationships/slideLayout" Target="../slideLayouts/slideLayout1.xml"/><Relationship Id="rId12" Type="http://schemas.openxmlformats.org/officeDocument/2006/relationships/notesSlide" Target="../notesSlides/notesSlide101.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71.png"/><Relationship Id="rId16" Type="http://schemas.openxmlformats.org/officeDocument/2006/relationships/image" Target="../media/image372.png"/><Relationship Id="rId17" Type="http://schemas.openxmlformats.org/officeDocument/2006/relationships/image" Target="../media/image373.png"/><Relationship Id="rId18" Type="http://schemas.openxmlformats.org/officeDocument/2006/relationships/image" Target="../media/image374.png"/><Relationship Id="rId19" Type="http://schemas.openxmlformats.org/officeDocument/2006/relationships/image" Target="../media/image375.png"/><Relationship Id="rId1" Type="http://schemas.openxmlformats.org/officeDocument/2006/relationships/tags" Target="../tags/tag382.xml"/><Relationship Id="rId2" Type="http://schemas.openxmlformats.org/officeDocument/2006/relationships/tags" Target="../tags/tag383.xml"/><Relationship Id="rId3" Type="http://schemas.openxmlformats.org/officeDocument/2006/relationships/tags" Target="../tags/tag384.xml"/><Relationship Id="rId4" Type="http://schemas.openxmlformats.org/officeDocument/2006/relationships/tags" Target="../tags/tag385.xml"/><Relationship Id="rId5" Type="http://schemas.openxmlformats.org/officeDocument/2006/relationships/tags" Target="../tags/tag386.xml"/><Relationship Id="rId6" Type="http://schemas.openxmlformats.org/officeDocument/2006/relationships/tags" Target="../tags/tag387.xml"/><Relationship Id="rId7" Type="http://schemas.openxmlformats.org/officeDocument/2006/relationships/tags" Target="../tags/tag388.xml"/><Relationship Id="rId8" Type="http://schemas.openxmlformats.org/officeDocument/2006/relationships/tags" Target="../tags/tag389.xml"/></Relationships>
</file>

<file path=ppt/slides/_rels/slide102.xml.rels><?xml version="1.0" encoding="UTF-8" standalone="yes"?>
<Relationships xmlns="http://schemas.openxmlformats.org/package/2006/relationships"><Relationship Id="rId3" Type="http://schemas.openxmlformats.org/officeDocument/2006/relationships/image" Target="../media/image377.emf"/><Relationship Id="rId4" Type="http://schemas.openxmlformats.org/officeDocument/2006/relationships/image" Target="../media/image1.jpe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378.png"/><Relationship Id="rId6" Type="http://schemas.openxmlformats.org/officeDocument/2006/relationships/image" Target="../media/image379.jpeg"/><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1.xml.rels><?xml version="1.0" encoding="UTF-8" standalone="yes"?>
<Relationships xmlns="http://schemas.openxmlformats.org/package/2006/relationships"><Relationship Id="rId3" Type="http://schemas.openxmlformats.org/officeDocument/2006/relationships/tags" Target="../tags/tag24.xml"/><Relationship Id="rId4" Type="http://schemas.openxmlformats.org/officeDocument/2006/relationships/slideLayout" Target="../slideLayouts/slideLayout1.xml"/><Relationship Id="rId5" Type="http://schemas.openxmlformats.org/officeDocument/2006/relationships/notesSlide" Target="../notesSlides/notesSlide11.xml"/><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 Type="http://schemas.openxmlformats.org/officeDocument/2006/relationships/tags" Target="../tags/tag22.xml"/><Relationship Id="rId2" Type="http://schemas.openxmlformats.org/officeDocument/2006/relationships/tags" Target="../tags/tag23.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39.png"/><Relationship Id="rId6" Type="http://schemas.openxmlformats.org/officeDocument/2006/relationships/hyperlink" Target="file:///C:\Users\Jean%2520Claude%2520Garreau\JCG\Docs\Confs%2520et%2520s&#233;minaires\2013_PresMQ\nnano.2012.34-s2.avi" TargetMode="External"/><Relationship Id="rId7"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7.emf"/><Relationship Id="rId6" Type="http://schemas.openxmlformats.org/officeDocument/2006/relationships/image" Target="../media/image27.emf"/><Relationship Id="rId17" Type="http://schemas.openxmlformats.org/officeDocument/2006/relationships/image" Target="../media/image266.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7.emf"/><Relationship Id="rId6" Type="http://schemas.openxmlformats.org/officeDocument/2006/relationships/image" Target="../media/image18.emf"/><Relationship Id="rId12" Type="http://schemas.openxmlformats.org/officeDocument/2006/relationships/image" Target="../media/image260.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20" Type="http://schemas.openxmlformats.org/officeDocument/2006/relationships/image" Target="../media/image47.png"/><Relationship Id="rId21" Type="http://schemas.openxmlformats.org/officeDocument/2006/relationships/image" Target="../media/image560.png"/><Relationship Id="rId10" Type="http://schemas.openxmlformats.org/officeDocument/2006/relationships/image" Target="../media/image1.jpeg"/><Relationship Id="rId11" Type="http://schemas.openxmlformats.org/officeDocument/2006/relationships/image" Target="../media/image5.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7" Type="http://schemas.openxmlformats.org/officeDocument/2006/relationships/image" Target="../media/image46.png"/><Relationship Id="rId18" Type="http://schemas.openxmlformats.org/officeDocument/2006/relationships/image" Target="../media/image530.png"/><Relationship Id="rId19" Type="http://schemas.openxmlformats.org/officeDocument/2006/relationships/image" Target="../media/image540.png"/><Relationship Id="rId1" Type="http://schemas.openxmlformats.org/officeDocument/2006/relationships/tags" Target="../tags/tag25.xml"/><Relationship Id="rId2" Type="http://schemas.openxmlformats.org/officeDocument/2006/relationships/tags" Target="../tags/tag26.xml"/><Relationship Id="rId3" Type="http://schemas.openxmlformats.org/officeDocument/2006/relationships/tags" Target="../tags/tag27.xml"/><Relationship Id="rId4" Type="http://schemas.openxmlformats.org/officeDocument/2006/relationships/tags" Target="../tags/tag28.xml"/><Relationship Id="rId5" Type="http://schemas.openxmlformats.org/officeDocument/2006/relationships/tags" Target="../tags/tag29.xml"/><Relationship Id="rId6" Type="http://schemas.openxmlformats.org/officeDocument/2006/relationships/tags" Target="../tags/tag30.xml"/><Relationship Id="rId7" Type="http://schemas.openxmlformats.org/officeDocument/2006/relationships/tags" Target="../tags/tag31.xml"/><Relationship Id="rId8"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20" Type="http://schemas.openxmlformats.org/officeDocument/2006/relationships/image" Target="../media/image57.png"/><Relationship Id="rId21" Type="http://schemas.openxmlformats.org/officeDocument/2006/relationships/image" Target="../media/image17.emf"/><Relationship Id="rId10" Type="http://schemas.openxmlformats.org/officeDocument/2006/relationships/notesSlide" Target="../notesSlides/notesSlide18.xml"/><Relationship Id="rId11" Type="http://schemas.openxmlformats.org/officeDocument/2006/relationships/image" Target="../media/image1.jpeg"/><Relationship Id="rId12" Type="http://schemas.openxmlformats.org/officeDocument/2006/relationships/image" Target="../media/image5.png"/><Relationship Id="rId13" Type="http://schemas.openxmlformats.org/officeDocument/2006/relationships/image" Target="../media/image50.png"/><Relationship Id="rId14" Type="http://schemas.openxmlformats.org/officeDocument/2006/relationships/image" Target="../media/image51.png"/><Relationship Id="rId15" Type="http://schemas.openxmlformats.org/officeDocument/2006/relationships/image" Target="../media/image52.png"/><Relationship Id="rId16" Type="http://schemas.openxmlformats.org/officeDocument/2006/relationships/image" Target="../media/image53.png"/><Relationship Id="rId17" Type="http://schemas.openxmlformats.org/officeDocument/2006/relationships/image" Target="../media/image54.png"/><Relationship Id="rId18" Type="http://schemas.openxmlformats.org/officeDocument/2006/relationships/image" Target="../media/image55.png"/><Relationship Id="rId19" Type="http://schemas.openxmlformats.org/officeDocument/2006/relationships/image" Target="../media/image56.png"/><Relationship Id="rId1" Type="http://schemas.openxmlformats.org/officeDocument/2006/relationships/tags" Target="../tags/tag32.xml"/><Relationship Id="rId2" Type="http://schemas.openxmlformats.org/officeDocument/2006/relationships/tags" Target="../tags/tag33.xml"/><Relationship Id="rId3" Type="http://schemas.openxmlformats.org/officeDocument/2006/relationships/tags" Target="../tags/tag34.xml"/><Relationship Id="rId4" Type="http://schemas.openxmlformats.org/officeDocument/2006/relationships/tags" Target="../tags/tag35.xml"/><Relationship Id="rId5" Type="http://schemas.openxmlformats.org/officeDocument/2006/relationships/tags" Target="../tags/tag36.xml"/><Relationship Id="rId6" Type="http://schemas.openxmlformats.org/officeDocument/2006/relationships/tags" Target="../tags/tag37.xml"/><Relationship Id="rId7" Type="http://schemas.openxmlformats.org/officeDocument/2006/relationships/tags" Target="../tags/tag38.xml"/><Relationship Id="rId8" Type="http://schemas.openxmlformats.org/officeDocument/2006/relationships/tags" Target="../tags/tag39.xml"/></Relationships>
</file>

<file path=ppt/slides/_rels/slide19.xml.rels><?xml version="1.0" encoding="UTF-8" standalone="yes"?>
<Relationships xmlns="http://schemas.openxmlformats.org/package/2006/relationships"><Relationship Id="rId11" Type="http://schemas.openxmlformats.org/officeDocument/2006/relationships/image" Target="../media/image18.emf"/><Relationship Id="rId12" Type="http://schemas.openxmlformats.org/officeDocument/2006/relationships/image" Target="../media/image19.emf"/><Relationship Id="rId13" Type="http://schemas.openxmlformats.org/officeDocument/2006/relationships/image" Target="../media/image27.emf"/><Relationship Id="rId1" Type="http://schemas.openxmlformats.org/officeDocument/2006/relationships/tags" Target="../tags/tag40.xml"/><Relationship Id="rId2" Type="http://schemas.openxmlformats.org/officeDocument/2006/relationships/tags" Target="../tags/tag41.xml"/><Relationship Id="rId3" Type="http://schemas.openxmlformats.org/officeDocument/2006/relationships/tags" Target="../tags/tag42.xml"/><Relationship Id="rId4" Type="http://schemas.openxmlformats.org/officeDocument/2006/relationships/slideLayout" Target="../slideLayouts/slideLayout1.xml"/><Relationship Id="rId5" Type="http://schemas.openxmlformats.org/officeDocument/2006/relationships/notesSlide" Target="../notesSlides/notesSlide19.xml"/><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58.png"/><Relationship Id="rId9" Type="http://schemas.openxmlformats.org/officeDocument/2006/relationships/image" Target="../media/image52.png"/><Relationship Id="rId10"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slideLayout" Target="../slideLayouts/slideLayout1.xml"/><Relationship Id="rId6" Type="http://schemas.openxmlformats.org/officeDocument/2006/relationships/notesSlide" Target="../notesSlides/notesSlide2.xml"/><Relationship Id="rId7" Type="http://schemas.openxmlformats.org/officeDocument/2006/relationships/image" Target="../media/image1.jpe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7.png"/><Relationship Id="rId11" Type="http://schemas.openxmlformats.org/officeDocument/2006/relationships/image" Target="../media/image8.png"/><Relationship Id="rId1" Type="http://schemas.openxmlformats.org/officeDocument/2006/relationships/tags" Target="../tags/tag2.xml"/><Relationship Id="rId2" Type="http://schemas.openxmlformats.org/officeDocument/2006/relationships/tags" Target="../tags/tag3.xml"/></Relationships>
</file>

<file path=ppt/slides/_rels/slide20.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 Type="http://schemas.openxmlformats.org/officeDocument/2006/relationships/tags" Target="../tags/tag43.xml"/><Relationship Id="rId2" Type="http://schemas.openxmlformats.org/officeDocument/2006/relationships/tags" Target="../tags/tag44.xml"/><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slideLayout" Target="../slideLayouts/slideLayout1.xml"/><Relationship Id="rId7" Type="http://schemas.openxmlformats.org/officeDocument/2006/relationships/notesSlide" Target="../notesSlides/notesSlide20.xml"/><Relationship Id="rId8" Type="http://schemas.openxmlformats.org/officeDocument/2006/relationships/image" Target="../media/image1.jpeg"/><Relationship Id="rId9" Type="http://schemas.openxmlformats.org/officeDocument/2006/relationships/image" Target="../media/image5.png"/><Relationship Id="rId10"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64.png"/><Relationship Id="rId1" Type="http://schemas.openxmlformats.org/officeDocument/2006/relationships/tags" Target="../tags/tag48.x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png"/><Relationship Id="rId1" Type="http://schemas.openxmlformats.org/officeDocument/2006/relationships/tags" Target="../tags/tag49.xml"/><Relationship Id="rId2" Type="http://schemas.openxmlformats.org/officeDocument/2006/relationships/tags" Target="../tags/tag50.xml"/><Relationship Id="rId3" Type="http://schemas.openxmlformats.org/officeDocument/2006/relationships/tags" Target="../tags/tag51.xml"/><Relationship Id="rId4" Type="http://schemas.openxmlformats.org/officeDocument/2006/relationships/tags" Target="../tags/tag52.xml"/><Relationship Id="rId5" Type="http://schemas.openxmlformats.org/officeDocument/2006/relationships/slideLayout" Target="../slideLayouts/slideLayout1.xml"/><Relationship Id="rId6" Type="http://schemas.openxmlformats.org/officeDocument/2006/relationships/notesSlide" Target="../notesSlides/notesSlide22.xml"/><Relationship Id="rId7" Type="http://schemas.openxmlformats.org/officeDocument/2006/relationships/image" Target="../media/image1.jpeg"/><Relationship Id="rId8" Type="http://schemas.openxmlformats.org/officeDocument/2006/relationships/image" Target="../media/image5.png"/><Relationship Id="rId9" Type="http://schemas.openxmlformats.org/officeDocument/2006/relationships/image" Target="../media/image65.png"/><Relationship Id="rId10" Type="http://schemas.openxmlformats.org/officeDocument/2006/relationships/image" Target="../media/image37.png"/></Relationships>
</file>

<file path=ppt/slides/_rels/slide23.xml.rels><?xml version="1.0" encoding="UTF-8" standalone="yes"?>
<Relationships xmlns="http://schemas.openxmlformats.org/package/2006/relationships"><Relationship Id="rId11" Type="http://schemas.openxmlformats.org/officeDocument/2006/relationships/image" Target="../media/image69.emf"/><Relationship Id="rId12" Type="http://schemas.openxmlformats.org/officeDocument/2006/relationships/image" Target="../media/image70.png"/><Relationship Id="rId13" Type="http://schemas.openxmlformats.org/officeDocument/2006/relationships/image" Target="../media/image71.emf"/><Relationship Id="rId14" Type="http://schemas.openxmlformats.org/officeDocument/2006/relationships/image" Target="../media/image72.png"/><Relationship Id="rId15" Type="http://schemas.openxmlformats.org/officeDocument/2006/relationships/image" Target="../media/image73.png"/><Relationship Id="rId16" Type="http://schemas.openxmlformats.org/officeDocument/2006/relationships/image" Target="../media/image74.png"/><Relationship Id="rId17" Type="http://schemas.openxmlformats.org/officeDocument/2006/relationships/image" Target="../media/image75.emf"/><Relationship Id="rId1" Type="http://schemas.openxmlformats.org/officeDocument/2006/relationships/tags" Target="../tags/tag53.xml"/><Relationship Id="rId2" Type="http://schemas.openxmlformats.org/officeDocument/2006/relationships/tags" Target="../tags/tag54.xml"/><Relationship Id="rId3" Type="http://schemas.openxmlformats.org/officeDocument/2006/relationships/tags" Target="../tags/tag55.xml"/><Relationship Id="rId4" Type="http://schemas.openxmlformats.org/officeDocument/2006/relationships/tags" Target="../tags/tag56.xml"/><Relationship Id="rId5" Type="http://schemas.openxmlformats.org/officeDocument/2006/relationships/tags" Target="../tags/tag57.xml"/><Relationship Id="rId6" Type="http://schemas.openxmlformats.org/officeDocument/2006/relationships/slideLayout" Target="../slideLayouts/slideLayout1.xml"/><Relationship Id="rId7" Type="http://schemas.openxmlformats.org/officeDocument/2006/relationships/notesSlide" Target="../notesSlides/notesSlide23.xml"/><Relationship Id="rId8" Type="http://schemas.openxmlformats.org/officeDocument/2006/relationships/image" Target="../media/image1.jpeg"/><Relationship Id="rId9" Type="http://schemas.openxmlformats.org/officeDocument/2006/relationships/image" Target="../media/image5.png"/><Relationship Id="rId10" Type="http://schemas.openxmlformats.org/officeDocument/2006/relationships/image" Target="../media/image68.png"/></Relationships>
</file>

<file path=ppt/slides/_rels/slide24.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4" Type="http://schemas.openxmlformats.org/officeDocument/2006/relationships/image" Target="../media/image79.png"/><Relationship Id="rId15" Type="http://schemas.openxmlformats.org/officeDocument/2006/relationships/image" Target="../media/image80.png"/><Relationship Id="rId16" Type="http://schemas.openxmlformats.org/officeDocument/2006/relationships/image" Target="../media/image81.png"/><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slideLayout" Target="../slideLayouts/slideLayout1.xml"/><Relationship Id="rId8" Type="http://schemas.openxmlformats.org/officeDocument/2006/relationships/notesSlide" Target="../notesSlides/notesSlide24.xml"/><Relationship Id="rId9" Type="http://schemas.openxmlformats.org/officeDocument/2006/relationships/image" Target="../media/image1.jpeg"/><Relationship Id="rId10"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Layout" Target="../slideLayouts/slideLayout1.xml"/><Relationship Id="rId5" Type="http://schemas.openxmlformats.org/officeDocument/2006/relationships/notesSlide" Target="../notesSlides/notesSlide25.xml"/><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 Id="rId1" Type="http://schemas.openxmlformats.org/officeDocument/2006/relationships/tags" Target="../tags/tag64.xml"/><Relationship Id="rId2" Type="http://schemas.openxmlformats.org/officeDocument/2006/relationships/tags" Target="../tags/tag65.xml"/></Relationships>
</file>

<file path=ppt/slides/_rels/slide26.xml.rels><?xml version="1.0" encoding="UTF-8" standalone="yes"?>
<Relationships xmlns="http://schemas.openxmlformats.org/package/2006/relationships"><Relationship Id="rId9" Type="http://schemas.openxmlformats.org/officeDocument/2006/relationships/tags" Target="../tags/tag75.xml"/><Relationship Id="rId20" Type="http://schemas.openxmlformats.org/officeDocument/2006/relationships/image" Target="../media/image74.png"/><Relationship Id="rId21" Type="http://schemas.openxmlformats.org/officeDocument/2006/relationships/image" Target="../media/image69.emf"/><Relationship Id="rId22" Type="http://schemas.openxmlformats.org/officeDocument/2006/relationships/image" Target="../media/image86.emf"/><Relationship Id="rId23" Type="http://schemas.openxmlformats.org/officeDocument/2006/relationships/image" Target="../media/image87.png"/><Relationship Id="rId24" Type="http://schemas.openxmlformats.org/officeDocument/2006/relationships/image" Target="../media/image88.png"/><Relationship Id="rId25" Type="http://schemas.openxmlformats.org/officeDocument/2006/relationships/image" Target="../media/image70.png"/><Relationship Id="rId26" Type="http://schemas.openxmlformats.org/officeDocument/2006/relationships/image" Target="../media/image89.png"/><Relationship Id="rId27" Type="http://schemas.openxmlformats.org/officeDocument/2006/relationships/image" Target="../media/image90.png"/><Relationship Id="rId28" Type="http://schemas.openxmlformats.org/officeDocument/2006/relationships/image" Target="../media/image91.png"/><Relationship Id="rId10" Type="http://schemas.openxmlformats.org/officeDocument/2006/relationships/tags" Target="../tags/tag76.xml"/><Relationship Id="rId11" Type="http://schemas.openxmlformats.org/officeDocument/2006/relationships/tags" Target="../tags/tag77.xml"/><Relationship Id="rId12" Type="http://schemas.openxmlformats.org/officeDocument/2006/relationships/slideLayout" Target="../slideLayouts/slideLayout1.xml"/><Relationship Id="rId13" Type="http://schemas.openxmlformats.org/officeDocument/2006/relationships/notesSlide" Target="../notesSlides/notesSlide26.xml"/><Relationship Id="rId14" Type="http://schemas.openxmlformats.org/officeDocument/2006/relationships/image" Target="../media/image1.jpeg"/><Relationship Id="rId15" Type="http://schemas.openxmlformats.org/officeDocument/2006/relationships/image" Target="../media/image5.png"/><Relationship Id="rId16" Type="http://schemas.openxmlformats.org/officeDocument/2006/relationships/image" Target="../media/image68.png"/><Relationship Id="rId17" Type="http://schemas.openxmlformats.org/officeDocument/2006/relationships/image" Target="../media/image85.png"/><Relationship Id="rId18" Type="http://schemas.openxmlformats.org/officeDocument/2006/relationships/image" Target="../media/image72.png"/><Relationship Id="rId19" Type="http://schemas.openxmlformats.org/officeDocument/2006/relationships/image" Target="../media/image73.png"/><Relationship Id="rId1" Type="http://schemas.openxmlformats.org/officeDocument/2006/relationships/tags" Target="../tags/tag67.xml"/><Relationship Id="rId2" Type="http://schemas.openxmlformats.org/officeDocument/2006/relationships/tags" Target="../tags/tag68.xml"/><Relationship Id="rId3" Type="http://schemas.openxmlformats.org/officeDocument/2006/relationships/tags" Target="../tags/tag69.xml"/><Relationship Id="rId4" Type="http://schemas.openxmlformats.org/officeDocument/2006/relationships/tags" Target="../tags/tag70.xml"/><Relationship Id="rId5" Type="http://schemas.openxmlformats.org/officeDocument/2006/relationships/tags" Target="../tags/tag71.xml"/><Relationship Id="rId6" Type="http://schemas.openxmlformats.org/officeDocument/2006/relationships/tags" Target="../tags/tag72.xml"/><Relationship Id="rId7" Type="http://schemas.openxmlformats.org/officeDocument/2006/relationships/tags" Target="../tags/tag73.xml"/><Relationship Id="rId8" Type="http://schemas.openxmlformats.org/officeDocument/2006/relationships/tags" Target="../tags/tag74.xml"/></Relationships>
</file>

<file path=ppt/slides/_rels/slide27.xml.rels><?xml version="1.0" encoding="UTF-8" standalone="yes"?>
<Relationships xmlns="http://schemas.openxmlformats.org/package/2006/relationships"><Relationship Id="rId3" Type="http://schemas.openxmlformats.org/officeDocument/2006/relationships/tags" Target="../tags/tag80.xml"/><Relationship Id="rId4" Type="http://schemas.openxmlformats.org/officeDocument/2006/relationships/slideLayout" Target="../slideLayouts/slideLayout1.xml"/><Relationship Id="rId5" Type="http://schemas.openxmlformats.org/officeDocument/2006/relationships/notesSlide" Target="../notesSlides/notesSlide27.xml"/><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 Id="rId11" Type="http://schemas.openxmlformats.org/officeDocument/2006/relationships/image" Target="../media/image92.emf"/><Relationship Id="rId1" Type="http://schemas.openxmlformats.org/officeDocument/2006/relationships/tags" Target="../tags/tag78.xml"/><Relationship Id="rId2" Type="http://schemas.openxmlformats.org/officeDocument/2006/relationships/tags" Target="../tags/tag79.xml"/></Relationships>
</file>

<file path=ppt/slides/_rels/slide28.xml.rels><?xml version="1.0" encoding="UTF-8" standalone="yes"?>
<Relationships xmlns="http://schemas.openxmlformats.org/package/2006/relationships"><Relationship Id="rId9" Type="http://schemas.openxmlformats.org/officeDocument/2006/relationships/tags" Target="../tags/tag89.xml"/><Relationship Id="rId20" Type="http://schemas.openxmlformats.org/officeDocument/2006/relationships/image" Target="../media/image96.png"/><Relationship Id="rId21" Type="http://schemas.openxmlformats.org/officeDocument/2006/relationships/image" Target="../media/image72.png"/><Relationship Id="rId22" Type="http://schemas.openxmlformats.org/officeDocument/2006/relationships/image" Target="../media/image73.png"/><Relationship Id="rId23" Type="http://schemas.openxmlformats.org/officeDocument/2006/relationships/image" Target="../media/image74.png"/><Relationship Id="rId24" Type="http://schemas.openxmlformats.org/officeDocument/2006/relationships/image" Target="../media/image97.png"/><Relationship Id="rId25" Type="http://schemas.openxmlformats.org/officeDocument/2006/relationships/image" Target="../media/image98.png"/><Relationship Id="rId26" Type="http://schemas.openxmlformats.org/officeDocument/2006/relationships/image" Target="../media/image99.png"/><Relationship Id="rId27" Type="http://schemas.openxmlformats.org/officeDocument/2006/relationships/image" Target="../media/image100.emf"/><Relationship Id="rId28" Type="http://schemas.openxmlformats.org/officeDocument/2006/relationships/image" Target="../media/image101.emf"/><Relationship Id="rId29" Type="http://schemas.openxmlformats.org/officeDocument/2006/relationships/image" Target="../media/image102.png"/><Relationship Id="rId30" Type="http://schemas.openxmlformats.org/officeDocument/2006/relationships/image" Target="../media/image103.png"/><Relationship Id="rId10" Type="http://schemas.openxmlformats.org/officeDocument/2006/relationships/tags" Target="../tags/tag90.xml"/><Relationship Id="rId11" Type="http://schemas.openxmlformats.org/officeDocument/2006/relationships/tags" Target="../tags/tag91.xml"/><Relationship Id="rId12" Type="http://schemas.openxmlformats.org/officeDocument/2006/relationships/tags" Target="../tags/tag92.xml"/><Relationship Id="rId13" Type="http://schemas.openxmlformats.org/officeDocument/2006/relationships/slideLayout" Target="../slideLayouts/slideLayout1.xml"/><Relationship Id="rId14" Type="http://schemas.openxmlformats.org/officeDocument/2006/relationships/notesSlide" Target="../notesSlides/notesSlide28.xml"/><Relationship Id="rId15" Type="http://schemas.openxmlformats.org/officeDocument/2006/relationships/image" Target="../media/image1.jpeg"/><Relationship Id="rId16" Type="http://schemas.openxmlformats.org/officeDocument/2006/relationships/image" Target="../media/image5.png"/><Relationship Id="rId17" Type="http://schemas.openxmlformats.org/officeDocument/2006/relationships/image" Target="../media/image93.png"/><Relationship Id="rId18" Type="http://schemas.openxmlformats.org/officeDocument/2006/relationships/image" Target="../media/image94.png"/><Relationship Id="rId19" Type="http://schemas.openxmlformats.org/officeDocument/2006/relationships/image" Target="../media/image95.png"/><Relationship Id="rId1" Type="http://schemas.openxmlformats.org/officeDocument/2006/relationships/tags" Target="../tags/tag81.xml"/><Relationship Id="rId2" Type="http://schemas.openxmlformats.org/officeDocument/2006/relationships/tags" Target="../tags/tag82.xml"/><Relationship Id="rId3" Type="http://schemas.openxmlformats.org/officeDocument/2006/relationships/tags" Target="../tags/tag83.xml"/><Relationship Id="rId4" Type="http://schemas.openxmlformats.org/officeDocument/2006/relationships/tags" Target="../tags/tag84.xml"/><Relationship Id="rId5" Type="http://schemas.openxmlformats.org/officeDocument/2006/relationships/tags" Target="../tags/tag85.xml"/><Relationship Id="rId6" Type="http://schemas.openxmlformats.org/officeDocument/2006/relationships/tags" Target="../tags/tag86.xml"/><Relationship Id="rId7" Type="http://schemas.openxmlformats.org/officeDocument/2006/relationships/tags" Target="../tags/tag87.xml"/><Relationship Id="rId8" Type="http://schemas.openxmlformats.org/officeDocument/2006/relationships/tags" Target="../tags/tag88.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04.png"/><Relationship Id="rId6" Type="http://schemas.openxmlformats.org/officeDocument/2006/relationships/image" Target="../media/image105.jpeg"/><Relationship Id="rId7" Type="http://schemas.openxmlformats.org/officeDocument/2006/relationships/image" Target="../media/image106.jpeg"/><Relationship Id="rId8" Type="http://schemas.openxmlformats.org/officeDocument/2006/relationships/image" Target="../media/image107.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tags" Target="../tags/tag6.x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slideLayout" Target="../slideLayouts/slideLayout1.xml"/><Relationship Id="rId6" Type="http://schemas.openxmlformats.org/officeDocument/2006/relationships/notesSlide" Target="../notesSlides/notesSlide3.xml"/><Relationship Id="rId7" Type="http://schemas.openxmlformats.org/officeDocument/2006/relationships/image" Target="../media/image1.jpeg"/><Relationship Id="rId8" Type="http://schemas.openxmlformats.org/officeDocument/2006/relationships/image" Target="../media/image5.png"/><Relationship Id="rId9" Type="http://schemas.openxmlformats.org/officeDocument/2006/relationships/image" Target="../media/image9.png"/><Relationship Id="rId10" Type="http://schemas.openxmlformats.org/officeDocument/2006/relationships/image" Target="../media/image10.png"/></Relationships>
</file>

<file path=ppt/slides/_rels/slide30.xml.rels><?xml version="1.0" encoding="UTF-8" standalone="yes"?>
<Relationships xmlns="http://schemas.openxmlformats.org/package/2006/relationships"><Relationship Id="rId9" Type="http://schemas.openxmlformats.org/officeDocument/2006/relationships/tags" Target="../tags/tag101.xml"/><Relationship Id="rId20" Type="http://schemas.openxmlformats.org/officeDocument/2006/relationships/image" Target="../media/image114.png"/><Relationship Id="rId21" Type="http://schemas.openxmlformats.org/officeDocument/2006/relationships/image" Target="../media/image115.png"/><Relationship Id="rId22" Type="http://schemas.openxmlformats.org/officeDocument/2006/relationships/image" Target="../media/image116.png"/><Relationship Id="rId23" Type="http://schemas.openxmlformats.org/officeDocument/2006/relationships/image" Target="../media/image117.png"/><Relationship Id="rId10" Type="http://schemas.openxmlformats.org/officeDocument/2006/relationships/slideLayout" Target="../slideLayouts/slideLayout1.xml"/><Relationship Id="rId11" Type="http://schemas.openxmlformats.org/officeDocument/2006/relationships/notesSlide" Target="../notesSlides/notesSlide30.xml"/><Relationship Id="rId12" Type="http://schemas.openxmlformats.org/officeDocument/2006/relationships/image" Target="../media/image1.jpeg"/><Relationship Id="rId13" Type="http://schemas.openxmlformats.org/officeDocument/2006/relationships/image" Target="../media/image5.png"/><Relationship Id="rId14" Type="http://schemas.openxmlformats.org/officeDocument/2006/relationships/image" Target="../media/image108.png"/><Relationship Id="rId15" Type="http://schemas.openxmlformats.org/officeDocument/2006/relationships/image" Target="../media/image109.png"/><Relationship Id="rId16" Type="http://schemas.openxmlformats.org/officeDocument/2006/relationships/image" Target="../media/image110.png"/><Relationship Id="rId17" Type="http://schemas.openxmlformats.org/officeDocument/2006/relationships/image" Target="../media/image111.png"/><Relationship Id="rId18" Type="http://schemas.openxmlformats.org/officeDocument/2006/relationships/image" Target="../media/image112.png"/><Relationship Id="rId19" Type="http://schemas.openxmlformats.org/officeDocument/2006/relationships/image" Target="../media/image113.png"/><Relationship Id="rId1" Type="http://schemas.openxmlformats.org/officeDocument/2006/relationships/tags" Target="../tags/tag93.xml"/><Relationship Id="rId2" Type="http://schemas.openxmlformats.org/officeDocument/2006/relationships/tags" Target="../tags/tag94.xml"/><Relationship Id="rId3" Type="http://schemas.openxmlformats.org/officeDocument/2006/relationships/tags" Target="../tags/tag95.xml"/><Relationship Id="rId4" Type="http://schemas.openxmlformats.org/officeDocument/2006/relationships/tags" Target="../tags/tag96.xml"/><Relationship Id="rId5" Type="http://schemas.openxmlformats.org/officeDocument/2006/relationships/tags" Target="../tags/tag97.xml"/><Relationship Id="rId6" Type="http://schemas.openxmlformats.org/officeDocument/2006/relationships/tags" Target="../tags/tag98.xml"/><Relationship Id="rId7" Type="http://schemas.openxmlformats.org/officeDocument/2006/relationships/tags" Target="../tags/tag99.xml"/><Relationship Id="rId8" Type="http://schemas.openxmlformats.org/officeDocument/2006/relationships/tags" Target="../tags/tag100.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9" Type="http://schemas.openxmlformats.org/officeDocument/2006/relationships/tags" Target="../tags/tag110.xml"/><Relationship Id="rId20" Type="http://schemas.openxmlformats.org/officeDocument/2006/relationships/image" Target="../media/image119.png"/><Relationship Id="rId21" Type="http://schemas.openxmlformats.org/officeDocument/2006/relationships/image" Target="../media/image120.png"/><Relationship Id="rId22" Type="http://schemas.openxmlformats.org/officeDocument/2006/relationships/image" Target="../media/image121.png"/><Relationship Id="rId23" Type="http://schemas.openxmlformats.org/officeDocument/2006/relationships/image" Target="../media/image122.png"/><Relationship Id="rId24" Type="http://schemas.openxmlformats.org/officeDocument/2006/relationships/image" Target="../media/image123.png"/><Relationship Id="rId25" Type="http://schemas.openxmlformats.org/officeDocument/2006/relationships/image" Target="../media/image124.png"/><Relationship Id="rId26" Type="http://schemas.openxmlformats.org/officeDocument/2006/relationships/image" Target="../media/image125.png"/><Relationship Id="rId10" Type="http://schemas.openxmlformats.org/officeDocument/2006/relationships/tags" Target="../tags/tag111.xml"/><Relationship Id="rId11" Type="http://schemas.openxmlformats.org/officeDocument/2006/relationships/tags" Target="../tags/tag112.xml"/><Relationship Id="rId12" Type="http://schemas.openxmlformats.org/officeDocument/2006/relationships/tags" Target="../tags/tag113.xml"/><Relationship Id="rId13" Type="http://schemas.openxmlformats.org/officeDocument/2006/relationships/tags" Target="../tags/tag114.xml"/><Relationship Id="rId14" Type="http://schemas.openxmlformats.org/officeDocument/2006/relationships/slideLayout" Target="../slideLayouts/slideLayout1.xml"/><Relationship Id="rId15" Type="http://schemas.openxmlformats.org/officeDocument/2006/relationships/notesSlide" Target="../notesSlides/notesSlide32.xml"/><Relationship Id="rId16" Type="http://schemas.openxmlformats.org/officeDocument/2006/relationships/image" Target="../media/image1.jpeg"/><Relationship Id="rId17" Type="http://schemas.openxmlformats.org/officeDocument/2006/relationships/image" Target="../media/image5.png"/><Relationship Id="rId18" Type="http://schemas.openxmlformats.org/officeDocument/2006/relationships/image" Target="../media/image109.png"/><Relationship Id="rId19" Type="http://schemas.openxmlformats.org/officeDocument/2006/relationships/image" Target="../media/image118.png"/><Relationship Id="rId1" Type="http://schemas.openxmlformats.org/officeDocument/2006/relationships/tags" Target="../tags/tag102.xml"/><Relationship Id="rId2" Type="http://schemas.openxmlformats.org/officeDocument/2006/relationships/tags" Target="../tags/tag103.xml"/><Relationship Id="rId3" Type="http://schemas.openxmlformats.org/officeDocument/2006/relationships/tags" Target="../tags/tag104.xml"/><Relationship Id="rId4" Type="http://schemas.openxmlformats.org/officeDocument/2006/relationships/tags" Target="../tags/tag105.xml"/><Relationship Id="rId5" Type="http://schemas.openxmlformats.org/officeDocument/2006/relationships/tags" Target="../tags/tag106.xml"/><Relationship Id="rId6" Type="http://schemas.openxmlformats.org/officeDocument/2006/relationships/tags" Target="../tags/tag107.xml"/><Relationship Id="rId7" Type="http://schemas.openxmlformats.org/officeDocument/2006/relationships/tags" Target="../tags/tag108.xml"/><Relationship Id="rId8" Type="http://schemas.openxmlformats.org/officeDocument/2006/relationships/tags" Target="../tags/tag109.xml"/></Relationships>
</file>

<file path=ppt/slides/_rels/slide33.xml.rels><?xml version="1.0" encoding="UTF-8" standalone="yes"?>
<Relationships xmlns="http://schemas.openxmlformats.org/package/2006/relationships"><Relationship Id="rId20" Type="http://schemas.openxmlformats.org/officeDocument/2006/relationships/notesSlide" Target="../notesSlides/notesSlide33.xml"/><Relationship Id="rId21" Type="http://schemas.openxmlformats.org/officeDocument/2006/relationships/image" Target="../media/image1.jpeg"/><Relationship Id="rId22" Type="http://schemas.openxmlformats.org/officeDocument/2006/relationships/image" Target="../media/image5.png"/><Relationship Id="rId23" Type="http://schemas.openxmlformats.org/officeDocument/2006/relationships/image" Target="../media/image126.png"/><Relationship Id="rId24" Type="http://schemas.openxmlformats.org/officeDocument/2006/relationships/image" Target="../media/image127.png"/><Relationship Id="rId25" Type="http://schemas.openxmlformats.org/officeDocument/2006/relationships/image" Target="../media/image124.png"/><Relationship Id="rId26" Type="http://schemas.openxmlformats.org/officeDocument/2006/relationships/image" Target="../media/image128.png"/><Relationship Id="rId27" Type="http://schemas.openxmlformats.org/officeDocument/2006/relationships/image" Target="../media/image125.png"/><Relationship Id="rId28" Type="http://schemas.openxmlformats.org/officeDocument/2006/relationships/image" Target="../media/image129.png"/><Relationship Id="rId29" Type="http://schemas.openxmlformats.org/officeDocument/2006/relationships/image" Target="../media/image130.png"/><Relationship Id="rId1" Type="http://schemas.openxmlformats.org/officeDocument/2006/relationships/tags" Target="../tags/tag115.xml"/><Relationship Id="rId2" Type="http://schemas.openxmlformats.org/officeDocument/2006/relationships/tags" Target="../tags/tag116.xml"/><Relationship Id="rId3" Type="http://schemas.openxmlformats.org/officeDocument/2006/relationships/tags" Target="../tags/tag117.xml"/><Relationship Id="rId4" Type="http://schemas.openxmlformats.org/officeDocument/2006/relationships/tags" Target="../tags/tag118.xml"/><Relationship Id="rId5" Type="http://schemas.openxmlformats.org/officeDocument/2006/relationships/tags" Target="../tags/tag119.xml"/><Relationship Id="rId30" Type="http://schemas.openxmlformats.org/officeDocument/2006/relationships/image" Target="../media/image131.png"/><Relationship Id="rId31" Type="http://schemas.openxmlformats.org/officeDocument/2006/relationships/image" Target="../media/image132.png"/><Relationship Id="rId32" Type="http://schemas.openxmlformats.org/officeDocument/2006/relationships/image" Target="../media/image133.png"/><Relationship Id="rId9" Type="http://schemas.openxmlformats.org/officeDocument/2006/relationships/tags" Target="../tags/tag123.xml"/><Relationship Id="rId6" Type="http://schemas.openxmlformats.org/officeDocument/2006/relationships/tags" Target="../tags/tag120.xml"/><Relationship Id="rId7" Type="http://schemas.openxmlformats.org/officeDocument/2006/relationships/tags" Target="../tags/tag121.xml"/><Relationship Id="rId8" Type="http://schemas.openxmlformats.org/officeDocument/2006/relationships/tags" Target="../tags/tag122.xml"/><Relationship Id="rId33" Type="http://schemas.openxmlformats.org/officeDocument/2006/relationships/image" Target="../media/image134.png"/><Relationship Id="rId10" Type="http://schemas.openxmlformats.org/officeDocument/2006/relationships/tags" Target="../tags/tag124.xml"/><Relationship Id="rId11" Type="http://schemas.openxmlformats.org/officeDocument/2006/relationships/tags" Target="../tags/tag125.xml"/><Relationship Id="rId12" Type="http://schemas.openxmlformats.org/officeDocument/2006/relationships/tags" Target="../tags/tag126.xml"/><Relationship Id="rId13" Type="http://schemas.openxmlformats.org/officeDocument/2006/relationships/tags" Target="../tags/tag127.xml"/><Relationship Id="rId14" Type="http://schemas.openxmlformats.org/officeDocument/2006/relationships/tags" Target="../tags/tag128.xml"/><Relationship Id="rId15" Type="http://schemas.openxmlformats.org/officeDocument/2006/relationships/tags" Target="../tags/tag129.xml"/><Relationship Id="rId16" Type="http://schemas.openxmlformats.org/officeDocument/2006/relationships/tags" Target="../tags/tag130.xml"/><Relationship Id="rId17" Type="http://schemas.openxmlformats.org/officeDocument/2006/relationships/tags" Target="../tags/tag131.xml"/><Relationship Id="rId18" Type="http://schemas.openxmlformats.org/officeDocument/2006/relationships/tags" Target="../tags/tag132.xml"/><Relationship Id="rId1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1" Type="http://schemas.openxmlformats.org/officeDocument/2006/relationships/image" Target="../media/image125.png"/><Relationship Id="rId12" Type="http://schemas.openxmlformats.org/officeDocument/2006/relationships/image" Target="../media/image135.png"/><Relationship Id="rId13" Type="http://schemas.openxmlformats.org/officeDocument/2006/relationships/image" Target="../media/image37.png"/><Relationship Id="rId1" Type="http://schemas.openxmlformats.org/officeDocument/2006/relationships/tags" Target="../tags/tag133.xml"/><Relationship Id="rId2" Type="http://schemas.openxmlformats.org/officeDocument/2006/relationships/tags" Target="../tags/tag134.xml"/><Relationship Id="rId3" Type="http://schemas.openxmlformats.org/officeDocument/2006/relationships/tags" Target="../tags/tag135.xml"/><Relationship Id="rId4" Type="http://schemas.openxmlformats.org/officeDocument/2006/relationships/tags" Target="../tags/tag136.xml"/><Relationship Id="rId5" Type="http://schemas.openxmlformats.org/officeDocument/2006/relationships/tags" Target="../tags/tag137.xml"/><Relationship Id="rId6" Type="http://schemas.openxmlformats.org/officeDocument/2006/relationships/slideLayout" Target="../slideLayouts/slideLayout1.xml"/><Relationship Id="rId7" Type="http://schemas.openxmlformats.org/officeDocument/2006/relationships/notesSlide" Target="../notesSlides/notesSlide34.xml"/><Relationship Id="rId8" Type="http://schemas.openxmlformats.org/officeDocument/2006/relationships/image" Target="../media/image1.jpeg"/><Relationship Id="rId9" Type="http://schemas.openxmlformats.org/officeDocument/2006/relationships/image" Target="../media/image5.png"/><Relationship Id="rId10" Type="http://schemas.openxmlformats.org/officeDocument/2006/relationships/image" Target="../media/image124.png"/></Relationships>
</file>

<file path=ppt/slides/_rels/slide35.xml.rels><?xml version="1.0" encoding="UTF-8" standalone="yes"?>
<Relationships xmlns="http://schemas.openxmlformats.org/package/2006/relationships"><Relationship Id="rId11" Type="http://schemas.openxmlformats.org/officeDocument/2006/relationships/image" Target="../media/image137.png"/><Relationship Id="rId12" Type="http://schemas.openxmlformats.org/officeDocument/2006/relationships/image" Target="../media/image138.png"/><Relationship Id="rId13" Type="http://schemas.openxmlformats.org/officeDocument/2006/relationships/image" Target="../media/image139.png"/><Relationship Id="rId1" Type="http://schemas.openxmlformats.org/officeDocument/2006/relationships/tags" Target="../tags/tag138.xml"/><Relationship Id="rId2" Type="http://schemas.openxmlformats.org/officeDocument/2006/relationships/tags" Target="../tags/tag139.xml"/><Relationship Id="rId3" Type="http://schemas.openxmlformats.org/officeDocument/2006/relationships/tags" Target="../tags/tag140.xml"/><Relationship Id="rId4" Type="http://schemas.openxmlformats.org/officeDocument/2006/relationships/tags" Target="../tags/tag141.xml"/><Relationship Id="rId5" Type="http://schemas.openxmlformats.org/officeDocument/2006/relationships/tags" Target="../tags/tag142.xml"/><Relationship Id="rId6" Type="http://schemas.openxmlformats.org/officeDocument/2006/relationships/slideLayout" Target="../slideLayouts/slideLayout1.xml"/><Relationship Id="rId7" Type="http://schemas.openxmlformats.org/officeDocument/2006/relationships/notesSlide" Target="../notesSlides/notesSlide35.xml"/><Relationship Id="rId8" Type="http://schemas.openxmlformats.org/officeDocument/2006/relationships/image" Target="../media/image1.jpeg"/><Relationship Id="rId9" Type="http://schemas.openxmlformats.org/officeDocument/2006/relationships/image" Target="../media/image5.png"/><Relationship Id="rId10" Type="http://schemas.openxmlformats.org/officeDocument/2006/relationships/image" Target="../media/image136.png"/></Relationships>
</file>

<file path=ppt/slides/_rels/slide36.xml.rels><?xml version="1.0" encoding="UTF-8" standalone="yes"?>
<Relationships xmlns="http://schemas.openxmlformats.org/package/2006/relationships"><Relationship Id="rId9" Type="http://schemas.openxmlformats.org/officeDocument/2006/relationships/tags" Target="../tags/tag151.xml"/><Relationship Id="rId20" Type="http://schemas.openxmlformats.org/officeDocument/2006/relationships/image" Target="../media/image143.png"/><Relationship Id="rId21" Type="http://schemas.openxmlformats.org/officeDocument/2006/relationships/image" Target="../media/image124.png"/><Relationship Id="rId22" Type="http://schemas.openxmlformats.org/officeDocument/2006/relationships/image" Target="../media/image136.png"/><Relationship Id="rId23" Type="http://schemas.openxmlformats.org/officeDocument/2006/relationships/image" Target="../media/image125.png"/><Relationship Id="rId24" Type="http://schemas.openxmlformats.org/officeDocument/2006/relationships/image" Target="../media/image144.png"/><Relationship Id="rId25" Type="http://schemas.openxmlformats.org/officeDocument/2006/relationships/image" Target="../media/image145.png"/><Relationship Id="rId26" Type="http://schemas.openxmlformats.org/officeDocument/2006/relationships/image" Target="../media/image146.jpeg"/><Relationship Id="rId10" Type="http://schemas.openxmlformats.org/officeDocument/2006/relationships/tags" Target="../tags/tag152.xml"/><Relationship Id="rId11" Type="http://schemas.openxmlformats.org/officeDocument/2006/relationships/tags" Target="../tags/tag153.xml"/><Relationship Id="rId12" Type="http://schemas.openxmlformats.org/officeDocument/2006/relationships/tags" Target="../tags/tag154.xml"/><Relationship Id="rId13" Type="http://schemas.openxmlformats.org/officeDocument/2006/relationships/slideLayout" Target="../slideLayouts/slideLayout1.xml"/><Relationship Id="rId14" Type="http://schemas.openxmlformats.org/officeDocument/2006/relationships/notesSlide" Target="../notesSlides/notesSlide36.xml"/><Relationship Id="rId15" Type="http://schemas.openxmlformats.org/officeDocument/2006/relationships/image" Target="../media/image1.jpeg"/><Relationship Id="rId16" Type="http://schemas.openxmlformats.org/officeDocument/2006/relationships/image" Target="../media/image5.png"/><Relationship Id="rId17" Type="http://schemas.openxmlformats.org/officeDocument/2006/relationships/image" Target="../media/image140.png"/><Relationship Id="rId18" Type="http://schemas.openxmlformats.org/officeDocument/2006/relationships/image" Target="../media/image141.png"/><Relationship Id="rId19" Type="http://schemas.openxmlformats.org/officeDocument/2006/relationships/image" Target="../media/image142.png"/><Relationship Id="rId1" Type="http://schemas.openxmlformats.org/officeDocument/2006/relationships/tags" Target="../tags/tag143.xml"/><Relationship Id="rId2" Type="http://schemas.openxmlformats.org/officeDocument/2006/relationships/tags" Target="../tags/tag144.xml"/><Relationship Id="rId3" Type="http://schemas.openxmlformats.org/officeDocument/2006/relationships/tags" Target="../tags/tag145.xml"/><Relationship Id="rId4" Type="http://schemas.openxmlformats.org/officeDocument/2006/relationships/tags" Target="../tags/tag146.xml"/><Relationship Id="rId5" Type="http://schemas.openxmlformats.org/officeDocument/2006/relationships/tags" Target="../tags/tag147.xml"/><Relationship Id="rId6" Type="http://schemas.openxmlformats.org/officeDocument/2006/relationships/tags" Target="../tags/tag148.xml"/><Relationship Id="rId7" Type="http://schemas.openxmlformats.org/officeDocument/2006/relationships/tags" Target="../tags/tag149.xml"/><Relationship Id="rId8" Type="http://schemas.openxmlformats.org/officeDocument/2006/relationships/tags" Target="../tags/tag150.xml"/></Relationships>
</file>

<file path=ppt/slides/_rels/slide37.xml.rels><?xml version="1.0" encoding="UTF-8" standalone="yes"?>
<Relationships xmlns="http://schemas.openxmlformats.org/package/2006/relationships"><Relationship Id="rId11" Type="http://schemas.openxmlformats.org/officeDocument/2006/relationships/image" Target="../media/image150.png"/><Relationship Id="rId12" Type="http://schemas.openxmlformats.org/officeDocument/2006/relationships/image" Target="../media/image151.png"/><Relationship Id="rId13" Type="http://schemas.openxmlformats.org/officeDocument/2006/relationships/image" Target="../media/image152.png"/><Relationship Id="rId14" Type="http://schemas.openxmlformats.org/officeDocument/2006/relationships/image" Target="../media/image153.jpeg"/><Relationship Id="rId1" Type="http://schemas.openxmlformats.org/officeDocument/2006/relationships/tags" Target="../tags/tag155.xml"/><Relationship Id="rId2" Type="http://schemas.openxmlformats.org/officeDocument/2006/relationships/tags" Target="../tags/tag156.xml"/><Relationship Id="rId3" Type="http://schemas.openxmlformats.org/officeDocument/2006/relationships/tags" Target="../tags/tag157.xml"/><Relationship Id="rId4" Type="http://schemas.openxmlformats.org/officeDocument/2006/relationships/slideLayout" Target="../slideLayouts/slideLayout1.xml"/><Relationship Id="rId5" Type="http://schemas.openxmlformats.org/officeDocument/2006/relationships/notesSlide" Target="../notesSlides/notesSlide37.xml"/><Relationship Id="rId6" Type="http://schemas.openxmlformats.org/officeDocument/2006/relationships/image" Target="../media/image147.png"/><Relationship Id="rId7" Type="http://schemas.openxmlformats.org/officeDocument/2006/relationships/image" Target="../media/image1.jpeg"/><Relationship Id="rId8" Type="http://schemas.openxmlformats.org/officeDocument/2006/relationships/image" Target="../media/image5.png"/><Relationship Id="rId9" Type="http://schemas.openxmlformats.org/officeDocument/2006/relationships/image" Target="../media/image148.png"/><Relationship Id="rId10" Type="http://schemas.openxmlformats.org/officeDocument/2006/relationships/image" Target="../media/image149.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7.emf"/><Relationship Id="rId6"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1" Type="http://schemas.openxmlformats.org/officeDocument/2006/relationships/image" Target="../media/image155.png"/><Relationship Id="rId12" Type="http://schemas.openxmlformats.org/officeDocument/2006/relationships/image" Target="../media/image51.png"/><Relationship Id="rId13" Type="http://schemas.openxmlformats.org/officeDocument/2006/relationships/image" Target="../media/image156.jpeg"/><Relationship Id="rId1" Type="http://schemas.openxmlformats.org/officeDocument/2006/relationships/tags" Target="../tags/tag158.xml"/><Relationship Id="rId2" Type="http://schemas.openxmlformats.org/officeDocument/2006/relationships/tags" Target="../tags/tag159.xml"/><Relationship Id="rId3" Type="http://schemas.openxmlformats.org/officeDocument/2006/relationships/tags" Target="../tags/tag160.xml"/><Relationship Id="rId4" Type="http://schemas.openxmlformats.org/officeDocument/2006/relationships/slideLayout" Target="../slideLayouts/slideLayout1.xml"/><Relationship Id="rId5" Type="http://schemas.openxmlformats.org/officeDocument/2006/relationships/notesSlide" Target="../notesSlides/notesSlide39.xml"/><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17.emf"/><Relationship Id="rId9" Type="http://schemas.openxmlformats.org/officeDocument/2006/relationships/image" Target="../media/image18.emf"/><Relationship Id="rId10" Type="http://schemas.openxmlformats.org/officeDocument/2006/relationships/image" Target="../media/image154.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21" Type="http://schemas.openxmlformats.org/officeDocument/2006/relationships/image" Target="../media/image160.png"/><Relationship Id="rId22" Type="http://schemas.openxmlformats.org/officeDocument/2006/relationships/image" Target="../media/image17.png"/><Relationship Id="rId23" Type="http://schemas.openxmlformats.org/officeDocument/2006/relationships/image" Target="../media/image18.png"/><Relationship Id="rId24" Type="http://schemas.openxmlformats.org/officeDocument/2006/relationships/image" Target="../media/image20.png"/><Relationship Id="rId25" Type="http://schemas.openxmlformats.org/officeDocument/2006/relationships/image" Target="../media/image21.png"/><Relationship Id="rId26" Type="http://schemas.openxmlformats.org/officeDocument/2006/relationships/image" Target="../media/image22.png"/><Relationship Id="rId27" Type="http://schemas.openxmlformats.org/officeDocument/2006/relationships/image" Target="../media/image23.png"/><Relationship Id="rId28" Type="http://schemas.openxmlformats.org/officeDocument/2006/relationships/image" Target="../media/image24.jpeg"/><Relationship Id="rId10" Type="http://schemas.openxmlformats.org/officeDocument/2006/relationships/notesSlide" Target="../notesSlides/notesSlide4.xml"/><Relationship Id="rId11" Type="http://schemas.openxmlformats.org/officeDocument/2006/relationships/image" Target="../media/image1.jpeg"/><Relationship Id="rId12" Type="http://schemas.openxmlformats.org/officeDocument/2006/relationships/image" Target="../media/image5.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emf"/><Relationship Id="rId18" Type="http://schemas.openxmlformats.org/officeDocument/2006/relationships/image" Target="../media/image18.emf"/><Relationship Id="rId19" Type="http://schemas.openxmlformats.org/officeDocument/2006/relationships/image" Target="../media/image19.emf"/><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tags" Target="../tags/tag14.xml"/><Relationship Id="rId6" Type="http://schemas.openxmlformats.org/officeDocument/2006/relationships/tags" Target="../tags/tag15.xml"/><Relationship Id="rId7" Type="http://schemas.openxmlformats.org/officeDocument/2006/relationships/tags" Target="../tags/tag16.xml"/><Relationship Id="rId8" Type="http://schemas.openxmlformats.org/officeDocument/2006/relationships/tags" Target="../tags/tag17.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57.png"/><Relationship Id="rId6"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59.png"/><Relationship Id="rId6" Type="http://schemas.openxmlformats.org/officeDocument/2006/relationships/image" Target="../media/image161.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62.jpe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1" Type="http://schemas.openxmlformats.org/officeDocument/2006/relationships/image" Target="../media/image163.gif"/><Relationship Id="rId12" Type="http://schemas.openxmlformats.org/officeDocument/2006/relationships/image" Target="../media/image164.png"/><Relationship Id="rId13" Type="http://schemas.openxmlformats.org/officeDocument/2006/relationships/image" Target="../media/image165.png"/><Relationship Id="rId14" Type="http://schemas.openxmlformats.org/officeDocument/2006/relationships/image" Target="../media/image166.png"/><Relationship Id="rId15" Type="http://schemas.openxmlformats.org/officeDocument/2006/relationships/image" Target="../media/image167.png"/><Relationship Id="rId1" Type="http://schemas.openxmlformats.org/officeDocument/2006/relationships/tags" Target="../tags/tag161.xml"/><Relationship Id="rId2" Type="http://schemas.openxmlformats.org/officeDocument/2006/relationships/tags" Target="../tags/tag162.xml"/><Relationship Id="rId3" Type="http://schemas.openxmlformats.org/officeDocument/2006/relationships/tags" Target="../tags/tag163.xml"/><Relationship Id="rId4" Type="http://schemas.openxmlformats.org/officeDocument/2006/relationships/tags" Target="../tags/tag164.xml"/><Relationship Id="rId5" Type="http://schemas.openxmlformats.org/officeDocument/2006/relationships/tags" Target="../tags/tag165.xml"/><Relationship Id="rId6" Type="http://schemas.openxmlformats.org/officeDocument/2006/relationships/tags" Target="../tags/tag166.xml"/><Relationship Id="rId7" Type="http://schemas.openxmlformats.org/officeDocument/2006/relationships/slideLayout" Target="../slideLayouts/slideLayout1.xml"/><Relationship Id="rId8" Type="http://schemas.openxmlformats.org/officeDocument/2006/relationships/notesSlide" Target="../notesSlides/notesSlide44.xml"/><Relationship Id="rId9" Type="http://schemas.openxmlformats.org/officeDocument/2006/relationships/image" Target="../media/image1.jpeg"/><Relationship Id="rId10"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168.png"/><Relationship Id="rId1" Type="http://schemas.openxmlformats.org/officeDocument/2006/relationships/tags" Target="../tags/tag167.xml"/><Relationship Id="rId2"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1" Type="http://schemas.openxmlformats.org/officeDocument/2006/relationships/image" Target="../media/image172.png"/><Relationship Id="rId12" Type="http://schemas.openxmlformats.org/officeDocument/2006/relationships/image" Target="../media/image173.png"/><Relationship Id="rId13" Type="http://schemas.openxmlformats.org/officeDocument/2006/relationships/image" Target="../media/image174.jpeg"/><Relationship Id="rId1" Type="http://schemas.openxmlformats.org/officeDocument/2006/relationships/tags" Target="../tags/tag168.xml"/><Relationship Id="rId2" Type="http://schemas.openxmlformats.org/officeDocument/2006/relationships/tags" Target="../tags/tag169.xml"/><Relationship Id="rId3" Type="http://schemas.openxmlformats.org/officeDocument/2006/relationships/tags" Target="../tags/tag170.xml"/><Relationship Id="rId4" Type="http://schemas.openxmlformats.org/officeDocument/2006/relationships/slideLayout" Target="../slideLayouts/slideLayout1.xml"/><Relationship Id="rId5" Type="http://schemas.openxmlformats.org/officeDocument/2006/relationships/notesSlide" Target="../notesSlides/notesSlide46.xml"/><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169.jpeg"/><Relationship Id="rId9" Type="http://schemas.openxmlformats.org/officeDocument/2006/relationships/image" Target="../media/image170.png"/><Relationship Id="rId10" Type="http://schemas.openxmlformats.org/officeDocument/2006/relationships/image" Target="../media/image171.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75.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1" Type="http://schemas.openxmlformats.org/officeDocument/2006/relationships/image" Target="../media/image176.png"/><Relationship Id="rId12" Type="http://schemas.openxmlformats.org/officeDocument/2006/relationships/image" Target="../media/image177.png"/><Relationship Id="rId13" Type="http://schemas.openxmlformats.org/officeDocument/2006/relationships/image" Target="../media/image178.png"/><Relationship Id="rId14" Type="http://schemas.openxmlformats.org/officeDocument/2006/relationships/image" Target="../media/image179.png"/><Relationship Id="rId15" Type="http://schemas.openxmlformats.org/officeDocument/2006/relationships/image" Target="../media/image180.png"/><Relationship Id="rId16" Type="http://schemas.openxmlformats.org/officeDocument/2006/relationships/image" Target="../media/image181.png"/><Relationship Id="rId1" Type="http://schemas.openxmlformats.org/officeDocument/2006/relationships/tags" Target="../tags/tag171.xml"/><Relationship Id="rId2" Type="http://schemas.openxmlformats.org/officeDocument/2006/relationships/tags" Target="../tags/tag172.xml"/><Relationship Id="rId3" Type="http://schemas.openxmlformats.org/officeDocument/2006/relationships/tags" Target="../tags/tag173.xml"/><Relationship Id="rId4" Type="http://schemas.openxmlformats.org/officeDocument/2006/relationships/tags" Target="../tags/tag174.xml"/><Relationship Id="rId5" Type="http://schemas.openxmlformats.org/officeDocument/2006/relationships/tags" Target="../tags/tag175.xml"/><Relationship Id="rId6" Type="http://schemas.openxmlformats.org/officeDocument/2006/relationships/tags" Target="../tags/tag176.xml"/><Relationship Id="rId7" Type="http://schemas.openxmlformats.org/officeDocument/2006/relationships/slideLayout" Target="../slideLayouts/slideLayout1.xml"/><Relationship Id="rId8" Type="http://schemas.openxmlformats.org/officeDocument/2006/relationships/notesSlide" Target="../notesSlides/notesSlide48.xml"/><Relationship Id="rId9" Type="http://schemas.openxmlformats.org/officeDocument/2006/relationships/image" Target="../media/image1.jpeg"/><Relationship Id="rId10" Type="http://schemas.openxmlformats.org/officeDocument/2006/relationships/image" Target="../media/image5.png"/></Relationships>
</file>

<file path=ppt/slides/_rels/slide49.xml.rels><?xml version="1.0" encoding="UTF-8" standalone="yes"?>
<Relationships xmlns="http://schemas.openxmlformats.org/package/2006/relationships"><Relationship Id="rId11" Type="http://schemas.openxmlformats.org/officeDocument/2006/relationships/image" Target="../media/image183.png"/><Relationship Id="rId12" Type="http://schemas.openxmlformats.org/officeDocument/2006/relationships/image" Target="../media/image184.png"/><Relationship Id="rId13" Type="http://schemas.openxmlformats.org/officeDocument/2006/relationships/image" Target="../media/image185.png"/><Relationship Id="rId14" Type="http://schemas.openxmlformats.org/officeDocument/2006/relationships/image" Target="../media/image186.png"/><Relationship Id="rId1" Type="http://schemas.openxmlformats.org/officeDocument/2006/relationships/tags" Target="../tags/tag177.xml"/><Relationship Id="rId2" Type="http://schemas.openxmlformats.org/officeDocument/2006/relationships/tags" Target="../tags/tag178.xml"/><Relationship Id="rId3" Type="http://schemas.openxmlformats.org/officeDocument/2006/relationships/tags" Target="../tags/tag179.xml"/><Relationship Id="rId4" Type="http://schemas.openxmlformats.org/officeDocument/2006/relationships/tags" Target="../tags/tag180.xml"/><Relationship Id="rId5" Type="http://schemas.openxmlformats.org/officeDocument/2006/relationships/tags" Target="../tags/tag181.xml"/><Relationship Id="rId6" Type="http://schemas.openxmlformats.org/officeDocument/2006/relationships/slideLayout" Target="../slideLayouts/slideLayout1.xml"/><Relationship Id="rId7" Type="http://schemas.openxmlformats.org/officeDocument/2006/relationships/notesSlide" Target="../notesSlides/notesSlide49.xml"/><Relationship Id="rId8" Type="http://schemas.openxmlformats.org/officeDocument/2006/relationships/image" Target="../media/image1.jpeg"/><Relationship Id="rId9" Type="http://schemas.openxmlformats.org/officeDocument/2006/relationships/image" Target="../media/image5.png"/><Relationship Id="rId10" Type="http://schemas.openxmlformats.org/officeDocument/2006/relationships/image" Target="../media/image18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187.png"/><Relationship Id="rId13" Type="http://schemas.openxmlformats.org/officeDocument/2006/relationships/image" Target="../media/image188.png"/><Relationship Id="rId14" Type="http://schemas.openxmlformats.org/officeDocument/2006/relationships/image" Target="../media/image189.png"/><Relationship Id="rId15" Type="http://schemas.openxmlformats.org/officeDocument/2006/relationships/image" Target="../media/image190.png"/><Relationship Id="rId16" Type="http://schemas.openxmlformats.org/officeDocument/2006/relationships/image" Target="../media/image176.png"/><Relationship Id="rId17" Type="http://schemas.openxmlformats.org/officeDocument/2006/relationships/image" Target="../media/image191.png"/><Relationship Id="rId1" Type="http://schemas.openxmlformats.org/officeDocument/2006/relationships/tags" Target="../tags/tag182.xml"/><Relationship Id="rId2" Type="http://schemas.openxmlformats.org/officeDocument/2006/relationships/tags" Target="../tags/tag183.xml"/><Relationship Id="rId3" Type="http://schemas.openxmlformats.org/officeDocument/2006/relationships/tags" Target="../tags/tag184.xml"/><Relationship Id="rId4" Type="http://schemas.openxmlformats.org/officeDocument/2006/relationships/tags" Target="../tags/tag185.xml"/><Relationship Id="rId5" Type="http://schemas.openxmlformats.org/officeDocument/2006/relationships/tags" Target="../tags/tag186.xml"/><Relationship Id="rId6" Type="http://schemas.openxmlformats.org/officeDocument/2006/relationships/tags" Target="../tags/tag187.xml"/><Relationship Id="rId7" Type="http://schemas.openxmlformats.org/officeDocument/2006/relationships/tags" Target="../tags/tag188.xml"/><Relationship Id="rId8" Type="http://schemas.openxmlformats.org/officeDocument/2006/relationships/slideLayout" Target="../slideLayouts/slideLayout1.xml"/><Relationship Id="rId9" Type="http://schemas.openxmlformats.org/officeDocument/2006/relationships/notesSlide" Target="../notesSlides/notesSlide50.xml"/><Relationship Id="rId10"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2.xml"/><Relationship Id="rId5" Type="http://schemas.openxmlformats.org/officeDocument/2006/relationships/image" Target="../media/image1.jpeg"/><Relationship Id="rId6" Type="http://schemas.openxmlformats.org/officeDocument/2006/relationships/image" Target="../media/image5.png"/><Relationship Id="rId7" Type="http://schemas.openxmlformats.org/officeDocument/2006/relationships/image" Target="../media/image192.png"/><Relationship Id="rId8" Type="http://schemas.openxmlformats.org/officeDocument/2006/relationships/image" Target="../media/image193.jpeg"/><Relationship Id="rId9" Type="http://schemas.openxmlformats.org/officeDocument/2006/relationships/image" Target="../media/image194.png"/><Relationship Id="rId1" Type="http://schemas.openxmlformats.org/officeDocument/2006/relationships/tags" Target="../tags/tag189.xml"/><Relationship Id="rId2" Type="http://schemas.openxmlformats.org/officeDocument/2006/relationships/tags" Target="../tags/tag19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192.png"/><Relationship Id="rId1" Type="http://schemas.openxmlformats.org/officeDocument/2006/relationships/tags" Target="../tags/tag191.xml"/><Relationship Id="rId2"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195.png"/><Relationship Id="rId1" Type="http://schemas.openxmlformats.org/officeDocument/2006/relationships/tags" Target="../tags/tag192.xml"/><Relationship Id="rId2"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96.pn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97.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98.jpe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9" Type="http://schemas.openxmlformats.org/officeDocument/2006/relationships/tags" Target="../tags/tag201.xml"/><Relationship Id="rId20" Type="http://schemas.openxmlformats.org/officeDocument/2006/relationships/image" Target="../media/image205.png"/><Relationship Id="rId21" Type="http://schemas.openxmlformats.org/officeDocument/2006/relationships/image" Target="../media/image65.png"/><Relationship Id="rId22" Type="http://schemas.openxmlformats.org/officeDocument/2006/relationships/image" Target="../media/image206.png"/><Relationship Id="rId10" Type="http://schemas.openxmlformats.org/officeDocument/2006/relationships/slideLayout" Target="../slideLayouts/slideLayout1.xml"/><Relationship Id="rId11" Type="http://schemas.openxmlformats.org/officeDocument/2006/relationships/notesSlide" Target="../notesSlides/notesSlide59.xml"/><Relationship Id="rId12" Type="http://schemas.openxmlformats.org/officeDocument/2006/relationships/image" Target="../media/image1.jpeg"/><Relationship Id="rId13" Type="http://schemas.openxmlformats.org/officeDocument/2006/relationships/image" Target="../media/image5.png"/><Relationship Id="rId14" Type="http://schemas.openxmlformats.org/officeDocument/2006/relationships/image" Target="../media/image199.png"/><Relationship Id="rId15" Type="http://schemas.openxmlformats.org/officeDocument/2006/relationships/image" Target="../media/image200.png"/><Relationship Id="rId16" Type="http://schemas.openxmlformats.org/officeDocument/2006/relationships/image" Target="../media/image201.png"/><Relationship Id="rId17" Type="http://schemas.openxmlformats.org/officeDocument/2006/relationships/image" Target="../media/image202.png"/><Relationship Id="rId18" Type="http://schemas.openxmlformats.org/officeDocument/2006/relationships/image" Target="../media/image203.png"/><Relationship Id="rId19" Type="http://schemas.openxmlformats.org/officeDocument/2006/relationships/image" Target="../media/image204.png"/><Relationship Id="rId1" Type="http://schemas.openxmlformats.org/officeDocument/2006/relationships/tags" Target="../tags/tag193.xml"/><Relationship Id="rId2" Type="http://schemas.openxmlformats.org/officeDocument/2006/relationships/tags" Target="../tags/tag194.xml"/><Relationship Id="rId3" Type="http://schemas.openxmlformats.org/officeDocument/2006/relationships/tags" Target="../tags/tag195.xml"/><Relationship Id="rId4" Type="http://schemas.openxmlformats.org/officeDocument/2006/relationships/tags" Target="../tags/tag196.xml"/><Relationship Id="rId5" Type="http://schemas.openxmlformats.org/officeDocument/2006/relationships/tags" Target="../tags/tag197.xml"/><Relationship Id="rId6" Type="http://schemas.openxmlformats.org/officeDocument/2006/relationships/tags" Target="../tags/tag198.xml"/><Relationship Id="rId7" Type="http://schemas.openxmlformats.org/officeDocument/2006/relationships/tags" Target="../tags/tag199.xml"/><Relationship Id="rId8" Type="http://schemas.openxmlformats.org/officeDocument/2006/relationships/tags" Target="../tags/tag200.xml"/></Relationships>
</file>

<file path=ppt/slides/_rels/slide6.xml.rels><?xml version="1.0" encoding="UTF-8" standalone="yes"?>
<Relationships xmlns="http://schemas.openxmlformats.org/package/2006/relationships"><Relationship Id="rId12" Type="http://schemas.openxmlformats.org/officeDocument/2006/relationships/image" Target="../media/image260.png"/><Relationship Id="rId13" Type="http://schemas.openxmlformats.org/officeDocument/2006/relationships/image" Target="../media/image19.emf"/><Relationship Id="rId14" Type="http://schemas.openxmlformats.org/officeDocument/2006/relationships/image" Target="../media/image270.png"/><Relationship Id="rId15" Type="http://schemas.openxmlformats.org/officeDocument/2006/relationships/image" Target="../media/image26.png"/><Relationship Id="rId16" Type="http://schemas.openxmlformats.org/officeDocument/2006/relationships/image" Target="../media/image27.emf"/><Relationship Id="rId17" Type="http://schemas.openxmlformats.org/officeDocument/2006/relationships/image" Target="../media/image266.png"/><Relationship Id="rId1" Type="http://schemas.openxmlformats.org/officeDocument/2006/relationships/tags" Target="../tags/tag18.xml"/><Relationship Id="rId2" Type="http://schemas.openxmlformats.org/officeDocument/2006/relationships/slideLayout" Target="../slideLayouts/slideLayout1.xml"/><Relationship Id="rId3" Type="http://schemas.openxmlformats.org/officeDocument/2006/relationships/notesSlide" Target="../notesSlides/notesSlide6.xml"/><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18.emf"/></Relationships>
</file>

<file path=ppt/slides/_rels/slide60.xml.rels><?xml version="1.0" encoding="UTF-8" standalone="yes"?>
<Relationships xmlns="http://schemas.openxmlformats.org/package/2006/relationships"><Relationship Id="rId9" Type="http://schemas.openxmlformats.org/officeDocument/2006/relationships/tags" Target="../tags/tag210.xml"/><Relationship Id="rId20" Type="http://schemas.openxmlformats.org/officeDocument/2006/relationships/image" Target="../media/image212.png"/><Relationship Id="rId21" Type="http://schemas.openxmlformats.org/officeDocument/2006/relationships/image" Target="../media/image213.png"/><Relationship Id="rId22" Type="http://schemas.openxmlformats.org/officeDocument/2006/relationships/image" Target="../media/image214.png"/><Relationship Id="rId23" Type="http://schemas.openxmlformats.org/officeDocument/2006/relationships/image" Target="../media/image215.png"/><Relationship Id="rId24" Type="http://schemas.openxmlformats.org/officeDocument/2006/relationships/image" Target="../media/image216.png"/><Relationship Id="rId10" Type="http://schemas.openxmlformats.org/officeDocument/2006/relationships/tags" Target="../tags/tag211.xml"/><Relationship Id="rId11" Type="http://schemas.openxmlformats.org/officeDocument/2006/relationships/slideLayout" Target="../slideLayouts/slideLayout1.xml"/><Relationship Id="rId12" Type="http://schemas.openxmlformats.org/officeDocument/2006/relationships/notesSlide" Target="../notesSlides/notesSlide60.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207.png"/><Relationship Id="rId16" Type="http://schemas.openxmlformats.org/officeDocument/2006/relationships/image" Target="../media/image208.png"/><Relationship Id="rId17" Type="http://schemas.openxmlformats.org/officeDocument/2006/relationships/image" Target="../media/image209.png"/><Relationship Id="rId18" Type="http://schemas.openxmlformats.org/officeDocument/2006/relationships/image" Target="../media/image210.png"/><Relationship Id="rId19" Type="http://schemas.openxmlformats.org/officeDocument/2006/relationships/image" Target="../media/image211.png"/><Relationship Id="rId1" Type="http://schemas.openxmlformats.org/officeDocument/2006/relationships/tags" Target="../tags/tag202.xml"/><Relationship Id="rId2" Type="http://schemas.openxmlformats.org/officeDocument/2006/relationships/tags" Target="../tags/tag203.xml"/><Relationship Id="rId3" Type="http://schemas.openxmlformats.org/officeDocument/2006/relationships/tags" Target="../tags/tag204.xml"/><Relationship Id="rId4" Type="http://schemas.openxmlformats.org/officeDocument/2006/relationships/tags" Target="../tags/tag205.xml"/><Relationship Id="rId5" Type="http://schemas.openxmlformats.org/officeDocument/2006/relationships/tags" Target="../tags/tag206.xml"/><Relationship Id="rId6" Type="http://schemas.openxmlformats.org/officeDocument/2006/relationships/tags" Target="../tags/tag207.xml"/><Relationship Id="rId7" Type="http://schemas.openxmlformats.org/officeDocument/2006/relationships/tags" Target="../tags/tag208.xml"/><Relationship Id="rId8" Type="http://schemas.openxmlformats.org/officeDocument/2006/relationships/tags" Target="../tags/tag209.xml"/></Relationships>
</file>

<file path=ppt/slides/_rels/slide61.xml.rels><?xml version="1.0" encoding="UTF-8" standalone="yes"?>
<Relationships xmlns="http://schemas.openxmlformats.org/package/2006/relationships"><Relationship Id="rId9" Type="http://schemas.openxmlformats.org/officeDocument/2006/relationships/tags" Target="../tags/tag220.xml"/><Relationship Id="rId20" Type="http://schemas.openxmlformats.org/officeDocument/2006/relationships/image" Target="../media/image221.png"/><Relationship Id="rId21" Type="http://schemas.openxmlformats.org/officeDocument/2006/relationships/image" Target="../media/image222.png"/><Relationship Id="rId22" Type="http://schemas.openxmlformats.org/officeDocument/2006/relationships/image" Target="../media/image223.png"/><Relationship Id="rId23" Type="http://schemas.openxmlformats.org/officeDocument/2006/relationships/image" Target="../media/image224.png"/><Relationship Id="rId24" Type="http://schemas.openxmlformats.org/officeDocument/2006/relationships/image" Target="../media/image225.png"/><Relationship Id="rId10" Type="http://schemas.openxmlformats.org/officeDocument/2006/relationships/tags" Target="../tags/tag221.xml"/><Relationship Id="rId11" Type="http://schemas.openxmlformats.org/officeDocument/2006/relationships/slideLayout" Target="../slideLayouts/slideLayout1.xml"/><Relationship Id="rId12" Type="http://schemas.openxmlformats.org/officeDocument/2006/relationships/notesSlide" Target="../notesSlides/notesSlide61.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217.png"/><Relationship Id="rId16" Type="http://schemas.openxmlformats.org/officeDocument/2006/relationships/image" Target="../media/image218.png"/><Relationship Id="rId17" Type="http://schemas.openxmlformats.org/officeDocument/2006/relationships/image" Target="../media/image219.png"/><Relationship Id="rId18" Type="http://schemas.openxmlformats.org/officeDocument/2006/relationships/image" Target="../media/image220.png"/><Relationship Id="rId19" Type="http://schemas.openxmlformats.org/officeDocument/2006/relationships/image" Target="../media/image199.png"/><Relationship Id="rId1" Type="http://schemas.openxmlformats.org/officeDocument/2006/relationships/tags" Target="../tags/tag212.xml"/><Relationship Id="rId2" Type="http://schemas.openxmlformats.org/officeDocument/2006/relationships/tags" Target="../tags/tag213.xml"/><Relationship Id="rId3" Type="http://schemas.openxmlformats.org/officeDocument/2006/relationships/tags" Target="../tags/tag214.xml"/><Relationship Id="rId4" Type="http://schemas.openxmlformats.org/officeDocument/2006/relationships/tags" Target="../tags/tag215.xml"/><Relationship Id="rId5" Type="http://schemas.openxmlformats.org/officeDocument/2006/relationships/tags" Target="../tags/tag216.xml"/><Relationship Id="rId6" Type="http://schemas.openxmlformats.org/officeDocument/2006/relationships/tags" Target="../tags/tag217.xml"/><Relationship Id="rId7" Type="http://schemas.openxmlformats.org/officeDocument/2006/relationships/tags" Target="../tags/tag218.xml"/><Relationship Id="rId8" Type="http://schemas.openxmlformats.org/officeDocument/2006/relationships/tags" Target="../tags/tag219.xml"/></Relationships>
</file>

<file path=ppt/slides/_rels/slide62.xml.rels><?xml version="1.0" encoding="UTF-8" standalone="yes"?>
<Relationships xmlns="http://schemas.openxmlformats.org/package/2006/relationships"><Relationship Id="rId9" Type="http://schemas.openxmlformats.org/officeDocument/2006/relationships/tags" Target="../tags/tag230.xml"/><Relationship Id="rId20" Type="http://schemas.openxmlformats.org/officeDocument/2006/relationships/image" Target="../media/image229.png"/><Relationship Id="rId21" Type="http://schemas.openxmlformats.org/officeDocument/2006/relationships/image" Target="../media/image230.png"/><Relationship Id="rId22" Type="http://schemas.openxmlformats.org/officeDocument/2006/relationships/image" Target="../media/image231.png"/><Relationship Id="rId23" Type="http://schemas.openxmlformats.org/officeDocument/2006/relationships/image" Target="../media/image232.png"/><Relationship Id="rId10" Type="http://schemas.openxmlformats.org/officeDocument/2006/relationships/tags" Target="../tags/tag231.xml"/><Relationship Id="rId11" Type="http://schemas.openxmlformats.org/officeDocument/2006/relationships/slideLayout" Target="../slideLayouts/slideLayout1.xml"/><Relationship Id="rId12" Type="http://schemas.openxmlformats.org/officeDocument/2006/relationships/notesSlide" Target="../notesSlides/notesSlide62.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200.png"/><Relationship Id="rId16" Type="http://schemas.openxmlformats.org/officeDocument/2006/relationships/image" Target="../media/image226.png"/><Relationship Id="rId17" Type="http://schemas.openxmlformats.org/officeDocument/2006/relationships/image" Target="../media/image202.png"/><Relationship Id="rId18" Type="http://schemas.openxmlformats.org/officeDocument/2006/relationships/image" Target="../media/image227.png"/><Relationship Id="rId19" Type="http://schemas.openxmlformats.org/officeDocument/2006/relationships/image" Target="../media/image228.png"/><Relationship Id="rId1" Type="http://schemas.openxmlformats.org/officeDocument/2006/relationships/tags" Target="../tags/tag222.xml"/><Relationship Id="rId2" Type="http://schemas.openxmlformats.org/officeDocument/2006/relationships/tags" Target="../tags/tag223.xml"/><Relationship Id="rId3" Type="http://schemas.openxmlformats.org/officeDocument/2006/relationships/tags" Target="../tags/tag224.xml"/><Relationship Id="rId4" Type="http://schemas.openxmlformats.org/officeDocument/2006/relationships/tags" Target="../tags/tag225.xml"/><Relationship Id="rId5" Type="http://schemas.openxmlformats.org/officeDocument/2006/relationships/tags" Target="../tags/tag226.xml"/><Relationship Id="rId6" Type="http://schemas.openxmlformats.org/officeDocument/2006/relationships/tags" Target="../tags/tag227.xml"/><Relationship Id="rId7" Type="http://schemas.openxmlformats.org/officeDocument/2006/relationships/tags" Target="../tags/tag228.xml"/><Relationship Id="rId8" Type="http://schemas.openxmlformats.org/officeDocument/2006/relationships/tags" Target="../tags/tag229.xml"/></Relationships>
</file>

<file path=ppt/slides/_rels/slide63.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230.png"/><Relationship Id="rId13" Type="http://schemas.openxmlformats.org/officeDocument/2006/relationships/image" Target="../media/image233.png"/><Relationship Id="rId14" Type="http://schemas.openxmlformats.org/officeDocument/2006/relationships/image" Target="../media/image234.png"/><Relationship Id="rId15" Type="http://schemas.openxmlformats.org/officeDocument/2006/relationships/image" Target="../media/image235.png"/><Relationship Id="rId16" Type="http://schemas.openxmlformats.org/officeDocument/2006/relationships/image" Target="../media/image236.png"/><Relationship Id="rId17" Type="http://schemas.openxmlformats.org/officeDocument/2006/relationships/image" Target="../media/image237.png"/><Relationship Id="rId18" Type="http://schemas.openxmlformats.org/officeDocument/2006/relationships/image" Target="../media/image238.png"/><Relationship Id="rId1" Type="http://schemas.openxmlformats.org/officeDocument/2006/relationships/tags" Target="../tags/tag232.xml"/><Relationship Id="rId2" Type="http://schemas.openxmlformats.org/officeDocument/2006/relationships/tags" Target="../tags/tag233.xml"/><Relationship Id="rId3" Type="http://schemas.openxmlformats.org/officeDocument/2006/relationships/tags" Target="../tags/tag234.xml"/><Relationship Id="rId4" Type="http://schemas.openxmlformats.org/officeDocument/2006/relationships/tags" Target="../tags/tag235.xml"/><Relationship Id="rId5" Type="http://schemas.openxmlformats.org/officeDocument/2006/relationships/tags" Target="../tags/tag236.xml"/><Relationship Id="rId6" Type="http://schemas.openxmlformats.org/officeDocument/2006/relationships/tags" Target="../tags/tag237.xml"/><Relationship Id="rId7" Type="http://schemas.openxmlformats.org/officeDocument/2006/relationships/tags" Target="../tags/tag238.xml"/><Relationship Id="rId8" Type="http://schemas.openxmlformats.org/officeDocument/2006/relationships/slideLayout" Target="../slideLayouts/slideLayout1.xml"/><Relationship Id="rId9" Type="http://schemas.openxmlformats.org/officeDocument/2006/relationships/notesSlide" Target="../notesSlides/notesSlide63.xml"/><Relationship Id="rId10" Type="http://schemas.openxmlformats.org/officeDocument/2006/relationships/image" Target="../media/image1.jpeg"/></Relationships>
</file>

<file path=ppt/slides/_rels/slide64.xml.rels><?xml version="1.0" encoding="UTF-8" standalone="yes"?>
<Relationships xmlns="http://schemas.openxmlformats.org/package/2006/relationships"><Relationship Id="rId11" Type="http://schemas.openxmlformats.org/officeDocument/2006/relationships/image" Target="../media/image239.png"/><Relationship Id="rId12" Type="http://schemas.openxmlformats.org/officeDocument/2006/relationships/image" Target="../media/image217.png"/><Relationship Id="rId13" Type="http://schemas.openxmlformats.org/officeDocument/2006/relationships/image" Target="../media/image218.png"/><Relationship Id="rId14" Type="http://schemas.openxmlformats.org/officeDocument/2006/relationships/image" Target="../media/image240.png"/><Relationship Id="rId15" Type="http://schemas.openxmlformats.org/officeDocument/2006/relationships/image" Target="../media/image241.png"/><Relationship Id="rId16" Type="http://schemas.openxmlformats.org/officeDocument/2006/relationships/image" Target="../media/image242.png"/><Relationship Id="rId1" Type="http://schemas.openxmlformats.org/officeDocument/2006/relationships/tags" Target="../tags/tag239.xml"/><Relationship Id="rId2" Type="http://schemas.openxmlformats.org/officeDocument/2006/relationships/tags" Target="../tags/tag240.xml"/><Relationship Id="rId3" Type="http://schemas.openxmlformats.org/officeDocument/2006/relationships/tags" Target="../tags/tag241.xml"/><Relationship Id="rId4" Type="http://schemas.openxmlformats.org/officeDocument/2006/relationships/tags" Target="../tags/tag242.xml"/><Relationship Id="rId5" Type="http://schemas.openxmlformats.org/officeDocument/2006/relationships/tags" Target="../tags/tag243.xml"/><Relationship Id="rId6" Type="http://schemas.openxmlformats.org/officeDocument/2006/relationships/tags" Target="../tags/tag244.xml"/><Relationship Id="rId7" Type="http://schemas.openxmlformats.org/officeDocument/2006/relationships/slideLayout" Target="../slideLayouts/slideLayout1.xml"/><Relationship Id="rId8" Type="http://schemas.openxmlformats.org/officeDocument/2006/relationships/notesSlide" Target="../notesSlides/notesSlide64.xml"/><Relationship Id="rId9" Type="http://schemas.openxmlformats.org/officeDocument/2006/relationships/image" Target="../media/image1.jpeg"/><Relationship Id="rId10" Type="http://schemas.openxmlformats.org/officeDocument/2006/relationships/image" Target="../media/image5.png"/></Relationships>
</file>

<file path=ppt/slides/_rels/slide65.xml.rels><?xml version="1.0" encoding="UTF-8" standalone="yes"?>
<Relationships xmlns="http://schemas.openxmlformats.org/package/2006/relationships"><Relationship Id="rId20" Type="http://schemas.openxmlformats.org/officeDocument/2006/relationships/tags" Target="../tags/tag264.xml"/><Relationship Id="rId21" Type="http://schemas.openxmlformats.org/officeDocument/2006/relationships/tags" Target="../tags/tag265.xml"/><Relationship Id="rId22" Type="http://schemas.openxmlformats.org/officeDocument/2006/relationships/tags" Target="../tags/tag266.xml"/><Relationship Id="rId23" Type="http://schemas.openxmlformats.org/officeDocument/2006/relationships/tags" Target="../tags/tag267.xml"/><Relationship Id="rId24" Type="http://schemas.openxmlformats.org/officeDocument/2006/relationships/tags" Target="../tags/tag268.xml"/><Relationship Id="rId25" Type="http://schemas.openxmlformats.org/officeDocument/2006/relationships/slideLayout" Target="../slideLayouts/slideLayout1.xml"/><Relationship Id="rId26" Type="http://schemas.openxmlformats.org/officeDocument/2006/relationships/notesSlide" Target="../notesSlides/notesSlide65.xml"/><Relationship Id="rId27" Type="http://schemas.openxmlformats.org/officeDocument/2006/relationships/image" Target="../media/image1.jpeg"/><Relationship Id="rId28" Type="http://schemas.openxmlformats.org/officeDocument/2006/relationships/image" Target="../media/image5.png"/><Relationship Id="rId29" Type="http://schemas.openxmlformats.org/officeDocument/2006/relationships/image" Target="../media/image243.png"/><Relationship Id="rId1" Type="http://schemas.openxmlformats.org/officeDocument/2006/relationships/tags" Target="../tags/tag245.xml"/><Relationship Id="rId2" Type="http://schemas.openxmlformats.org/officeDocument/2006/relationships/tags" Target="../tags/tag246.xml"/><Relationship Id="rId3" Type="http://schemas.openxmlformats.org/officeDocument/2006/relationships/tags" Target="../tags/tag247.xml"/><Relationship Id="rId4" Type="http://schemas.openxmlformats.org/officeDocument/2006/relationships/tags" Target="../tags/tag248.xml"/><Relationship Id="rId5" Type="http://schemas.openxmlformats.org/officeDocument/2006/relationships/tags" Target="../tags/tag249.xml"/><Relationship Id="rId30" Type="http://schemas.openxmlformats.org/officeDocument/2006/relationships/image" Target="../media/image244.png"/><Relationship Id="rId31" Type="http://schemas.openxmlformats.org/officeDocument/2006/relationships/image" Target="../media/image245.png"/><Relationship Id="rId32" Type="http://schemas.openxmlformats.org/officeDocument/2006/relationships/image" Target="../media/image246.png"/><Relationship Id="rId9" Type="http://schemas.openxmlformats.org/officeDocument/2006/relationships/tags" Target="../tags/tag253.xml"/><Relationship Id="rId6" Type="http://schemas.openxmlformats.org/officeDocument/2006/relationships/tags" Target="../tags/tag250.xml"/><Relationship Id="rId7" Type="http://schemas.openxmlformats.org/officeDocument/2006/relationships/tags" Target="../tags/tag251.xml"/><Relationship Id="rId8" Type="http://schemas.openxmlformats.org/officeDocument/2006/relationships/tags" Target="../tags/tag252.xml"/><Relationship Id="rId33" Type="http://schemas.openxmlformats.org/officeDocument/2006/relationships/image" Target="../media/image247.png"/><Relationship Id="rId34" Type="http://schemas.openxmlformats.org/officeDocument/2006/relationships/image" Target="../media/image248.png"/><Relationship Id="rId35" Type="http://schemas.openxmlformats.org/officeDocument/2006/relationships/image" Target="../media/image249.png"/><Relationship Id="rId36" Type="http://schemas.openxmlformats.org/officeDocument/2006/relationships/image" Target="../media/image250.png"/><Relationship Id="rId10" Type="http://schemas.openxmlformats.org/officeDocument/2006/relationships/tags" Target="../tags/tag254.xml"/><Relationship Id="rId11" Type="http://schemas.openxmlformats.org/officeDocument/2006/relationships/tags" Target="../tags/tag255.xml"/><Relationship Id="rId12" Type="http://schemas.openxmlformats.org/officeDocument/2006/relationships/tags" Target="../tags/tag256.xml"/><Relationship Id="rId13" Type="http://schemas.openxmlformats.org/officeDocument/2006/relationships/tags" Target="../tags/tag257.xml"/><Relationship Id="rId14" Type="http://schemas.openxmlformats.org/officeDocument/2006/relationships/tags" Target="../tags/tag258.xml"/><Relationship Id="rId15" Type="http://schemas.openxmlformats.org/officeDocument/2006/relationships/tags" Target="../tags/tag259.xml"/><Relationship Id="rId16" Type="http://schemas.openxmlformats.org/officeDocument/2006/relationships/tags" Target="../tags/tag260.xml"/><Relationship Id="rId17" Type="http://schemas.openxmlformats.org/officeDocument/2006/relationships/tags" Target="../tags/tag261.xml"/><Relationship Id="rId18" Type="http://schemas.openxmlformats.org/officeDocument/2006/relationships/tags" Target="../tags/tag262.xml"/><Relationship Id="rId19" Type="http://schemas.openxmlformats.org/officeDocument/2006/relationships/tags" Target="../tags/tag263.xml"/></Relationships>
</file>

<file path=ppt/slides/_rels/slide66.xml.rels><?xml version="1.0" encoding="UTF-8" standalone="yes"?>
<Relationships xmlns="http://schemas.openxmlformats.org/package/2006/relationships"><Relationship Id="rId9" Type="http://schemas.openxmlformats.org/officeDocument/2006/relationships/tags" Target="../tags/tag277.xml"/><Relationship Id="rId20" Type="http://schemas.openxmlformats.org/officeDocument/2006/relationships/image" Target="../media/image5.png"/><Relationship Id="rId21" Type="http://schemas.openxmlformats.org/officeDocument/2006/relationships/image" Target="../media/image251.png"/><Relationship Id="rId22" Type="http://schemas.openxmlformats.org/officeDocument/2006/relationships/image" Target="../media/image230.png"/><Relationship Id="rId23" Type="http://schemas.openxmlformats.org/officeDocument/2006/relationships/image" Target="../media/image252.png"/><Relationship Id="rId24" Type="http://schemas.openxmlformats.org/officeDocument/2006/relationships/image" Target="../media/image253.png"/><Relationship Id="rId25" Type="http://schemas.openxmlformats.org/officeDocument/2006/relationships/image" Target="../media/image254.png"/><Relationship Id="rId26" Type="http://schemas.openxmlformats.org/officeDocument/2006/relationships/image" Target="../media/image255.png"/><Relationship Id="rId27" Type="http://schemas.openxmlformats.org/officeDocument/2006/relationships/image" Target="../media/image256.png"/><Relationship Id="rId28" Type="http://schemas.openxmlformats.org/officeDocument/2006/relationships/image" Target="../media/image257.png"/><Relationship Id="rId29" Type="http://schemas.openxmlformats.org/officeDocument/2006/relationships/image" Target="../media/image258.png"/><Relationship Id="rId30" Type="http://schemas.openxmlformats.org/officeDocument/2006/relationships/image" Target="../media/image259.png"/><Relationship Id="rId31" Type="http://schemas.openxmlformats.org/officeDocument/2006/relationships/image" Target="../media/image261.png"/><Relationship Id="rId32" Type="http://schemas.openxmlformats.org/officeDocument/2006/relationships/image" Target="../media/image262.png"/><Relationship Id="rId10" Type="http://schemas.openxmlformats.org/officeDocument/2006/relationships/tags" Target="../tags/tag278.xml"/><Relationship Id="rId11" Type="http://schemas.openxmlformats.org/officeDocument/2006/relationships/tags" Target="../tags/tag279.xml"/><Relationship Id="rId12" Type="http://schemas.openxmlformats.org/officeDocument/2006/relationships/tags" Target="../tags/tag280.xml"/><Relationship Id="rId13" Type="http://schemas.openxmlformats.org/officeDocument/2006/relationships/tags" Target="../tags/tag281.xml"/><Relationship Id="rId14" Type="http://schemas.openxmlformats.org/officeDocument/2006/relationships/tags" Target="../tags/tag282.xml"/><Relationship Id="rId15" Type="http://schemas.openxmlformats.org/officeDocument/2006/relationships/tags" Target="../tags/tag283.xml"/><Relationship Id="rId16" Type="http://schemas.openxmlformats.org/officeDocument/2006/relationships/tags" Target="../tags/tag284.xml"/><Relationship Id="rId17" Type="http://schemas.openxmlformats.org/officeDocument/2006/relationships/slideLayout" Target="../slideLayouts/slideLayout1.xml"/><Relationship Id="rId18" Type="http://schemas.openxmlformats.org/officeDocument/2006/relationships/notesSlide" Target="../notesSlides/notesSlide66.xml"/><Relationship Id="rId19" Type="http://schemas.openxmlformats.org/officeDocument/2006/relationships/image" Target="../media/image1.jpeg"/><Relationship Id="rId1" Type="http://schemas.openxmlformats.org/officeDocument/2006/relationships/tags" Target="../tags/tag269.xml"/><Relationship Id="rId2" Type="http://schemas.openxmlformats.org/officeDocument/2006/relationships/tags" Target="../tags/tag270.xml"/><Relationship Id="rId3" Type="http://schemas.openxmlformats.org/officeDocument/2006/relationships/tags" Target="../tags/tag271.xml"/><Relationship Id="rId4" Type="http://schemas.openxmlformats.org/officeDocument/2006/relationships/tags" Target="../tags/tag272.xml"/><Relationship Id="rId5" Type="http://schemas.openxmlformats.org/officeDocument/2006/relationships/tags" Target="../tags/tag273.xml"/><Relationship Id="rId6" Type="http://schemas.openxmlformats.org/officeDocument/2006/relationships/tags" Target="../tags/tag274.xml"/><Relationship Id="rId7" Type="http://schemas.openxmlformats.org/officeDocument/2006/relationships/tags" Target="../tags/tag275.xml"/><Relationship Id="rId8" Type="http://schemas.openxmlformats.org/officeDocument/2006/relationships/tags" Target="../tags/tag276.xml"/></Relationships>
</file>

<file path=ppt/slides/_rels/slide67.xml.rels><?xml version="1.0" encoding="UTF-8" standalone="yes"?>
<Relationships xmlns="http://schemas.openxmlformats.org/package/2006/relationships"><Relationship Id="rId3" Type="http://schemas.openxmlformats.org/officeDocument/2006/relationships/tags" Target="../tags/tag287.xml"/><Relationship Id="rId4" Type="http://schemas.openxmlformats.org/officeDocument/2006/relationships/slideLayout" Target="../slideLayouts/slideLayout1.xml"/><Relationship Id="rId5" Type="http://schemas.openxmlformats.org/officeDocument/2006/relationships/notesSlide" Target="../notesSlides/notesSlide67.xml"/><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263.png"/><Relationship Id="rId9" Type="http://schemas.openxmlformats.org/officeDocument/2006/relationships/image" Target="../media/image264.png"/><Relationship Id="rId10" Type="http://schemas.openxmlformats.org/officeDocument/2006/relationships/image" Target="../media/image265.png"/><Relationship Id="rId1" Type="http://schemas.openxmlformats.org/officeDocument/2006/relationships/tags" Target="../tags/tag285.xml"/><Relationship Id="rId2" Type="http://schemas.openxmlformats.org/officeDocument/2006/relationships/tags" Target="../tags/tag286.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1.jpeg"/><Relationship Id="rId6" Type="http://schemas.openxmlformats.org/officeDocument/2006/relationships/image" Target="../media/image5.png"/><Relationship Id="rId7" Type="http://schemas.openxmlformats.org/officeDocument/2006/relationships/image" Target="../media/image17.emf"/><Relationship Id="rId8" Type="http://schemas.openxmlformats.org/officeDocument/2006/relationships/image" Target="../media/image18.emf"/><Relationship Id="rId9" Type="http://schemas.openxmlformats.org/officeDocument/2006/relationships/image" Target="../media/image28.png"/><Relationship Id="rId10" Type="http://schemas.openxmlformats.org/officeDocument/2006/relationships/image" Target="../media/image29.png"/><Relationship Id="rId1" Type="http://schemas.openxmlformats.org/officeDocument/2006/relationships/tags" Target="../tags/tag19.xml"/><Relationship Id="rId2" Type="http://schemas.openxmlformats.org/officeDocument/2006/relationships/tags" Target="../tags/tag20.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266.jpe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1" Type="http://schemas.openxmlformats.org/officeDocument/2006/relationships/image" Target="../media/image268.png"/><Relationship Id="rId12" Type="http://schemas.openxmlformats.org/officeDocument/2006/relationships/image" Target="../media/image269.png"/><Relationship Id="rId13" Type="http://schemas.openxmlformats.org/officeDocument/2006/relationships/image" Target="../media/image271.png"/><Relationship Id="rId14" Type="http://schemas.openxmlformats.org/officeDocument/2006/relationships/image" Target="../media/image272.png"/><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tags" Target="../tags/tag290.xml"/><Relationship Id="rId4" Type="http://schemas.openxmlformats.org/officeDocument/2006/relationships/tags" Target="../tags/tag291.xml"/><Relationship Id="rId5" Type="http://schemas.openxmlformats.org/officeDocument/2006/relationships/tags" Target="../tags/tag292.xml"/><Relationship Id="rId6" Type="http://schemas.openxmlformats.org/officeDocument/2006/relationships/slideLayout" Target="../slideLayouts/slideLayout1.xml"/><Relationship Id="rId7" Type="http://schemas.openxmlformats.org/officeDocument/2006/relationships/notesSlide" Target="../notesSlides/notesSlide71.xml"/><Relationship Id="rId8" Type="http://schemas.openxmlformats.org/officeDocument/2006/relationships/image" Target="../media/image1.jpeg"/><Relationship Id="rId9" Type="http://schemas.openxmlformats.org/officeDocument/2006/relationships/image" Target="../media/image5.png"/><Relationship Id="rId10" Type="http://schemas.openxmlformats.org/officeDocument/2006/relationships/image" Target="../media/image26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17.emf"/><Relationship Id="rId7" Type="http://schemas.openxmlformats.org/officeDocument/2006/relationships/image" Target="../media/image267.png"/><Relationship Id="rId8" Type="http://schemas.openxmlformats.org/officeDocument/2006/relationships/image" Target="../media/image18.emf"/><Relationship Id="rId1" Type="http://schemas.openxmlformats.org/officeDocument/2006/relationships/tags" Target="../tags/tag293.xml"/><Relationship Id="rId2"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1" Type="http://schemas.openxmlformats.org/officeDocument/2006/relationships/image" Target="../media/image275.png"/><Relationship Id="rId12" Type="http://schemas.openxmlformats.org/officeDocument/2006/relationships/image" Target="../media/image276.png"/><Relationship Id="rId1" Type="http://schemas.openxmlformats.org/officeDocument/2006/relationships/tags" Target="../tags/tag294.xml"/><Relationship Id="rId2" Type="http://schemas.openxmlformats.org/officeDocument/2006/relationships/tags" Target="../tags/tag295.xml"/><Relationship Id="rId3" Type="http://schemas.openxmlformats.org/officeDocument/2006/relationships/tags" Target="../tags/tag296.xml"/><Relationship Id="rId4" Type="http://schemas.openxmlformats.org/officeDocument/2006/relationships/tags" Target="../tags/tag297.xml"/><Relationship Id="rId5" Type="http://schemas.openxmlformats.org/officeDocument/2006/relationships/slideLayout" Target="../slideLayouts/slideLayout1.xml"/><Relationship Id="rId6" Type="http://schemas.openxmlformats.org/officeDocument/2006/relationships/notesSlide" Target="../notesSlides/notesSlide73.xml"/><Relationship Id="rId7" Type="http://schemas.openxmlformats.org/officeDocument/2006/relationships/image" Target="../media/image1.jpeg"/><Relationship Id="rId8" Type="http://schemas.openxmlformats.org/officeDocument/2006/relationships/image" Target="../media/image5.png"/><Relationship Id="rId9" Type="http://schemas.openxmlformats.org/officeDocument/2006/relationships/image" Target="../media/image273.png"/><Relationship Id="rId10" Type="http://schemas.openxmlformats.org/officeDocument/2006/relationships/image" Target="../media/image274.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18.emf"/><Relationship Id="rId6"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278.png"/><Relationship Id="rId13" Type="http://schemas.openxmlformats.org/officeDocument/2006/relationships/image" Target="../media/image279.png"/><Relationship Id="rId14" Type="http://schemas.openxmlformats.org/officeDocument/2006/relationships/image" Target="../media/image280.png"/><Relationship Id="rId1" Type="http://schemas.openxmlformats.org/officeDocument/2006/relationships/tags" Target="../tags/tag298.xml"/><Relationship Id="rId2" Type="http://schemas.openxmlformats.org/officeDocument/2006/relationships/tags" Target="../tags/tag299.xml"/><Relationship Id="rId3" Type="http://schemas.openxmlformats.org/officeDocument/2006/relationships/tags" Target="../tags/tag300.xml"/><Relationship Id="rId4" Type="http://schemas.openxmlformats.org/officeDocument/2006/relationships/tags" Target="../tags/tag301.xml"/><Relationship Id="rId5" Type="http://schemas.openxmlformats.org/officeDocument/2006/relationships/tags" Target="../tags/tag302.xml"/><Relationship Id="rId6" Type="http://schemas.openxmlformats.org/officeDocument/2006/relationships/slideLayout" Target="../slideLayouts/slideLayout1.xml"/><Relationship Id="rId7" Type="http://schemas.openxmlformats.org/officeDocument/2006/relationships/notesSlide" Target="../notesSlides/notesSlide75.xml"/><Relationship Id="rId8" Type="http://schemas.openxmlformats.org/officeDocument/2006/relationships/image" Target="../media/image1.jpeg"/><Relationship Id="rId9" Type="http://schemas.openxmlformats.org/officeDocument/2006/relationships/image" Target="../media/image5.png"/><Relationship Id="rId10" Type="http://schemas.openxmlformats.org/officeDocument/2006/relationships/image" Target="../media/image277.png"/></Relationships>
</file>

<file path=ppt/slides/_rels/slide76.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278.png"/><Relationship Id="rId13" Type="http://schemas.openxmlformats.org/officeDocument/2006/relationships/image" Target="../media/image279.png"/><Relationship Id="rId14" Type="http://schemas.openxmlformats.org/officeDocument/2006/relationships/image" Target="../media/image281.gif"/><Relationship Id="rId15" Type="http://schemas.openxmlformats.org/officeDocument/2006/relationships/image" Target="../media/image277.png"/><Relationship Id="rId16" Type="http://schemas.openxmlformats.org/officeDocument/2006/relationships/image" Target="../media/image280.png"/><Relationship Id="rId17" Type="http://schemas.openxmlformats.org/officeDocument/2006/relationships/image" Target="../media/image282.png"/><Relationship Id="rId18" Type="http://schemas.openxmlformats.org/officeDocument/2006/relationships/image" Target="../media/image283.png"/><Relationship Id="rId19" Type="http://schemas.openxmlformats.org/officeDocument/2006/relationships/image" Target="../media/image284.png"/><Relationship Id="rId1" Type="http://schemas.openxmlformats.org/officeDocument/2006/relationships/tags" Target="../tags/tag303.xml"/><Relationship Id="rId2" Type="http://schemas.openxmlformats.org/officeDocument/2006/relationships/tags" Target="../tags/tag304.xml"/><Relationship Id="rId3" Type="http://schemas.openxmlformats.org/officeDocument/2006/relationships/tags" Target="../tags/tag305.xml"/><Relationship Id="rId4" Type="http://schemas.openxmlformats.org/officeDocument/2006/relationships/tags" Target="../tags/tag306.xml"/><Relationship Id="rId5" Type="http://schemas.openxmlformats.org/officeDocument/2006/relationships/tags" Target="../tags/tag307.xml"/><Relationship Id="rId6" Type="http://schemas.openxmlformats.org/officeDocument/2006/relationships/tags" Target="../tags/tag308.xml"/><Relationship Id="rId7" Type="http://schemas.openxmlformats.org/officeDocument/2006/relationships/tags" Target="../tags/tag309.xml"/><Relationship Id="rId8" Type="http://schemas.openxmlformats.org/officeDocument/2006/relationships/slideLayout" Target="../slideLayouts/slideLayout1.xml"/><Relationship Id="rId9" Type="http://schemas.openxmlformats.org/officeDocument/2006/relationships/notesSlide" Target="../notesSlides/notesSlide76.xml"/><Relationship Id="rId10" Type="http://schemas.openxmlformats.org/officeDocument/2006/relationships/image" Target="../media/image1.jpeg"/></Relationships>
</file>

<file path=ppt/slides/_rels/slide77.xml.rels><?xml version="1.0" encoding="UTF-8" standalone="yes"?>
<Relationships xmlns="http://schemas.openxmlformats.org/package/2006/relationships"><Relationship Id="rId3" Type="http://schemas.openxmlformats.org/officeDocument/2006/relationships/tags" Target="../tags/tag312.xml"/><Relationship Id="rId4" Type="http://schemas.openxmlformats.org/officeDocument/2006/relationships/slideLayout" Target="../slideLayouts/slideLayout1.xml"/><Relationship Id="rId5" Type="http://schemas.openxmlformats.org/officeDocument/2006/relationships/notesSlide" Target="../notesSlides/notesSlide77.xml"/><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285.png"/><Relationship Id="rId9" Type="http://schemas.openxmlformats.org/officeDocument/2006/relationships/image" Target="../media/image286.png"/><Relationship Id="rId10" Type="http://schemas.openxmlformats.org/officeDocument/2006/relationships/image" Target="../media/image287.png"/><Relationship Id="rId1" Type="http://schemas.openxmlformats.org/officeDocument/2006/relationships/tags" Target="../tags/tag310.xml"/><Relationship Id="rId2" Type="http://schemas.openxmlformats.org/officeDocument/2006/relationships/tags" Target="../tags/tag311.xml"/></Relationships>
</file>

<file path=ppt/slides/_rels/slide78.xml.rels><?xml version="1.0" encoding="UTF-8" standalone="yes"?>
<Relationships xmlns="http://schemas.openxmlformats.org/package/2006/relationships"><Relationship Id="rId11" Type="http://schemas.openxmlformats.org/officeDocument/2006/relationships/image" Target="../media/image288.jpeg"/><Relationship Id="rId12" Type="http://schemas.openxmlformats.org/officeDocument/2006/relationships/image" Target="../media/image289.jpeg"/><Relationship Id="rId13" Type="http://schemas.openxmlformats.org/officeDocument/2006/relationships/image" Target="../media/image290.png"/><Relationship Id="rId14" Type="http://schemas.openxmlformats.org/officeDocument/2006/relationships/image" Target="../media/image291.png"/><Relationship Id="rId15" Type="http://schemas.openxmlformats.org/officeDocument/2006/relationships/image" Target="../media/image292.png"/><Relationship Id="rId16" Type="http://schemas.openxmlformats.org/officeDocument/2006/relationships/image" Target="../media/image293.png"/><Relationship Id="rId17" Type="http://schemas.openxmlformats.org/officeDocument/2006/relationships/image" Target="../media/image294.png"/><Relationship Id="rId18" Type="http://schemas.openxmlformats.org/officeDocument/2006/relationships/image" Target="../media/image295.png"/><Relationship Id="rId1" Type="http://schemas.openxmlformats.org/officeDocument/2006/relationships/tags" Target="../tags/tag313.xml"/><Relationship Id="rId2" Type="http://schemas.openxmlformats.org/officeDocument/2006/relationships/tags" Target="../tags/tag314.xml"/><Relationship Id="rId3" Type="http://schemas.openxmlformats.org/officeDocument/2006/relationships/tags" Target="../tags/tag315.xml"/><Relationship Id="rId4" Type="http://schemas.openxmlformats.org/officeDocument/2006/relationships/tags" Target="../tags/tag316.xml"/><Relationship Id="rId5" Type="http://schemas.openxmlformats.org/officeDocument/2006/relationships/tags" Target="../tags/tag317.xml"/><Relationship Id="rId6" Type="http://schemas.openxmlformats.org/officeDocument/2006/relationships/tags" Target="../tags/tag318.xml"/><Relationship Id="rId7" Type="http://schemas.openxmlformats.org/officeDocument/2006/relationships/slideLayout" Target="../slideLayouts/slideLayout1.xml"/><Relationship Id="rId8" Type="http://schemas.openxmlformats.org/officeDocument/2006/relationships/notesSlide" Target="../notesSlides/notesSlide78.xml"/><Relationship Id="rId9" Type="http://schemas.openxmlformats.org/officeDocument/2006/relationships/image" Target="../media/image1.jpeg"/><Relationship Id="rId10"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296.png"/><Relationship Id="rId6" Type="http://schemas.openxmlformats.org/officeDocument/2006/relationships/image" Target="../media/image297.png"/><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298.png"/><Relationship Id="rId6" Type="http://schemas.openxmlformats.org/officeDocument/2006/relationships/image" Target="../media/image299.png"/><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1" Type="http://schemas.openxmlformats.org/officeDocument/2006/relationships/notesSlide" Target="../notesSlides/notesSlide83.xml"/><Relationship Id="rId12" Type="http://schemas.openxmlformats.org/officeDocument/2006/relationships/image" Target="../media/image1.jpeg"/><Relationship Id="rId13" Type="http://schemas.openxmlformats.org/officeDocument/2006/relationships/image" Target="../media/image5.png"/><Relationship Id="rId14" Type="http://schemas.openxmlformats.org/officeDocument/2006/relationships/image" Target="../media/image124.png"/><Relationship Id="rId15" Type="http://schemas.openxmlformats.org/officeDocument/2006/relationships/image" Target="../media/image125.png"/><Relationship Id="rId1" Type="http://schemas.openxmlformats.org/officeDocument/2006/relationships/tags" Target="../tags/tag319.xml"/><Relationship Id="rId2" Type="http://schemas.openxmlformats.org/officeDocument/2006/relationships/tags" Target="../tags/tag320.xml"/><Relationship Id="rId3" Type="http://schemas.openxmlformats.org/officeDocument/2006/relationships/tags" Target="../tags/tag321.xml"/><Relationship Id="rId4" Type="http://schemas.openxmlformats.org/officeDocument/2006/relationships/tags" Target="../tags/tag322.xml"/><Relationship Id="rId5" Type="http://schemas.openxmlformats.org/officeDocument/2006/relationships/tags" Target="../tags/tag323.xml"/><Relationship Id="rId6" Type="http://schemas.openxmlformats.org/officeDocument/2006/relationships/tags" Target="../tags/tag324.xml"/><Relationship Id="rId7" Type="http://schemas.openxmlformats.org/officeDocument/2006/relationships/tags" Target="../tags/tag325.xml"/><Relationship Id="rId8" Type="http://schemas.openxmlformats.org/officeDocument/2006/relationships/tags" Target="../tags/tag326.xml"/><Relationship Id="rId9" Type="http://schemas.openxmlformats.org/officeDocument/2006/relationships/tags" Target="../tags/tag327.xml"/><Relationship Id="rId10"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4.xml"/><Relationship Id="rId5" Type="http://schemas.openxmlformats.org/officeDocument/2006/relationships/image" Target="../media/image1.jpeg"/><Relationship Id="rId6" Type="http://schemas.openxmlformats.org/officeDocument/2006/relationships/image" Target="../media/image5.png"/><Relationship Id="rId7" Type="http://schemas.openxmlformats.org/officeDocument/2006/relationships/image" Target="../media/image300.png"/><Relationship Id="rId8" Type="http://schemas.openxmlformats.org/officeDocument/2006/relationships/image" Target="../media/image301.png"/><Relationship Id="rId1" Type="http://schemas.openxmlformats.org/officeDocument/2006/relationships/tags" Target="../tags/tag328.xml"/><Relationship Id="rId2" Type="http://schemas.openxmlformats.org/officeDocument/2006/relationships/tags" Target="../tags/tag329.xml"/></Relationships>
</file>

<file path=ppt/slides/_rels/slide85.xml.rels><?xml version="1.0" encoding="UTF-8" standalone="yes"?>
<Relationships xmlns="http://schemas.openxmlformats.org/package/2006/relationships"><Relationship Id="rId11" Type="http://schemas.openxmlformats.org/officeDocument/2006/relationships/image" Target="../media/image303.png"/><Relationship Id="rId12" Type="http://schemas.openxmlformats.org/officeDocument/2006/relationships/image" Target="../media/image304.png"/><Relationship Id="rId1" Type="http://schemas.openxmlformats.org/officeDocument/2006/relationships/tags" Target="../tags/tag330.xml"/><Relationship Id="rId2" Type="http://schemas.openxmlformats.org/officeDocument/2006/relationships/tags" Target="../tags/tag331.xml"/><Relationship Id="rId3" Type="http://schemas.openxmlformats.org/officeDocument/2006/relationships/tags" Target="../tags/tag332.xml"/><Relationship Id="rId4" Type="http://schemas.openxmlformats.org/officeDocument/2006/relationships/tags" Target="../tags/tag333.xml"/><Relationship Id="rId5" Type="http://schemas.openxmlformats.org/officeDocument/2006/relationships/slideLayout" Target="../slideLayouts/slideLayout1.xml"/><Relationship Id="rId6" Type="http://schemas.openxmlformats.org/officeDocument/2006/relationships/notesSlide" Target="../notesSlides/notesSlide85.xml"/><Relationship Id="rId7" Type="http://schemas.openxmlformats.org/officeDocument/2006/relationships/image" Target="../media/image1.jpeg"/><Relationship Id="rId8" Type="http://schemas.openxmlformats.org/officeDocument/2006/relationships/image" Target="../media/image5.png"/><Relationship Id="rId9" Type="http://schemas.openxmlformats.org/officeDocument/2006/relationships/image" Target="../media/image301.png"/><Relationship Id="rId10" Type="http://schemas.openxmlformats.org/officeDocument/2006/relationships/image" Target="../media/image302.png"/></Relationships>
</file>

<file path=ppt/slides/_rels/slide86.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Layout" Target="../slideLayouts/slideLayout1.xml"/><Relationship Id="rId5" Type="http://schemas.openxmlformats.org/officeDocument/2006/relationships/notesSlide" Target="../notesSlides/notesSlide86.xml"/><Relationship Id="rId6" Type="http://schemas.openxmlformats.org/officeDocument/2006/relationships/image" Target="../media/image1.jpeg"/><Relationship Id="rId7" Type="http://schemas.openxmlformats.org/officeDocument/2006/relationships/image" Target="../media/image5.png"/><Relationship Id="rId8" Type="http://schemas.openxmlformats.org/officeDocument/2006/relationships/image" Target="../media/image305.png"/><Relationship Id="rId9" Type="http://schemas.openxmlformats.org/officeDocument/2006/relationships/image" Target="../media/image306.jpeg"/><Relationship Id="rId10" Type="http://schemas.openxmlformats.org/officeDocument/2006/relationships/image" Target="../media/image307.png"/><Relationship Id="rId11" Type="http://schemas.openxmlformats.org/officeDocument/2006/relationships/image" Target="../media/image308.png"/><Relationship Id="rId1" Type="http://schemas.openxmlformats.org/officeDocument/2006/relationships/tags" Target="../tags/tag334.xml"/><Relationship Id="rId2" Type="http://schemas.openxmlformats.org/officeDocument/2006/relationships/tags" Target="../tags/tag335.xml"/></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1" Type="http://schemas.openxmlformats.org/officeDocument/2006/relationships/image" Target="../media/image310.png"/><Relationship Id="rId12" Type="http://schemas.openxmlformats.org/officeDocument/2006/relationships/image" Target="../media/image311.png"/><Relationship Id="rId13" Type="http://schemas.openxmlformats.org/officeDocument/2006/relationships/image" Target="../media/image312.png"/><Relationship Id="rId14" Type="http://schemas.openxmlformats.org/officeDocument/2006/relationships/image" Target="../media/image313.png"/><Relationship Id="rId1" Type="http://schemas.openxmlformats.org/officeDocument/2006/relationships/tags" Target="../tags/tag337.xml"/><Relationship Id="rId2" Type="http://schemas.openxmlformats.org/officeDocument/2006/relationships/tags" Target="../tags/tag338.xml"/><Relationship Id="rId3" Type="http://schemas.openxmlformats.org/officeDocument/2006/relationships/tags" Target="../tags/tag339.xml"/><Relationship Id="rId4" Type="http://schemas.openxmlformats.org/officeDocument/2006/relationships/tags" Target="../tags/tag340.xml"/><Relationship Id="rId5" Type="http://schemas.openxmlformats.org/officeDocument/2006/relationships/tags" Target="../tags/tag341.xml"/><Relationship Id="rId6" Type="http://schemas.openxmlformats.org/officeDocument/2006/relationships/slideLayout" Target="../slideLayouts/slideLayout1.xml"/><Relationship Id="rId7" Type="http://schemas.openxmlformats.org/officeDocument/2006/relationships/notesSlide" Target="../notesSlides/notesSlide89.xml"/><Relationship Id="rId8" Type="http://schemas.openxmlformats.org/officeDocument/2006/relationships/image" Target="../media/image1.jpeg"/><Relationship Id="rId9" Type="http://schemas.openxmlformats.org/officeDocument/2006/relationships/image" Target="../media/image5.png"/><Relationship Id="rId10" Type="http://schemas.openxmlformats.org/officeDocument/2006/relationships/image" Target="../media/image30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30.png"/><Relationship Id="rId7" Type="http://schemas.openxmlformats.org/officeDocument/2006/relationships/image" Target="../media/image17.emf"/><Relationship Id="rId1" Type="http://schemas.openxmlformats.org/officeDocument/2006/relationships/tags" Target="../tags/tag21.xml"/><Relationship Id="rId2"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9" Type="http://schemas.openxmlformats.org/officeDocument/2006/relationships/tags" Target="../tags/tag350.xml"/><Relationship Id="rId20" Type="http://schemas.openxmlformats.org/officeDocument/2006/relationships/image" Target="../media/image316.png"/><Relationship Id="rId21" Type="http://schemas.openxmlformats.org/officeDocument/2006/relationships/image" Target="../media/image317.png"/><Relationship Id="rId22" Type="http://schemas.openxmlformats.org/officeDocument/2006/relationships/image" Target="../media/image318.png"/><Relationship Id="rId23" Type="http://schemas.openxmlformats.org/officeDocument/2006/relationships/image" Target="../media/image311.png"/><Relationship Id="rId24" Type="http://schemas.openxmlformats.org/officeDocument/2006/relationships/image" Target="../media/image319.png"/><Relationship Id="rId25" Type="http://schemas.openxmlformats.org/officeDocument/2006/relationships/image" Target="../media/image320.png"/><Relationship Id="rId26" Type="http://schemas.openxmlformats.org/officeDocument/2006/relationships/image" Target="../media/image321.png"/><Relationship Id="rId27" Type="http://schemas.openxmlformats.org/officeDocument/2006/relationships/image" Target="../media/image322.png"/><Relationship Id="rId28" Type="http://schemas.openxmlformats.org/officeDocument/2006/relationships/image" Target="../media/image323.png"/><Relationship Id="rId29" Type="http://schemas.openxmlformats.org/officeDocument/2006/relationships/image" Target="../media/image324.png"/><Relationship Id="rId30" Type="http://schemas.openxmlformats.org/officeDocument/2006/relationships/image" Target="../media/image325.png"/><Relationship Id="rId10" Type="http://schemas.openxmlformats.org/officeDocument/2006/relationships/tags" Target="../tags/tag351.xml"/><Relationship Id="rId11" Type="http://schemas.openxmlformats.org/officeDocument/2006/relationships/tags" Target="../tags/tag352.xml"/><Relationship Id="rId12" Type="http://schemas.openxmlformats.org/officeDocument/2006/relationships/tags" Target="../tags/tag353.xml"/><Relationship Id="rId13" Type="http://schemas.openxmlformats.org/officeDocument/2006/relationships/tags" Target="../tags/tag354.xml"/><Relationship Id="rId14" Type="http://schemas.openxmlformats.org/officeDocument/2006/relationships/slideLayout" Target="../slideLayouts/slideLayout1.xml"/><Relationship Id="rId15" Type="http://schemas.openxmlformats.org/officeDocument/2006/relationships/notesSlide" Target="../notesSlides/notesSlide90.xml"/><Relationship Id="rId16" Type="http://schemas.openxmlformats.org/officeDocument/2006/relationships/image" Target="../media/image1.jpeg"/><Relationship Id="rId17" Type="http://schemas.openxmlformats.org/officeDocument/2006/relationships/image" Target="../media/image5.png"/><Relationship Id="rId18" Type="http://schemas.openxmlformats.org/officeDocument/2006/relationships/image" Target="../media/image314.png"/><Relationship Id="rId19" Type="http://schemas.openxmlformats.org/officeDocument/2006/relationships/image" Target="../media/image315.png"/><Relationship Id="rId1" Type="http://schemas.openxmlformats.org/officeDocument/2006/relationships/tags" Target="../tags/tag342.xml"/><Relationship Id="rId2" Type="http://schemas.openxmlformats.org/officeDocument/2006/relationships/tags" Target="../tags/tag343.xml"/><Relationship Id="rId3" Type="http://schemas.openxmlformats.org/officeDocument/2006/relationships/tags" Target="../tags/tag344.xml"/><Relationship Id="rId4" Type="http://schemas.openxmlformats.org/officeDocument/2006/relationships/tags" Target="../tags/tag345.xml"/><Relationship Id="rId5" Type="http://schemas.openxmlformats.org/officeDocument/2006/relationships/tags" Target="../tags/tag346.xml"/><Relationship Id="rId6" Type="http://schemas.openxmlformats.org/officeDocument/2006/relationships/tags" Target="../tags/tag347.xml"/><Relationship Id="rId7" Type="http://schemas.openxmlformats.org/officeDocument/2006/relationships/tags" Target="../tags/tag348.xml"/><Relationship Id="rId8" Type="http://schemas.openxmlformats.org/officeDocument/2006/relationships/tags" Target="../tags/tag349.xml"/></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326.emf"/><Relationship Id="rId4" Type="http://schemas.openxmlformats.org/officeDocument/2006/relationships/image" Target="../media/image1.jpe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327.png"/><Relationship Id="rId13" Type="http://schemas.openxmlformats.org/officeDocument/2006/relationships/image" Target="../media/image328.png"/><Relationship Id="rId14" Type="http://schemas.openxmlformats.org/officeDocument/2006/relationships/image" Target="../media/image329.png"/><Relationship Id="rId15" Type="http://schemas.openxmlformats.org/officeDocument/2006/relationships/image" Target="../media/image330.png"/><Relationship Id="rId16" Type="http://schemas.openxmlformats.org/officeDocument/2006/relationships/image" Target="../media/image331.png"/><Relationship Id="rId1" Type="http://schemas.openxmlformats.org/officeDocument/2006/relationships/tags" Target="../tags/tag355.xml"/><Relationship Id="rId2" Type="http://schemas.openxmlformats.org/officeDocument/2006/relationships/tags" Target="../tags/tag356.xml"/><Relationship Id="rId3" Type="http://schemas.openxmlformats.org/officeDocument/2006/relationships/tags" Target="../tags/tag357.xml"/><Relationship Id="rId4" Type="http://schemas.openxmlformats.org/officeDocument/2006/relationships/tags" Target="../tags/tag358.xml"/><Relationship Id="rId5" Type="http://schemas.openxmlformats.org/officeDocument/2006/relationships/tags" Target="../tags/tag359.xml"/><Relationship Id="rId6" Type="http://schemas.openxmlformats.org/officeDocument/2006/relationships/tags" Target="../tags/tag360.xml"/><Relationship Id="rId7" Type="http://schemas.openxmlformats.org/officeDocument/2006/relationships/slideLayout" Target="../slideLayouts/slideLayout1.xml"/><Relationship Id="rId8" Type="http://schemas.openxmlformats.org/officeDocument/2006/relationships/notesSlide" Target="../notesSlides/notesSlide93.xml"/><Relationship Id="rId9" Type="http://schemas.openxmlformats.org/officeDocument/2006/relationships/image" Target="../media/image326.emf"/><Relationship Id="rId10" Type="http://schemas.openxmlformats.org/officeDocument/2006/relationships/image" Target="../media/image1.jpeg"/></Relationships>
</file>

<file path=ppt/slides/_rels/slide94.xml.rels><?xml version="1.0" encoding="UTF-8" standalone="yes"?>
<Relationships xmlns="http://schemas.openxmlformats.org/package/2006/relationships"><Relationship Id="rId11" Type="http://schemas.openxmlformats.org/officeDocument/2006/relationships/image" Target="../media/image334.png"/><Relationship Id="rId12" Type="http://schemas.openxmlformats.org/officeDocument/2006/relationships/image" Target="../media/image335.jpeg"/><Relationship Id="rId13" Type="http://schemas.openxmlformats.org/officeDocument/2006/relationships/image" Target="../media/image336.jpg"/><Relationship Id="rId14" Type="http://schemas.openxmlformats.org/officeDocument/2006/relationships/image" Target="../media/image337.png"/><Relationship Id="rId1" Type="http://schemas.openxmlformats.org/officeDocument/2006/relationships/tags" Target="../tags/tag361.xml"/><Relationship Id="rId2" Type="http://schemas.openxmlformats.org/officeDocument/2006/relationships/tags" Target="../tags/tag362.xml"/><Relationship Id="rId3" Type="http://schemas.openxmlformats.org/officeDocument/2006/relationships/tags" Target="../tags/tag363.xml"/><Relationship Id="rId4" Type="http://schemas.openxmlformats.org/officeDocument/2006/relationships/tags" Target="../tags/tag364.xml"/><Relationship Id="rId5" Type="http://schemas.openxmlformats.org/officeDocument/2006/relationships/slideLayout" Target="../slideLayouts/slideLayout1.xml"/><Relationship Id="rId6" Type="http://schemas.openxmlformats.org/officeDocument/2006/relationships/notesSlide" Target="../notesSlides/notesSlide94.xml"/><Relationship Id="rId7" Type="http://schemas.openxmlformats.org/officeDocument/2006/relationships/image" Target="../media/image1.jpeg"/><Relationship Id="rId8" Type="http://schemas.openxmlformats.org/officeDocument/2006/relationships/image" Target="../media/image5.png"/><Relationship Id="rId9" Type="http://schemas.openxmlformats.org/officeDocument/2006/relationships/image" Target="../media/image332.png"/><Relationship Id="rId10" Type="http://schemas.openxmlformats.org/officeDocument/2006/relationships/image" Target="../media/image333.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4" Type="http://schemas.openxmlformats.org/officeDocument/2006/relationships/image" Target="../media/image1.jpeg"/><Relationship Id="rId5" Type="http://schemas.openxmlformats.org/officeDocument/2006/relationships/image" Target="../media/image5.png"/><Relationship Id="rId6" Type="http://schemas.openxmlformats.org/officeDocument/2006/relationships/image" Target="../media/image326.emf"/><Relationship Id="rId7" Type="http://schemas.openxmlformats.org/officeDocument/2006/relationships/image" Target="../media/image338.png"/><Relationship Id="rId8" Type="http://schemas.openxmlformats.org/officeDocument/2006/relationships/image" Target="../media/image339.jpeg"/><Relationship Id="rId1" Type="http://schemas.openxmlformats.org/officeDocument/2006/relationships/tags" Target="../tags/tag365.xml"/><Relationship Id="rId2"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340.jpeg"/><Relationship Id="rId6" Type="http://schemas.openxmlformats.org/officeDocument/2006/relationships/image" Target="../media/image341.jpeg"/><Relationship Id="rId7" Type="http://schemas.openxmlformats.org/officeDocument/2006/relationships/image" Target="../media/image342.jpeg"/><Relationship Id="rId8" Type="http://schemas.openxmlformats.org/officeDocument/2006/relationships/image" Target="../media/image343.jpeg"/><Relationship Id="rId9" Type="http://schemas.openxmlformats.org/officeDocument/2006/relationships/image" Target="../media/image344.jpeg"/><Relationship Id="rId10" Type="http://schemas.openxmlformats.org/officeDocument/2006/relationships/image" Target="../media/image345.jpeg"/><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1" Type="http://schemas.openxmlformats.org/officeDocument/2006/relationships/image" Target="../media/image352.jpeg"/><Relationship Id="rId12" Type="http://schemas.openxmlformats.org/officeDocument/2006/relationships/image" Target="../media/image353.jpeg"/><Relationship Id="rId13" Type="http://schemas.openxmlformats.org/officeDocument/2006/relationships/image" Target="../media/image354.jpeg"/><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346.jpeg"/><Relationship Id="rId6" Type="http://schemas.openxmlformats.org/officeDocument/2006/relationships/image" Target="../media/image347.jpeg"/><Relationship Id="rId7" Type="http://schemas.openxmlformats.org/officeDocument/2006/relationships/image" Target="../media/image348.jpeg"/><Relationship Id="rId8" Type="http://schemas.openxmlformats.org/officeDocument/2006/relationships/image" Target="../media/image349.jpeg"/><Relationship Id="rId9" Type="http://schemas.openxmlformats.org/officeDocument/2006/relationships/image" Target="../media/image350.jpeg"/><Relationship Id="rId10" Type="http://schemas.openxmlformats.org/officeDocument/2006/relationships/image" Target="../media/image351.jpeg"/></Relationships>
</file>

<file path=ppt/slides/_rels/slide99.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355.png"/><Relationship Id="rId13" Type="http://schemas.openxmlformats.org/officeDocument/2006/relationships/image" Target="../media/image356.png"/><Relationship Id="rId14" Type="http://schemas.openxmlformats.org/officeDocument/2006/relationships/image" Target="../media/image357.png"/><Relationship Id="rId15" Type="http://schemas.openxmlformats.org/officeDocument/2006/relationships/image" Target="../media/image358.png"/><Relationship Id="rId16" Type="http://schemas.openxmlformats.org/officeDocument/2006/relationships/image" Target="../media/image359.png"/><Relationship Id="rId17" Type="http://schemas.openxmlformats.org/officeDocument/2006/relationships/image" Target="../media/image360.png"/><Relationship Id="rId18" Type="http://schemas.openxmlformats.org/officeDocument/2006/relationships/image" Target="../media/image361.png"/><Relationship Id="rId1" Type="http://schemas.openxmlformats.org/officeDocument/2006/relationships/tags" Target="../tags/tag366.xml"/><Relationship Id="rId2" Type="http://schemas.openxmlformats.org/officeDocument/2006/relationships/tags" Target="../tags/tag367.xml"/><Relationship Id="rId3" Type="http://schemas.openxmlformats.org/officeDocument/2006/relationships/tags" Target="../tags/tag368.xml"/><Relationship Id="rId4" Type="http://schemas.openxmlformats.org/officeDocument/2006/relationships/tags" Target="../tags/tag369.xml"/><Relationship Id="rId5" Type="http://schemas.openxmlformats.org/officeDocument/2006/relationships/tags" Target="../tags/tag370.xml"/><Relationship Id="rId6" Type="http://schemas.openxmlformats.org/officeDocument/2006/relationships/tags" Target="../tags/tag371.xml"/><Relationship Id="rId7" Type="http://schemas.openxmlformats.org/officeDocument/2006/relationships/tags" Target="../tags/tag372.xml"/><Relationship Id="rId8" Type="http://schemas.openxmlformats.org/officeDocument/2006/relationships/slideLayout" Target="../slideLayouts/slideLayout1.xml"/><Relationship Id="rId9" Type="http://schemas.openxmlformats.org/officeDocument/2006/relationships/notesSlide" Target="../notesSlides/notesSlide99.xml"/><Relationship Id="rId10"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988916"/>
            <a:ext cx="9144000" cy="1828800"/>
          </a:xfrm>
        </p:spPr>
        <p:txBody>
          <a:bodyPr/>
          <a:lstStyle/>
          <a:p>
            <a:pPr eaLnBrk="1" hangingPunct="1">
              <a:defRPr/>
            </a:pPr>
            <a:r>
              <a:rPr lang="fr-FR" sz="2800" dirty="0" smtClean="0">
                <a:solidFill>
                  <a:schemeClr val="bg2">
                    <a:lumMod val="75000"/>
                  </a:schemeClr>
                </a:solidFill>
              </a:rPr>
              <a:t>Fondements de la Mécanique Quantique</a:t>
            </a:r>
            <a:endParaRPr lang="fr-FR" sz="2800" i="1" dirty="0" smtClean="0">
              <a:solidFill>
                <a:schemeClr val="bg2">
                  <a:lumMod val="75000"/>
                </a:schemeClr>
              </a:solidFill>
              <a:effectLst>
                <a:outerShdw blurRad="38100" dist="38100" dir="2700000" algn="tl">
                  <a:srgbClr val="000000">
                    <a:alpha val="43137"/>
                  </a:srgbClr>
                </a:outerShdw>
              </a:effectLst>
            </a:endParaRPr>
          </a:p>
        </p:txBody>
      </p:sp>
      <p:sp>
        <p:nvSpPr>
          <p:cNvPr id="3" name="Espace réservé du numéro de diapositive 2"/>
          <p:cNvSpPr>
            <a:spLocks noGrp="1"/>
          </p:cNvSpPr>
          <p:nvPr>
            <p:ph type="sldNum" sz="quarter" idx="12"/>
          </p:nvPr>
        </p:nvSpPr>
        <p:spPr/>
        <p:txBody>
          <a:bodyPr/>
          <a:lstStyle/>
          <a:p>
            <a:pPr>
              <a:defRPr/>
            </a:pPr>
            <a:fld id="{F790F661-3FEC-44C7-89E9-4290411ADEBF}" type="slidenum">
              <a:rPr lang="fr-FR" smtClean="0"/>
              <a:pPr>
                <a:defRPr/>
              </a:pPr>
              <a:t>1</a:t>
            </a:fld>
            <a:endParaRPr lang="fr-FR"/>
          </a:p>
        </p:txBody>
      </p:sp>
      <p:sp>
        <p:nvSpPr>
          <p:cNvPr id="4" name="Sous-titre 3"/>
          <p:cNvSpPr>
            <a:spLocks noGrp="1"/>
          </p:cNvSpPr>
          <p:nvPr>
            <p:ph type="subTitle" sz="quarter" idx="1"/>
          </p:nvPr>
        </p:nvSpPr>
        <p:spPr>
          <a:xfrm>
            <a:off x="1590586" y="6316097"/>
            <a:ext cx="5922124" cy="541903"/>
          </a:xfrm>
        </p:spPr>
        <p:txBody>
          <a:bodyPr/>
          <a:lstStyle/>
          <a:p>
            <a:r>
              <a:rPr lang="fr-FR" sz="2400" dirty="0" smtClean="0"/>
              <a:t>24/5/2013</a:t>
            </a:r>
            <a:endParaRPr lang="fr-FR" sz="2400" dirty="0"/>
          </a:p>
        </p:txBody>
      </p:sp>
      <p:pic>
        <p:nvPicPr>
          <p:cNvPr id="18" name="Picture 9"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14" y="427038"/>
            <a:ext cx="63023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4"/>
          <p:cNvSpPr txBox="1">
            <a:spLocks noChangeArrowheads="1"/>
          </p:cNvSpPr>
          <p:nvPr/>
        </p:nvSpPr>
        <p:spPr bwMode="auto">
          <a:xfrm>
            <a:off x="1136650" y="80963"/>
            <a:ext cx="5876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Tahoma" pitchFamily="34" charset="0"/>
              </a:defRPr>
            </a:lvl1pPr>
            <a:lvl2pPr marL="742950" indent="-285750" eaLnBrk="0" hangingPunct="0">
              <a:defRPr i="1">
                <a:solidFill>
                  <a:schemeClr val="tx1"/>
                </a:solidFill>
                <a:latin typeface="Tahoma" pitchFamily="34" charset="0"/>
              </a:defRPr>
            </a:lvl2pPr>
            <a:lvl3pPr marL="1143000" indent="-228600" eaLnBrk="0" hangingPunct="0">
              <a:defRPr i="1">
                <a:solidFill>
                  <a:schemeClr val="tx1"/>
                </a:solidFill>
                <a:latin typeface="Tahoma" pitchFamily="34" charset="0"/>
              </a:defRPr>
            </a:lvl3pPr>
            <a:lvl4pPr marL="1600200" indent="-228600" eaLnBrk="0" hangingPunct="0">
              <a:defRPr i="1">
                <a:solidFill>
                  <a:schemeClr val="tx1"/>
                </a:solidFill>
                <a:latin typeface="Tahoma" pitchFamily="34" charset="0"/>
              </a:defRPr>
            </a:lvl4pPr>
            <a:lvl5pPr marL="2057400" indent="-228600" eaLnBrk="0" hangingPunct="0">
              <a:defRPr i="1">
                <a:solidFill>
                  <a:schemeClr val="tx1"/>
                </a:solidFill>
                <a:latin typeface="Tahoma" pitchFamily="34" charset="0"/>
              </a:defRPr>
            </a:lvl5pPr>
            <a:lvl6pPr marL="2514600" indent="-228600" eaLnBrk="0" fontAlgn="base" hangingPunct="0">
              <a:spcBef>
                <a:spcPct val="0"/>
              </a:spcBef>
              <a:spcAft>
                <a:spcPct val="0"/>
              </a:spcAft>
              <a:defRPr i="1">
                <a:solidFill>
                  <a:schemeClr val="tx1"/>
                </a:solidFill>
                <a:latin typeface="Tahoma" pitchFamily="34" charset="0"/>
              </a:defRPr>
            </a:lvl6pPr>
            <a:lvl7pPr marL="2971800" indent="-228600" eaLnBrk="0" fontAlgn="base" hangingPunct="0">
              <a:spcBef>
                <a:spcPct val="0"/>
              </a:spcBef>
              <a:spcAft>
                <a:spcPct val="0"/>
              </a:spcAft>
              <a:defRPr i="1">
                <a:solidFill>
                  <a:schemeClr val="tx1"/>
                </a:solidFill>
                <a:latin typeface="Tahoma" pitchFamily="34" charset="0"/>
              </a:defRPr>
            </a:lvl7pPr>
            <a:lvl8pPr marL="3429000" indent="-228600" eaLnBrk="0" fontAlgn="base" hangingPunct="0">
              <a:spcBef>
                <a:spcPct val="0"/>
              </a:spcBef>
              <a:spcAft>
                <a:spcPct val="0"/>
              </a:spcAft>
              <a:defRPr i="1">
                <a:solidFill>
                  <a:schemeClr val="tx1"/>
                </a:solidFill>
                <a:latin typeface="Tahoma" pitchFamily="34" charset="0"/>
              </a:defRPr>
            </a:lvl8pPr>
            <a:lvl9pPr marL="3886200" indent="-228600" eaLnBrk="0" fontAlgn="base" hangingPunct="0">
              <a:spcBef>
                <a:spcPct val="0"/>
              </a:spcBef>
              <a:spcAft>
                <a:spcPct val="0"/>
              </a:spcAft>
              <a:defRPr i="1">
                <a:solidFill>
                  <a:schemeClr val="tx1"/>
                </a:solidFill>
                <a:latin typeface="Tahoma" pitchFamily="34" charset="0"/>
              </a:defRPr>
            </a:lvl9pPr>
          </a:lstStyle>
          <a:p>
            <a:pPr eaLnBrk="1" hangingPunct="1"/>
            <a:r>
              <a:rPr lang="fr-FR" dirty="0">
                <a:solidFill>
                  <a:srgbClr val="003366">
                    <a:lumMod val="60000"/>
                    <a:lumOff val="40000"/>
                  </a:srgbClr>
                </a:solidFill>
              </a:rPr>
              <a:t>Université Lille 1 </a:t>
            </a:r>
            <a:r>
              <a:rPr lang="fr-FR" dirty="0" smtClean="0">
                <a:solidFill>
                  <a:srgbClr val="003366">
                    <a:lumMod val="60000"/>
                    <a:lumOff val="40000"/>
                  </a:srgbClr>
                </a:solidFill>
              </a:rPr>
              <a:t>Sciences </a:t>
            </a:r>
            <a:r>
              <a:rPr lang="fr-FR" dirty="0">
                <a:solidFill>
                  <a:srgbClr val="003366">
                    <a:lumMod val="60000"/>
                    <a:lumOff val="40000"/>
                  </a:srgbClr>
                </a:solidFill>
              </a:rPr>
              <a:t>et </a:t>
            </a:r>
            <a:r>
              <a:rPr lang="fr-FR" dirty="0" smtClean="0">
                <a:solidFill>
                  <a:srgbClr val="003366">
                    <a:lumMod val="60000"/>
                    <a:lumOff val="40000"/>
                  </a:srgbClr>
                </a:solidFill>
              </a:rPr>
              <a:t>Technologies, </a:t>
            </a:r>
            <a:r>
              <a:rPr lang="fr-FR" dirty="0">
                <a:solidFill>
                  <a:srgbClr val="003366">
                    <a:lumMod val="60000"/>
                    <a:lumOff val="40000"/>
                  </a:srgbClr>
                </a:solidFill>
              </a:rPr>
              <a:t>Lille, France</a:t>
            </a:r>
          </a:p>
        </p:txBody>
      </p:sp>
      <p:sp>
        <p:nvSpPr>
          <p:cNvPr id="20" name="Text Box 15"/>
          <p:cNvSpPr txBox="1">
            <a:spLocks noChangeArrowheads="1"/>
          </p:cNvSpPr>
          <p:nvPr/>
        </p:nvSpPr>
        <p:spPr bwMode="auto">
          <a:xfrm>
            <a:off x="1149350" y="514008"/>
            <a:ext cx="595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Tahoma" pitchFamily="34" charset="0"/>
              </a:defRPr>
            </a:lvl1pPr>
            <a:lvl2pPr marL="742950" indent="-285750" eaLnBrk="0" hangingPunct="0">
              <a:defRPr i="1">
                <a:solidFill>
                  <a:schemeClr val="tx1"/>
                </a:solidFill>
                <a:latin typeface="Tahoma" pitchFamily="34" charset="0"/>
              </a:defRPr>
            </a:lvl2pPr>
            <a:lvl3pPr marL="1143000" indent="-228600" eaLnBrk="0" hangingPunct="0">
              <a:defRPr i="1">
                <a:solidFill>
                  <a:schemeClr val="tx1"/>
                </a:solidFill>
                <a:latin typeface="Tahoma" pitchFamily="34" charset="0"/>
              </a:defRPr>
            </a:lvl3pPr>
            <a:lvl4pPr marL="1600200" indent="-228600" eaLnBrk="0" hangingPunct="0">
              <a:defRPr i="1">
                <a:solidFill>
                  <a:schemeClr val="tx1"/>
                </a:solidFill>
                <a:latin typeface="Tahoma" pitchFamily="34" charset="0"/>
              </a:defRPr>
            </a:lvl4pPr>
            <a:lvl5pPr marL="2057400" indent="-228600" eaLnBrk="0" hangingPunct="0">
              <a:defRPr i="1">
                <a:solidFill>
                  <a:schemeClr val="tx1"/>
                </a:solidFill>
                <a:latin typeface="Tahoma" pitchFamily="34" charset="0"/>
              </a:defRPr>
            </a:lvl5pPr>
            <a:lvl6pPr marL="2514600" indent="-228600" eaLnBrk="0" fontAlgn="base" hangingPunct="0">
              <a:spcBef>
                <a:spcPct val="0"/>
              </a:spcBef>
              <a:spcAft>
                <a:spcPct val="0"/>
              </a:spcAft>
              <a:defRPr i="1">
                <a:solidFill>
                  <a:schemeClr val="tx1"/>
                </a:solidFill>
                <a:latin typeface="Tahoma" pitchFamily="34" charset="0"/>
              </a:defRPr>
            </a:lvl6pPr>
            <a:lvl7pPr marL="2971800" indent="-228600" eaLnBrk="0" fontAlgn="base" hangingPunct="0">
              <a:spcBef>
                <a:spcPct val="0"/>
              </a:spcBef>
              <a:spcAft>
                <a:spcPct val="0"/>
              </a:spcAft>
              <a:defRPr i="1">
                <a:solidFill>
                  <a:schemeClr val="tx1"/>
                </a:solidFill>
                <a:latin typeface="Tahoma" pitchFamily="34" charset="0"/>
              </a:defRPr>
            </a:lvl7pPr>
            <a:lvl8pPr marL="3429000" indent="-228600" eaLnBrk="0" fontAlgn="base" hangingPunct="0">
              <a:spcBef>
                <a:spcPct val="0"/>
              </a:spcBef>
              <a:spcAft>
                <a:spcPct val="0"/>
              </a:spcAft>
              <a:defRPr i="1">
                <a:solidFill>
                  <a:schemeClr val="tx1"/>
                </a:solidFill>
                <a:latin typeface="Tahoma" pitchFamily="34" charset="0"/>
              </a:defRPr>
            </a:lvl8pPr>
            <a:lvl9pPr marL="3886200" indent="-228600" eaLnBrk="0" fontAlgn="base" hangingPunct="0">
              <a:spcBef>
                <a:spcPct val="0"/>
              </a:spcBef>
              <a:spcAft>
                <a:spcPct val="0"/>
              </a:spcAft>
              <a:defRPr i="1">
                <a:solidFill>
                  <a:schemeClr val="tx1"/>
                </a:solidFill>
                <a:latin typeface="Tahoma" pitchFamily="34" charset="0"/>
              </a:defRPr>
            </a:lvl9pPr>
          </a:lstStyle>
          <a:p>
            <a:pPr eaLnBrk="1" hangingPunct="1"/>
            <a:r>
              <a:rPr lang="fr-FR" dirty="0">
                <a:solidFill>
                  <a:srgbClr val="003366">
                    <a:lumMod val="60000"/>
                    <a:lumOff val="40000"/>
                  </a:srgbClr>
                </a:solidFill>
              </a:rPr>
              <a:t>Laboratoire de Physique des Lasers, Atomes et Molécules</a:t>
            </a:r>
          </a:p>
        </p:txBody>
      </p:sp>
      <p:sp>
        <p:nvSpPr>
          <p:cNvPr id="21" name="Text Box 16"/>
          <p:cNvSpPr txBox="1">
            <a:spLocks noChangeArrowheads="1"/>
          </p:cNvSpPr>
          <p:nvPr/>
        </p:nvSpPr>
        <p:spPr bwMode="auto">
          <a:xfrm>
            <a:off x="1150938" y="936625"/>
            <a:ext cx="2659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Tahoma" pitchFamily="34" charset="0"/>
              </a:defRPr>
            </a:lvl1pPr>
            <a:lvl2pPr marL="742950" indent="-285750" eaLnBrk="0" hangingPunct="0">
              <a:defRPr i="1">
                <a:solidFill>
                  <a:schemeClr val="tx1"/>
                </a:solidFill>
                <a:latin typeface="Tahoma" pitchFamily="34" charset="0"/>
              </a:defRPr>
            </a:lvl2pPr>
            <a:lvl3pPr marL="1143000" indent="-228600" eaLnBrk="0" hangingPunct="0">
              <a:defRPr i="1">
                <a:solidFill>
                  <a:schemeClr val="tx1"/>
                </a:solidFill>
                <a:latin typeface="Tahoma" pitchFamily="34" charset="0"/>
              </a:defRPr>
            </a:lvl3pPr>
            <a:lvl4pPr marL="1600200" indent="-228600" eaLnBrk="0" hangingPunct="0">
              <a:defRPr i="1">
                <a:solidFill>
                  <a:schemeClr val="tx1"/>
                </a:solidFill>
                <a:latin typeface="Tahoma" pitchFamily="34" charset="0"/>
              </a:defRPr>
            </a:lvl4pPr>
            <a:lvl5pPr marL="2057400" indent="-228600" eaLnBrk="0" hangingPunct="0">
              <a:defRPr i="1">
                <a:solidFill>
                  <a:schemeClr val="tx1"/>
                </a:solidFill>
                <a:latin typeface="Tahoma" pitchFamily="34" charset="0"/>
              </a:defRPr>
            </a:lvl5pPr>
            <a:lvl6pPr marL="2514600" indent="-228600" eaLnBrk="0" fontAlgn="base" hangingPunct="0">
              <a:spcBef>
                <a:spcPct val="0"/>
              </a:spcBef>
              <a:spcAft>
                <a:spcPct val="0"/>
              </a:spcAft>
              <a:defRPr i="1">
                <a:solidFill>
                  <a:schemeClr val="tx1"/>
                </a:solidFill>
                <a:latin typeface="Tahoma" pitchFamily="34" charset="0"/>
              </a:defRPr>
            </a:lvl6pPr>
            <a:lvl7pPr marL="2971800" indent="-228600" eaLnBrk="0" fontAlgn="base" hangingPunct="0">
              <a:spcBef>
                <a:spcPct val="0"/>
              </a:spcBef>
              <a:spcAft>
                <a:spcPct val="0"/>
              </a:spcAft>
              <a:defRPr i="1">
                <a:solidFill>
                  <a:schemeClr val="tx1"/>
                </a:solidFill>
                <a:latin typeface="Tahoma" pitchFamily="34" charset="0"/>
              </a:defRPr>
            </a:lvl7pPr>
            <a:lvl8pPr marL="3429000" indent="-228600" eaLnBrk="0" fontAlgn="base" hangingPunct="0">
              <a:spcBef>
                <a:spcPct val="0"/>
              </a:spcBef>
              <a:spcAft>
                <a:spcPct val="0"/>
              </a:spcAft>
              <a:defRPr i="1">
                <a:solidFill>
                  <a:schemeClr val="tx1"/>
                </a:solidFill>
                <a:latin typeface="Tahoma" pitchFamily="34" charset="0"/>
              </a:defRPr>
            </a:lvl8pPr>
            <a:lvl9pPr marL="3886200" indent="-228600" eaLnBrk="0" fontAlgn="base" hangingPunct="0">
              <a:spcBef>
                <a:spcPct val="0"/>
              </a:spcBef>
              <a:spcAft>
                <a:spcPct val="0"/>
              </a:spcAft>
              <a:defRPr i="1">
                <a:solidFill>
                  <a:schemeClr val="tx1"/>
                </a:solidFill>
                <a:latin typeface="Tahoma" pitchFamily="34" charset="0"/>
              </a:defRPr>
            </a:lvl9pPr>
          </a:lstStyle>
          <a:p>
            <a:pPr eaLnBrk="1" hangingPunct="1"/>
            <a:r>
              <a:rPr lang="fr-FR" dirty="0">
                <a:solidFill>
                  <a:srgbClr val="003366">
                    <a:lumMod val="60000"/>
                    <a:lumOff val="40000"/>
                  </a:srgbClr>
                </a:solidFill>
              </a:rPr>
              <a:t>Équipe Chaos Quantique</a:t>
            </a:r>
          </a:p>
        </p:txBody>
      </p:sp>
      <p:pic>
        <p:nvPicPr>
          <p:cNvPr id="22" name="Picture 17" descr="Logotype-Lille1-PRI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14" y="103188"/>
            <a:ext cx="6302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6"/>
          <p:cNvGrpSpPr>
            <a:grpSpLocks/>
          </p:cNvGrpSpPr>
          <p:nvPr/>
        </p:nvGrpSpPr>
        <p:grpSpPr bwMode="auto">
          <a:xfrm>
            <a:off x="194708" y="843343"/>
            <a:ext cx="633413" cy="612775"/>
            <a:chOff x="158" y="1298"/>
            <a:chExt cx="399" cy="386"/>
          </a:xfrm>
        </p:grpSpPr>
        <p:sp>
          <p:nvSpPr>
            <p:cNvPr id="24" name="Rectangle 25"/>
            <p:cNvSpPr>
              <a:spLocks noChangeArrowheads="1"/>
            </p:cNvSpPr>
            <p:nvPr/>
          </p:nvSpPr>
          <p:spPr bwMode="auto">
            <a:xfrm>
              <a:off x="158" y="1298"/>
              <a:ext cx="397" cy="38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solidFill>
                  <a:srgbClr val="FFFFFF"/>
                </a:solidFill>
              </a:endParaRPr>
            </a:p>
          </p:txBody>
        </p:sp>
        <p:pic>
          <p:nvPicPr>
            <p:cNvPr id="25" name="Picture 24" descr="CQ_logo_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 y="1337"/>
              <a:ext cx="397"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8" descr="CNRSfilaire-gr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1522" y="209740"/>
            <a:ext cx="1267205" cy="126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3"/>
          <p:cNvSpPr txBox="1">
            <a:spLocks noChangeArrowheads="1"/>
          </p:cNvSpPr>
          <p:nvPr/>
        </p:nvSpPr>
        <p:spPr bwMode="auto">
          <a:xfrm>
            <a:off x="1461223" y="3923720"/>
            <a:ext cx="64008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65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defRPr/>
            </a:pPr>
            <a:r>
              <a:rPr lang="fr-FR" i="1" dirty="0" smtClean="0">
                <a:solidFill>
                  <a:schemeClr val="bg2">
                    <a:lumMod val="60000"/>
                    <a:lumOff val="40000"/>
                  </a:schemeClr>
                </a:solidFill>
              </a:rPr>
              <a:t>Jean-Claude Garreau</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Interférences avec un photon unique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920" t="20992" r="27400" b="42816"/>
          <a:stretch/>
        </p:blipFill>
        <p:spPr bwMode="auto">
          <a:xfrm>
            <a:off x="393331" y="795499"/>
            <a:ext cx="4984986" cy="252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0440" t="15360" r="47760" b="14368"/>
          <a:stretch/>
        </p:blipFill>
        <p:spPr bwMode="auto">
          <a:xfrm>
            <a:off x="5708199" y="795499"/>
            <a:ext cx="2796038" cy="563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1864508" y="5329154"/>
            <a:ext cx="3608083" cy="400110"/>
          </a:xfrm>
          <a:prstGeom prst="rect">
            <a:avLst/>
          </a:prstGeom>
          <a:noFill/>
        </p:spPr>
        <p:txBody>
          <a:bodyPr wrap="square" rtlCol="0">
            <a:spAutoFit/>
          </a:bodyPr>
          <a:lstStyle/>
          <a:p>
            <a:pPr algn="ctr"/>
            <a:r>
              <a:rPr lang="fr-FR" sz="1000" i="0" dirty="0" smtClean="0">
                <a:solidFill>
                  <a:schemeClr val="accent2">
                    <a:lumMod val="75000"/>
                  </a:schemeClr>
                </a:solidFill>
              </a:rPr>
              <a:t>P. </a:t>
            </a:r>
            <a:r>
              <a:rPr lang="fr-FR" sz="1000" i="0" dirty="0" err="1" smtClean="0">
                <a:solidFill>
                  <a:schemeClr val="accent2">
                    <a:lumMod val="75000"/>
                  </a:schemeClr>
                </a:solidFill>
              </a:rPr>
              <a:t>Grangier</a:t>
            </a:r>
            <a:r>
              <a:rPr lang="fr-FR" sz="1000" i="0" dirty="0" smtClean="0">
                <a:solidFill>
                  <a:schemeClr val="accent2">
                    <a:lumMod val="75000"/>
                  </a:schemeClr>
                </a:solidFill>
              </a:rPr>
              <a:t>., </a:t>
            </a:r>
            <a:r>
              <a:rPr lang="fr-FR" sz="1000" dirty="0" smtClean="0">
                <a:solidFill>
                  <a:schemeClr val="accent2">
                    <a:lumMod val="75000"/>
                  </a:schemeClr>
                </a:solidFill>
              </a:rPr>
              <a:t>Thèse de Doctorat, </a:t>
            </a:r>
            <a:r>
              <a:rPr lang="fr-FR" sz="1000" i="0" dirty="0" smtClean="0">
                <a:solidFill>
                  <a:schemeClr val="accent2">
                    <a:lumMod val="75000"/>
                  </a:schemeClr>
                </a:solidFill>
              </a:rPr>
              <a:t>Université Paris-Sud</a:t>
            </a:r>
            <a:r>
              <a:rPr lang="fr-FR" sz="1000" i="0" dirty="0">
                <a:solidFill>
                  <a:schemeClr val="accent2">
                    <a:lumMod val="75000"/>
                  </a:schemeClr>
                </a:solidFill>
              </a:rPr>
              <a:t>, 1986 </a:t>
            </a:r>
            <a:endParaRPr lang="fr-FR" sz="1000" i="0" dirty="0" smtClean="0">
              <a:solidFill>
                <a:schemeClr val="accent2">
                  <a:lumMod val="75000"/>
                </a:schemeClr>
              </a:solidFill>
            </a:endParaRPr>
          </a:p>
          <a:p>
            <a:pPr algn="ctr"/>
            <a:r>
              <a:rPr lang="fr-FR" sz="1000" i="0" dirty="0" smtClean="0">
                <a:solidFill>
                  <a:schemeClr val="accent2">
                    <a:lumMod val="75000"/>
                  </a:schemeClr>
                </a:solidFill>
              </a:rPr>
              <a:t>http</a:t>
            </a:r>
            <a:r>
              <a:rPr lang="fr-FR" sz="1000" i="0" dirty="0">
                <a:solidFill>
                  <a:schemeClr val="accent2">
                    <a:lumMod val="75000"/>
                  </a:schemeClr>
                </a:solidFill>
              </a:rPr>
              <a:t>://tel.archives-ouvertes.fr/tel-00009436</a:t>
            </a:r>
            <a:endParaRPr lang="fr-FR" sz="1000" i="0" dirty="0" smtClean="0">
              <a:solidFill>
                <a:schemeClr val="accent2">
                  <a:lumMod val="75000"/>
                </a:schemeClr>
              </a:solidFill>
            </a:endParaRPr>
          </a:p>
        </p:txBody>
      </p:sp>
      <p:pic>
        <p:nvPicPr>
          <p:cNvPr id="2" name="Picture 2" descr="http://www.polytechnique.edu/servlet/com.univ.collaboratif.utils.LectureFichiergw?ID_FICHIER=1262966441379&amp;ID_FICHE=546"/>
          <p:cNvPicPr>
            <a:picLocks noChangeAspect="1" noChangeArrowheads="1"/>
          </p:cNvPicPr>
          <p:nvPr/>
        </p:nvPicPr>
        <p:blipFill rotWithShape="1">
          <a:blip r:embed="rId7">
            <a:extLst>
              <a:ext uri="{28A0092B-C50C-407E-A947-70E740481C1C}">
                <a14:useLocalDpi xmlns:a14="http://schemas.microsoft.com/office/drawing/2010/main" val="0"/>
              </a:ext>
            </a:extLst>
          </a:blip>
          <a:srcRect r="43694"/>
          <a:stretch/>
        </p:blipFill>
        <p:spPr bwMode="auto">
          <a:xfrm>
            <a:off x="393331" y="3506140"/>
            <a:ext cx="1259904" cy="14755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fts.polytechnique.fr/dsi/ksup/Annuaire/photoIntra/fb3e2a07-1dd111b2-80c0dab2-9b8b00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0646" y="3506141"/>
            <a:ext cx="1062028" cy="147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520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Refroidissement d’atomes par laser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100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 name="Rectangle 18"/>
          <p:cNvSpPr/>
          <p:nvPr/>
        </p:nvSpPr>
        <p:spPr>
          <a:xfrm>
            <a:off x="239712" y="757635"/>
            <a:ext cx="8650286" cy="707886"/>
          </a:xfrm>
          <a:prstGeom prst="rect">
            <a:avLst/>
          </a:prstGeom>
        </p:spPr>
        <p:txBody>
          <a:bodyPr wrap="square">
            <a:spAutoFit/>
          </a:bodyPr>
          <a:lstStyle/>
          <a:p>
            <a:r>
              <a:rPr lang="fr-FR" sz="2000" i="0" dirty="0" smtClean="0">
                <a:solidFill>
                  <a:schemeClr val="accent2">
                    <a:lumMod val="75000"/>
                  </a:schemeClr>
                </a:solidFill>
              </a:rPr>
              <a:t>Première piste : l’hydrogène. Des décennies de recherches qui n’ont pas abouti.</a:t>
            </a:r>
            <a:endParaRPr lang="fr-FR" sz="2000" i="0" dirty="0">
              <a:solidFill>
                <a:schemeClr val="accent2">
                  <a:lumMod val="75000"/>
                </a:schemeClr>
              </a:solidFill>
            </a:endParaRPr>
          </a:p>
        </p:txBody>
      </p:sp>
      <p:sp>
        <p:nvSpPr>
          <p:cNvPr id="2" name="AutoShape 4" descr="data:image/jpeg;base64,/9j/4AAQSkZJRgABAQAAAQABAAD/2wCEAAkGBwgHBgkIBwgKCgkLDRYPDQwMDRsUFRAWIB0iIiAdHx8kKDQsJCYxJx8fLT0tMTU3Ojo6Iys/RD84QzQ5OjcBCgoKDQwNGg8PGjclHyU3Nzc3Nzc3Nzc3Nzc3Nzc3Nzc3Nzc3Nzc3Nzc3Nzc3Nzc3Nzc3Nzc3Nzc3Nzc3Nzc3N//AABEIAJwAfQMBIgACEQEDEQH/xAAbAAACAgMBAAAAAAAAAAAAAAAEBQMGAQIHAP/EADoQAAIBAwMCBAIIAwgDAAAAAAECAwAEEQUSITFRBhMiQTJhFCNCcYGRobEHUsEVM2JygpLR4STC8P/EABQBAQAAAAAAAAAAAAAAAAAAAAD/xAAUEQEAAAAAAAAAAAAAAAAAAAAA/9oADAMBAAIRAxEAPwDlsly8pzKAxrCMuCTEpHejTpjb/gbFbR6WW6Fl75oBCqFj9UOOxrVvJGCUzuHfpRa2UguAZUkMfvjjNZbTGdjtR9g6d6AHZEzcRtj5NXhFEwx6x+NHtaSImI4m470OtnOX+Bjn2AoIzbwlvSzdPc1g2ag/GRTaDSG2iSbv91TT6ei5JXoOcZOKBJ9FjAB3tXjFDj+8IpnJAMYTgdiKEaGLJEkZz8jQDpDErDy5GYn2xUbJGWILkYPPFFJHDE4aMuG9smoQkUkrHzG7nig2DxqcFvxxUnoKFxMmB7e9RPEjj0lz8sVC0DqhYjgUG0qDAZfet7eTCYwajZsRqCfavQuFBzQXpLO5nYeVbuwOOccUUPD77T9JngiOPd+lTXd7ezthpNqAcKgwBQBRhywJJ70Ex0zTY8ebqLMR7IM1OkOkbcGa4J7haWuD/IaJtARsYJuwV4/GgNisbKXPkSTHPdax9BWNjzuAwCCOlOorR8Qpbxky3D7U4+EDqcU0k8NXdwyrHmPd8RdeaCkGNBkEHhRnP/3y/Wld5NEH8tFBOcZ6AVeNX8I36oyxyB+ADjj8qq1z4XvUyCqgHrkUFeblsRgH36cUFdI6793Tr16U+l0qSzIZxuAGBk9aGu7VZYN6L1GMHjPegV2FxAZPJuYtx+yT1pwmn2jLu8kfnVYkU28obk8/pVm0mY3Ft8XvxkUBMWm2u3IVhn2BrE2j2pjbG48d6PiBVF5BzWFJ3SE9KCh3ShJCo6CsIuR0ra95uJP8xqS2XMecfpQdFkRjsI9hUbqzc4oor6ScniomXHvQL5S27GDT/QrOSd4dqAkqePl3NKPo7SThV6mrtplnHpVjE9w7LJIoyBzgGge+G9P9YuJGZjGuxARgfM/PrVgZRj/iobBFjto1TAUL7VMxGKAO4Uc8VTvEU6ozYq53K5U/OqJ4m9DNgde1BS9UudzEE8AcUtyvlMoIBDbgM9azqkmJsGgY74RTASAFT0BGeaCDVLbKMypk9eOoqTwucs6EcdRzRE135hI2IOoPGKhtJIYrsn0gtk4JxQPZBtC4/et9heJzxkdjQxk38rtxipYX+olZwSoB6UFEuf76Qf4jTWyQG3XgUFc2w3sQeTzRCho40AY9KDo0LlgQwGSaluIwq571GrKFXgg45oido3jJTI2gcGgXr6LkHoMU/lu7i6gAfc0WAsbpwAQB1pCzYk9POabadIpKpIg9LAhgcD8f0oLhLqV7b6VG8ARpcYOTySOuKzoGtvqaMsgUSp8QBqO70mLU4LTeXNtEjb0jOfMJI4/MfpUHh/QY9H+kXS28kYAZg8zhpHJySSBwKCt+KfGM8d1LaWzbXjfmqvfXl4Y1mvr7b5hO1SCc/j0rSZxL4hmupVDEyHKt86tmq6I2pW8UttbWzGGLZGQcFV7DIP70HNL+SSSUHIdeu5aXXjHKuOqnIq4T6FLYwl7sgHcRhDnaPxGapupuvmMqdAeKDdrlZED/AAkZzgUHNJ5gz2AqHexGCTgc14jB5yPxoHmg/SGZmZ2aLHT51YLcMY2FKtFeBrfZA4yoyw96dQKDbNn3HWgrlwsaSyM65+QpezuScjaPajL7y45fq33KetRGN5AGxx7UHQGzvUHvXriXbAyr7sM/OpCp8z7qEuuYBj+egljK7w+BgY60xEnoUhQOetKY26A/KmUnGFzwFGBQdB8FTifRUycmN2Q/nn+tMdTuIksp2d1AUEHNVnwHcAQXsP8AKyv+Yx/SkviTxDaGzl09YWIdyXk3EFmz7Y9qDnmoXynU7meOT6tXzj+aui6PqscumJLE+fT0rlF9bwwXJKB/KJwRnP601sPEEdiiwBcQtwTmgdeItTWSKRB1IxXNrgkzNnvVp1OQNKT1z0+dVSfPmvnvQejTcGPYV5iWO72rCbui5yfYCnehae7tJNcwMEQZQuuMkn270Eug2rLGbiUYJGF74qz24BsXX/Cf2pdwo4oyJ2W0kwPs/wBKCmBjJP5Y6d6LkcqFUMOKEyfPwo6CplYEZIoOhAsCwyevvUF5gQoPnmipHR3ZkXC+3PShb7afLHQAc0EAzuGO4o1mK7i2ckAih7UAv7nntRmPOZ09IbAGW4wBQNfCWoJZ3oaU4jm9DHt8/wA6dN4M0+6vLi7uUaQM2UTOAO/71TRuWIKfYkZHvVw8K+IFwtleFlxxFI/3cA0FK8Q+FbTzWSytJ15JLF/+6rV94aFvErTyNtJ6Z6V2TWtctt09sFAkUfEfeuQ+ItYkuHeJckLwDQLZ3T6Y+GyiLxn7qQTvvmdh7nii8TOCvJdzzU0Nh5a5YZI70ASIY0Ln0nHHcVY9E1l7uJbO7fdJGuI2b7S9cfeKrt5JukKjoOv31ApKsGBII6EUF1dgB/SmOmOkiOr9GUjH4VVrDUhOuydgJf5icbv+6sOnjJIBIPegbvpekw6WX8j60jrjmqVe28ImIRto7VbdTedLdY9x+fFV6+tAXVgc5HNBalHpUd6ivmAlUBV4HapVbJA7UJdMDKPuoNBLJ5owftUTcMeWwNxPPHyqC3VWuBk/arW+uUimKcvtPscCgMErbASQAtY+mJHEZJZQSq8LnnpSWa8llcgHaCeg6CtA6ia3iKeZvkBkXONyDkj8RxQdT1jw75nhK2uUthLqEECySBch5RjLLnv2+7FUqDw1HrMlv/ZJWWK4PxsPgHuSPlXR5PE94lmbldEkMW8oh84Ddj/TVU0nxBo3hqXUbl4popbpvNFoSNsI91B98nnp8qCq+PfD1t4Un090OYplcMxHVhj/AJqlX+pPc7lgUpEOre7f8Vc/4g+LIvGlhbQ2mnzQNazl2kdwVIIIwPmTj8qpstusaeUPs/Ef5jQLPet9hxmiorYBtx6VvKgVCccUAIGTgU60PW5NMuYvPjaaBWBI+0PupZZR7pT8qOaAUF2n16w1IO9uy4I+E8EfhVUup7hJm8s+knighEByByPcVrJJM2Mtux3oOo3GlT2481AJoTyrx8g0kuBuk4HRQaYWGsXFvD59pLImecDp+Iol9VsLhmGpWI3nH19udp/29KCtzzNEpKNhj2oWTPQfnUd5IrXhVN3luxK564B4/SpMcA96DKgRjJo3wfbf2jrts7ruR5DjP8qAt+pAFItWuWVVhhwXkO0ffXQP4W2G/WncD6u1gWMf5ic/+n60F88XyraaTCudqB8fgFNcMmMev67l+LYNhmboFHUmr5/E7Xv/ACpoF52HylH7/rmufI7x2YhYAMzlmwOefagM1O4tDIU023FvZRHEa/aY9NzfP9qTFdxz2oib2jHtya9GgC80AbjYcUNcMfKYj8qJu3SNcswznp3pfJOZPQg4PFAdYRgRg9+TRsi8DFRWKbYwD7CsySYnCg0Gwj9JNLbqYpJtWms7COEZ7Ujmfe5IoL/k+UwxweahvX2BieD0o2RMIOR7Cl2sr6QCevQ0AMSebK0j/Z4FSSybQWJxivRqY4grNk+5pZrVx5cWxTyRig10xfpmovcsPRD8J7k12L+FsP0e0mlcep1+kSE+wbG0f7VB/wBVcps4xbaMB8JMZZvvIrr1leWulaPrk0rbEBVFx1OYwFAoOa67MLzU5bk8qGJTPuc5zSk8yZJ4HNFX845ZhjPIRf2FAEt5OXABY5wO1BgHc5NbscVqnoQkjoK84O3PXNAJeRCaIgdRyKW2gHnYP601kcIpZuMUoVy1wHHUtQPYjtQn5UB5hfUY1HTdipzJtiNA2smb5H7Z4/CgZ6gNy4J9Py60mbrhQcCnVyVgiZpOXb27UlZizEg0HSW6rigNT9U8fyohmOc9gSKXBmdmZiSe/wCdBpK+xSTVdfN9qSIeVz7dvem2qOywNg96V6GAbiRvcL1oHF5IPo7oPcFQO1M9a11r5bWKJWL+RH5kWcAyBApY9hxSS7cxQSuuNyjIz3zRFnEsdvvGS7gMzMckmggnJ3JGDulfG5v6fdWJ2HmBV6AYFaQMXuyzckA4rQkmfHtQE9U5ocSbCVPKnkfI1PIcJQMjEKxFAHqE+5hGD6R1rS0j3PuxjHSok9bktzzRqgIMLQYupNse0dTUWnHF0pxkjp99QzMWcZqbTj9fn32mgPvSqr6jualoVz9k4+QprLGpOSOaFnYqwC8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39712" y="1465521"/>
            <a:ext cx="8650286" cy="400110"/>
          </a:xfrm>
          <a:prstGeom prst="rect">
            <a:avLst/>
          </a:prstGeom>
        </p:spPr>
        <p:txBody>
          <a:bodyPr wrap="square">
            <a:spAutoFit/>
          </a:bodyPr>
          <a:lstStyle/>
          <a:p>
            <a:r>
              <a:rPr lang="fr-FR" sz="2000" i="0" dirty="0" smtClean="0">
                <a:solidFill>
                  <a:schemeClr val="accent2">
                    <a:lumMod val="75000"/>
                  </a:schemeClr>
                </a:solidFill>
              </a:rPr>
              <a:t>Années 1980 : Refroidissement d’atomes par laser.</a:t>
            </a:r>
            <a:endParaRPr lang="fr-FR" sz="2000" i="0" dirty="0">
              <a:solidFill>
                <a:schemeClr val="accent2">
                  <a:lumMod val="75000"/>
                </a:schemeClr>
              </a:solidFill>
            </a:endParaRPr>
          </a:p>
        </p:txBody>
      </p:sp>
      <p:sp>
        <p:nvSpPr>
          <p:cNvPr id="5" name="Flèche droite 4"/>
          <p:cNvSpPr/>
          <p:nvPr/>
        </p:nvSpPr>
        <p:spPr bwMode="auto">
          <a:xfrm>
            <a:off x="2014838" y="3136006"/>
            <a:ext cx="2740685" cy="296214"/>
          </a:xfrm>
          <a:prstGeom prst="rightArrow">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8" name="Image 7"/>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601533" y="2826913"/>
            <a:ext cx="1074420" cy="304038"/>
          </a:xfrm>
          <a:prstGeom prst="rect">
            <a:avLst/>
          </a:prstGeom>
        </p:spPr>
      </p:pic>
      <p:sp>
        <p:nvSpPr>
          <p:cNvPr id="4" name="Ellipse 3"/>
          <p:cNvSpPr/>
          <p:nvPr/>
        </p:nvSpPr>
        <p:spPr bwMode="auto">
          <a:xfrm>
            <a:off x="5164428" y="2826913"/>
            <a:ext cx="914400" cy="914400"/>
          </a:xfrm>
          <a:prstGeom prst="ellipse">
            <a:avLst/>
          </a:prstGeom>
          <a:solidFill>
            <a:srgbClr val="00B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21" name="Connecteur droit avec flèche 20"/>
          <p:cNvCxnSpPr/>
          <p:nvPr/>
        </p:nvCxnSpPr>
        <p:spPr bwMode="auto">
          <a:xfrm flipH="1">
            <a:off x="4855335" y="3284113"/>
            <a:ext cx="808150" cy="0"/>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Image 14"/>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4702656" y="2897055"/>
            <a:ext cx="461772" cy="212598"/>
          </a:xfrm>
          <a:prstGeom prst="rect">
            <a:avLst/>
          </a:prstGeom>
        </p:spPr>
      </p:pic>
      <p:sp>
        <p:nvSpPr>
          <p:cNvPr id="26" name="Rectangle 25"/>
          <p:cNvSpPr/>
          <p:nvPr/>
        </p:nvSpPr>
        <p:spPr>
          <a:xfrm>
            <a:off x="239712" y="2032192"/>
            <a:ext cx="8650286" cy="400110"/>
          </a:xfrm>
          <a:prstGeom prst="rect">
            <a:avLst/>
          </a:prstGeom>
        </p:spPr>
        <p:txBody>
          <a:bodyPr wrap="square">
            <a:spAutoFit/>
          </a:bodyPr>
          <a:lstStyle/>
          <a:p>
            <a:r>
              <a:rPr lang="fr-FR" sz="2000" i="0" dirty="0" smtClean="0">
                <a:solidFill>
                  <a:schemeClr val="accent2">
                    <a:lumMod val="75000"/>
                  </a:schemeClr>
                </a:solidFill>
              </a:rPr>
              <a:t>Pression de radiation :</a:t>
            </a:r>
            <a:endParaRPr lang="fr-FR" sz="2000" i="0" dirty="0">
              <a:solidFill>
                <a:schemeClr val="accent2">
                  <a:lumMod val="75000"/>
                </a:schemeClr>
              </a:solidFill>
            </a:endParaRPr>
          </a:p>
        </p:txBody>
      </p:sp>
      <p:pic>
        <p:nvPicPr>
          <p:cNvPr id="7" name="Image 6"/>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3385180" y="3964540"/>
            <a:ext cx="2153412" cy="230886"/>
          </a:xfrm>
          <a:prstGeom prst="rect">
            <a:avLst/>
          </a:prstGeom>
        </p:spPr>
      </p:pic>
      <p:grpSp>
        <p:nvGrpSpPr>
          <p:cNvPr id="9" name="Groupe 8"/>
          <p:cNvGrpSpPr/>
          <p:nvPr/>
        </p:nvGrpSpPr>
        <p:grpSpPr>
          <a:xfrm>
            <a:off x="5716488" y="2238687"/>
            <a:ext cx="856278" cy="1076949"/>
            <a:chOff x="5716488" y="2238687"/>
            <a:chExt cx="856278" cy="1076949"/>
          </a:xfrm>
        </p:grpSpPr>
        <p:sp>
          <p:nvSpPr>
            <p:cNvPr id="29" name="Flèche droite 28"/>
            <p:cNvSpPr/>
            <p:nvPr/>
          </p:nvSpPr>
          <p:spPr bwMode="auto">
            <a:xfrm rot="17328354" flipV="1">
              <a:off x="5310114" y="2705347"/>
              <a:ext cx="1016663" cy="203915"/>
            </a:xfrm>
            <a:prstGeom prst="rightArrow">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17" name="Image 16"/>
            <p:cNvPicPr>
              <a:picLocks noChangeAspect="1"/>
            </p:cNvPicPr>
            <p:nvPr>
              <p:custDataLst>
                <p:tags r:id="rId9"/>
              </p:custDataLst>
            </p:nvPr>
          </p:nvPicPr>
          <p:blipFill>
            <a:blip r:embed="rId17" cstate="print">
              <a:extLst>
                <a:ext uri="{28A0092B-C50C-407E-A947-70E740481C1C}">
                  <a14:useLocalDpi xmlns:a14="http://schemas.microsoft.com/office/drawing/2010/main" val="0"/>
                </a:ext>
              </a:extLst>
            </a:blip>
            <a:stretch>
              <a:fillRect/>
            </a:stretch>
          </p:blipFill>
          <p:spPr>
            <a:xfrm>
              <a:off x="6181860" y="2238687"/>
              <a:ext cx="390906" cy="230886"/>
            </a:xfrm>
            <a:prstGeom prst="rect">
              <a:avLst/>
            </a:prstGeom>
          </p:spPr>
        </p:pic>
      </p:grpSp>
      <p:pic>
        <p:nvPicPr>
          <p:cNvPr id="20" name="Image 19"/>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1890022" y="4739671"/>
            <a:ext cx="5731002" cy="308610"/>
          </a:xfrm>
          <a:prstGeom prst="rect">
            <a:avLst/>
          </a:prstGeom>
        </p:spPr>
      </p:pic>
      <p:grpSp>
        <p:nvGrpSpPr>
          <p:cNvPr id="41" name="Groupe 40"/>
          <p:cNvGrpSpPr/>
          <p:nvPr/>
        </p:nvGrpSpPr>
        <p:grpSpPr>
          <a:xfrm>
            <a:off x="888754" y="5489892"/>
            <a:ext cx="8001244" cy="400110"/>
            <a:chOff x="888754" y="5489892"/>
            <a:chExt cx="8001244" cy="400110"/>
          </a:xfrm>
        </p:grpSpPr>
        <p:pic>
          <p:nvPicPr>
            <p:cNvPr id="28" name="Image 2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888754" y="5602317"/>
              <a:ext cx="834390" cy="175260"/>
            </a:xfrm>
            <a:prstGeom prst="rect">
              <a:avLst/>
            </a:prstGeom>
          </p:spPr>
        </p:pic>
        <p:sp>
          <p:nvSpPr>
            <p:cNvPr id="38" name="Rectangle 37"/>
            <p:cNvSpPr/>
            <p:nvPr/>
          </p:nvSpPr>
          <p:spPr>
            <a:xfrm>
              <a:off x="1734446" y="5489892"/>
              <a:ext cx="7155552" cy="400110"/>
            </a:xfrm>
            <a:prstGeom prst="rect">
              <a:avLst/>
            </a:prstGeom>
          </p:spPr>
          <p:txBody>
            <a:bodyPr wrap="square">
              <a:spAutoFit/>
            </a:bodyPr>
            <a:lstStyle/>
            <a:p>
              <a:r>
                <a:rPr lang="fr-FR" sz="2000" i="0" dirty="0" smtClean="0">
                  <a:solidFill>
                    <a:schemeClr val="accent2">
                      <a:lumMod val="75000"/>
                    </a:schemeClr>
                  </a:solidFill>
                </a:rPr>
                <a:t>m/s,                 mm/s, donc             mais                ms !  </a:t>
              </a:r>
              <a:endParaRPr lang="fr-FR" sz="2000" i="0" dirty="0">
                <a:solidFill>
                  <a:schemeClr val="accent2">
                    <a:lumMod val="75000"/>
                  </a:schemeClr>
                </a:solidFill>
              </a:endParaRPr>
            </a:p>
          </p:txBody>
        </p:sp>
        <p:pic>
          <p:nvPicPr>
            <p:cNvPr id="33" name="Image 32"/>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2452774" y="5588070"/>
              <a:ext cx="1112520" cy="255270"/>
            </a:xfrm>
            <a:prstGeom prst="rect">
              <a:avLst/>
            </a:prstGeom>
          </p:spPr>
        </p:pic>
        <p:pic>
          <p:nvPicPr>
            <p:cNvPr id="34" name="Image 33"/>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5100033" y="5588070"/>
              <a:ext cx="824865" cy="217170"/>
            </a:xfrm>
            <a:prstGeom prst="rect">
              <a:avLst/>
            </a:prstGeom>
          </p:spPr>
        </p:pic>
        <p:pic>
          <p:nvPicPr>
            <p:cNvPr id="36" name="Image 35"/>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694280" y="5588070"/>
              <a:ext cx="1051560" cy="243840"/>
            </a:xfrm>
            <a:prstGeom prst="rect">
              <a:avLst/>
            </a:prstGeom>
          </p:spPr>
        </p:pic>
      </p:grpSp>
      <p:cxnSp>
        <p:nvCxnSpPr>
          <p:cNvPr id="11" name="Connecteur droit avec flèche 10"/>
          <p:cNvCxnSpPr/>
          <p:nvPr/>
        </p:nvCxnSpPr>
        <p:spPr bwMode="auto">
          <a:xfrm flipH="1">
            <a:off x="5018227" y="3284113"/>
            <a:ext cx="643324" cy="148107"/>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87087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5" grpId="0" animBg="1"/>
      <p:bldP spid="4" grpId="0" animBg="1"/>
      <p:bldP spid="2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Refroidissement Doppler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101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 name="Rectangle 18"/>
          <p:cNvSpPr/>
          <p:nvPr/>
        </p:nvSpPr>
        <p:spPr>
          <a:xfrm>
            <a:off x="239712" y="757635"/>
            <a:ext cx="8650286" cy="400110"/>
          </a:xfrm>
          <a:prstGeom prst="rect">
            <a:avLst/>
          </a:prstGeom>
        </p:spPr>
        <p:txBody>
          <a:bodyPr wrap="square">
            <a:spAutoFit/>
          </a:bodyPr>
          <a:lstStyle/>
          <a:p>
            <a:r>
              <a:rPr lang="fr-FR" sz="2000" i="0" dirty="0" smtClean="0">
                <a:solidFill>
                  <a:schemeClr val="accent2">
                    <a:lumMod val="75000"/>
                  </a:schemeClr>
                </a:solidFill>
              </a:rPr>
              <a:t>Problème : l’atome finit par faire demi-tour et accélérer dans l’autre sens.</a:t>
            </a:r>
            <a:endParaRPr lang="fr-FR" sz="2000" i="0" dirty="0">
              <a:solidFill>
                <a:schemeClr val="accent2">
                  <a:lumMod val="75000"/>
                </a:schemeClr>
              </a:solidFill>
            </a:endParaRPr>
          </a:p>
        </p:txBody>
      </p:sp>
      <p:sp>
        <p:nvSpPr>
          <p:cNvPr id="2" name="AutoShape 4" descr="data:image/jpeg;base64,/9j/4AAQSkZJRgABAQAAAQABAAD/2wCEAAkGBwgHBgkIBwgKCgkLDRYPDQwMDRsUFRAWIB0iIiAdHx8kKDQsJCYxJx8fLT0tMTU3Ojo6Iys/RD84QzQ5OjcBCgoKDQwNGg8PGjclHyU3Nzc3Nzc3Nzc3Nzc3Nzc3Nzc3Nzc3Nzc3Nzc3Nzc3Nzc3Nzc3Nzc3Nzc3Nzc3Nzc3N//AABEIAJwAfQMBIgACEQEDEQH/xAAbAAACAgMBAAAAAAAAAAAAAAAEBQMGAQIHAP/EADoQAAIBAwMCBAIIAwgDAAAAAAECAwAEEQUSITFRBhMiQTJhFCNCcYGRobEHUsEVM2JygpLR4STC8P/EABQBAQAAAAAAAAAAAAAAAAAAAAD/xAAUEQEAAAAAAAAAAAAAAAAAAAAA/9oADAMBAAIRAxEAPwDlsly8pzKAxrCMuCTEpHejTpjb/gbFbR6WW6Fl75oBCqFj9UOOxrVvJGCUzuHfpRa2UguAZUkMfvjjNZbTGdjtR9g6d6AHZEzcRtj5NXhFEwx6x+NHtaSImI4m470OtnOX+Bjn2AoIzbwlvSzdPc1g2ag/GRTaDSG2iSbv91TT6ei5JXoOcZOKBJ9FjAB3tXjFDj+8IpnJAMYTgdiKEaGLJEkZz8jQDpDErDy5GYn2xUbJGWILkYPPFFJHDE4aMuG9smoQkUkrHzG7nig2DxqcFvxxUnoKFxMmB7e9RPEjj0lz8sVC0DqhYjgUG0qDAZfet7eTCYwajZsRqCfavQuFBzQXpLO5nYeVbuwOOccUUPD77T9JngiOPd+lTXd7ezthpNqAcKgwBQBRhywJJ70Ex0zTY8ebqLMR7IM1OkOkbcGa4J7haWuD/IaJtARsYJuwV4/GgNisbKXPkSTHPdax9BWNjzuAwCCOlOorR8Qpbxky3D7U4+EDqcU0k8NXdwyrHmPd8RdeaCkGNBkEHhRnP/3y/Wld5NEH8tFBOcZ6AVeNX8I36oyxyB+ADjj8qq1z4XvUyCqgHrkUFeblsRgH36cUFdI6793Tr16U+l0qSzIZxuAGBk9aGu7VZYN6L1GMHjPegV2FxAZPJuYtx+yT1pwmn2jLu8kfnVYkU28obk8/pVm0mY3Ft8XvxkUBMWm2u3IVhn2BrE2j2pjbG48d6PiBVF5BzWFJ3SE9KCh3ShJCo6CsIuR0ra95uJP8xqS2XMecfpQdFkRjsI9hUbqzc4oor6ScniomXHvQL5S27GDT/QrOSd4dqAkqePl3NKPo7SThV6mrtplnHpVjE9w7LJIoyBzgGge+G9P9YuJGZjGuxARgfM/PrVgZRj/iobBFjto1TAUL7VMxGKAO4Uc8VTvEU6ozYq53K5U/OqJ4m9DNgde1BS9UudzEE8AcUtyvlMoIBDbgM9azqkmJsGgY74RTASAFT0BGeaCDVLbKMypk9eOoqTwucs6EcdRzRE135hI2IOoPGKhtJIYrsn0gtk4JxQPZBtC4/et9heJzxkdjQxk38rtxipYX+olZwSoB6UFEuf76Qf4jTWyQG3XgUFc2w3sQeTzRCho40AY9KDo0LlgQwGSaluIwq571GrKFXgg45oido3jJTI2gcGgXr6LkHoMU/lu7i6gAfc0WAsbpwAQB1pCzYk9POabadIpKpIg9LAhgcD8f0oLhLqV7b6VG8ARpcYOTySOuKzoGtvqaMsgUSp8QBqO70mLU4LTeXNtEjb0jOfMJI4/MfpUHh/QY9H+kXS28kYAZg8zhpHJySSBwKCt+KfGM8d1LaWzbXjfmqvfXl4Y1mvr7b5hO1SCc/j0rSZxL4hmupVDEyHKt86tmq6I2pW8UttbWzGGLZGQcFV7DIP70HNL+SSSUHIdeu5aXXjHKuOqnIq4T6FLYwl7sgHcRhDnaPxGapupuvmMqdAeKDdrlZED/AAkZzgUHNJ5gz2AqHexGCTgc14jB5yPxoHmg/SGZmZ2aLHT51YLcMY2FKtFeBrfZA4yoyw96dQKDbNn3HWgrlwsaSyM65+QpezuScjaPajL7y45fq33KetRGN5AGxx7UHQGzvUHvXriXbAyr7sM/OpCp8z7qEuuYBj+egljK7w+BgY60xEnoUhQOetKY26A/KmUnGFzwFGBQdB8FTifRUycmN2Q/nn+tMdTuIksp2d1AUEHNVnwHcAQXsP8AKyv+Yx/SkviTxDaGzl09YWIdyXk3EFmz7Y9qDnmoXynU7meOT6tXzj+aui6PqscumJLE+fT0rlF9bwwXJKB/KJwRnP601sPEEdiiwBcQtwTmgdeItTWSKRB1IxXNrgkzNnvVp1OQNKT1z0+dVSfPmvnvQejTcGPYV5iWO72rCbui5yfYCnehae7tJNcwMEQZQuuMkn270Eug2rLGbiUYJGF74qz24BsXX/Cf2pdwo4oyJ2W0kwPs/wBKCmBjJP5Y6d6LkcqFUMOKEyfPwo6CplYEZIoOhAsCwyevvUF5gQoPnmipHR3ZkXC+3PShb7afLHQAc0EAzuGO4o1mK7i2ckAih7UAv7nntRmPOZ09IbAGW4wBQNfCWoJZ3oaU4jm9DHt8/wA6dN4M0+6vLi7uUaQM2UTOAO/71TRuWIKfYkZHvVw8K+IFwtleFlxxFI/3cA0FK8Q+FbTzWSytJ15JLF/+6rV94aFvErTyNtJ6Z6V2TWtctt09sFAkUfEfeuQ+ItYkuHeJckLwDQLZ3T6Y+GyiLxn7qQTvvmdh7nii8TOCvJdzzU0Nh5a5YZI70ASIY0Ln0nHHcVY9E1l7uJbO7fdJGuI2b7S9cfeKrt5JukKjoOv31ApKsGBII6EUF1dgB/SmOmOkiOr9GUjH4VVrDUhOuydgJf5icbv+6sOnjJIBIPegbvpekw6WX8j60jrjmqVe28ImIRto7VbdTedLdY9x+fFV6+tAXVgc5HNBalHpUd6ivmAlUBV4HapVbJA7UJdMDKPuoNBLJ5owftUTcMeWwNxPPHyqC3VWuBk/arW+uUimKcvtPscCgMErbASQAtY+mJHEZJZQSq8LnnpSWa8llcgHaCeg6CtA6ia3iKeZvkBkXONyDkj8RxQdT1jw75nhK2uUthLqEECySBch5RjLLnv2+7FUqDw1HrMlv/ZJWWK4PxsPgHuSPlXR5PE94lmbldEkMW8oh84Ddj/TVU0nxBo3hqXUbl4popbpvNFoSNsI91B98nnp8qCq+PfD1t4Un090OYplcMxHVhj/AJqlX+pPc7lgUpEOre7f8Vc/4g+LIvGlhbQ2mnzQNazl2kdwVIIIwPmTj8qpstusaeUPs/Ef5jQLPet9hxmiorYBtx6VvKgVCccUAIGTgU60PW5NMuYvPjaaBWBI+0PupZZR7pT8qOaAUF2n16w1IO9uy4I+E8EfhVUup7hJm8s+knighEByByPcVrJJM2Mtux3oOo3GlT2481AJoTyrx8g0kuBuk4HRQaYWGsXFvD59pLImecDp+Iol9VsLhmGpWI3nH19udp/29KCtzzNEpKNhj2oWTPQfnUd5IrXhVN3luxK564B4/SpMcA96DKgRjJo3wfbf2jrts7ruR5DjP8qAt+pAFItWuWVVhhwXkO0ffXQP4W2G/WncD6u1gWMf5ic/+n60F88XyraaTCudqB8fgFNcMmMev67l+LYNhmboFHUmr5/E7Xv/ACpoF52HylH7/rmufI7x2YhYAMzlmwOefagM1O4tDIU023FvZRHEa/aY9NzfP9qTFdxz2oib2jHtya9GgC80AbjYcUNcMfKYj8qJu3SNcswznp3pfJOZPQg4PFAdYRgRg9+TRsi8DFRWKbYwD7CsySYnCg0Gwj9JNLbqYpJtWms7COEZ7Ujmfe5IoL/k+UwxweahvX2BieD0o2RMIOR7Cl2sr6QCevQ0AMSebK0j/Z4FSSybQWJxivRqY4grNk+5pZrVx5cWxTyRig10xfpmovcsPRD8J7k12L+FsP0e0mlcep1+kSE+wbG0f7VB/wBVcps4xbaMB8JMZZvvIrr1leWulaPrk0rbEBVFx1OYwFAoOa67MLzU5bk8qGJTPuc5zSk8yZJ4HNFX845ZhjPIRf2FAEt5OXABY5wO1BgHc5NbscVqnoQkjoK84O3PXNAJeRCaIgdRyKW2gHnYP601kcIpZuMUoVy1wHHUtQPYjtQn5UB5hfUY1HTdipzJtiNA2smb5H7Z4/CgZ6gNy4J9Py60mbrhQcCnVyVgiZpOXb27UlZizEg0HSW6rigNT9U8fyohmOc9gSKXBmdmZiSe/wCdBpK+xSTVdfN9qSIeVz7dvem2qOywNg96V6GAbiRvcL1oHF5IPo7oPcFQO1M9a11r5bWKJWL+RH5kWcAyBApY9hxSS7cxQSuuNyjIz3zRFnEsdvvGS7gMzMckmggnJ3JGDulfG5v6fdWJ2HmBV6AYFaQMXuyzckA4rQkmfHtQE9U5ocSbCVPKnkfI1PIcJQMjEKxFAHqE+5hGD6R1rS0j3PuxjHSok9bktzzRqgIMLQYupNse0dTUWnHF0pxkjp99QzMWcZqbTj9fn32mgPvSqr6jualoVz9k4+QprLGpOSOaFnYqwC8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39712" y="1465521"/>
            <a:ext cx="8650286" cy="400110"/>
          </a:xfrm>
          <a:prstGeom prst="rect">
            <a:avLst/>
          </a:prstGeom>
        </p:spPr>
        <p:txBody>
          <a:bodyPr wrap="square">
            <a:spAutoFit/>
          </a:bodyPr>
          <a:lstStyle/>
          <a:p>
            <a:r>
              <a:rPr lang="fr-FR" sz="2000" i="0" dirty="0" smtClean="0">
                <a:solidFill>
                  <a:schemeClr val="accent2">
                    <a:lumMod val="75000"/>
                  </a:schemeClr>
                </a:solidFill>
              </a:rPr>
              <a:t>Effet Doppler :</a:t>
            </a:r>
            <a:endParaRPr lang="fr-FR" sz="2000" i="0" dirty="0">
              <a:solidFill>
                <a:schemeClr val="accent2">
                  <a:lumMod val="75000"/>
                </a:schemeClr>
              </a:solidFill>
            </a:endParaRPr>
          </a:p>
        </p:txBody>
      </p:sp>
      <p:pic>
        <p:nvPicPr>
          <p:cNvPr id="10" name="Image 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3227545" y="4529173"/>
            <a:ext cx="182880" cy="137160"/>
          </a:xfrm>
          <a:prstGeom prst="rect">
            <a:avLst/>
          </a:prstGeom>
        </p:spPr>
      </p:pic>
      <p:pic>
        <p:nvPicPr>
          <p:cNvPr id="13" name="Image 12"/>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3227545" y="1871940"/>
            <a:ext cx="880110" cy="237744"/>
          </a:xfrm>
          <a:prstGeom prst="rect">
            <a:avLst/>
          </a:prstGeom>
        </p:spPr>
      </p:pic>
      <p:pic>
        <p:nvPicPr>
          <p:cNvPr id="20" name="Image 19"/>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022055" y="1872262"/>
            <a:ext cx="880110" cy="214884"/>
          </a:xfrm>
          <a:prstGeom prst="rect">
            <a:avLst/>
          </a:prstGeom>
        </p:spPr>
      </p:pic>
      <p:grpSp>
        <p:nvGrpSpPr>
          <p:cNvPr id="12" name="Groupe 11"/>
          <p:cNvGrpSpPr/>
          <p:nvPr/>
        </p:nvGrpSpPr>
        <p:grpSpPr>
          <a:xfrm>
            <a:off x="5022055" y="2176524"/>
            <a:ext cx="3482182" cy="685800"/>
            <a:chOff x="5022055" y="2176524"/>
            <a:chExt cx="3482182" cy="685800"/>
          </a:xfrm>
        </p:grpSpPr>
        <p:sp>
          <p:nvSpPr>
            <p:cNvPr id="36" name="Flèche droite 35"/>
            <p:cNvSpPr/>
            <p:nvPr/>
          </p:nvSpPr>
          <p:spPr bwMode="auto">
            <a:xfrm flipH="1">
              <a:off x="5022055" y="2485617"/>
              <a:ext cx="2582858" cy="296214"/>
            </a:xfrm>
            <a:prstGeom prst="rightArrow">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7" name="Rectangle à coins arrondis 36"/>
            <p:cNvSpPr/>
            <p:nvPr/>
          </p:nvSpPr>
          <p:spPr bwMode="auto">
            <a:xfrm>
              <a:off x="7589837" y="2405124"/>
              <a:ext cx="914400" cy="457200"/>
            </a:xfrm>
            <a:prstGeom prst="roundRect">
              <a:avLst/>
            </a:prstGeom>
            <a:solidFill>
              <a:schemeClr val="tx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39" name="Image 38"/>
            <p:cNvPicPr>
              <a:picLocks noChangeAspect="1"/>
            </p:cNvPicPr>
            <p:nvPr>
              <p:custDataLst>
                <p:tags r:id="rId10"/>
              </p:custDataLst>
            </p:nvPr>
          </p:nvPicPr>
          <p:blipFill>
            <a:blip r:embed="rId15" cstate="print">
              <a:extLst>
                <a:ext uri="{28A0092B-C50C-407E-A947-70E740481C1C}">
                  <a14:useLocalDpi xmlns:a14="http://schemas.microsoft.com/office/drawing/2010/main" val="0"/>
                </a:ext>
              </a:extLst>
            </a:blip>
            <a:stretch>
              <a:fillRect/>
            </a:stretch>
          </p:blipFill>
          <p:spPr>
            <a:xfrm>
              <a:off x="7990544" y="2176524"/>
              <a:ext cx="182880" cy="137160"/>
            </a:xfrm>
            <a:prstGeom prst="rect">
              <a:avLst/>
            </a:prstGeom>
          </p:spPr>
        </p:pic>
      </p:grpSp>
      <p:grpSp>
        <p:nvGrpSpPr>
          <p:cNvPr id="15" name="Groupe 14"/>
          <p:cNvGrpSpPr/>
          <p:nvPr/>
        </p:nvGrpSpPr>
        <p:grpSpPr>
          <a:xfrm>
            <a:off x="3860059" y="3606080"/>
            <a:ext cx="1665377" cy="1584102"/>
            <a:chOff x="3860059" y="3606080"/>
            <a:chExt cx="1665377" cy="1584102"/>
          </a:xfrm>
        </p:grpSpPr>
        <p:cxnSp>
          <p:nvCxnSpPr>
            <p:cNvPr id="25" name="Connecteur droit 24"/>
            <p:cNvCxnSpPr/>
            <p:nvPr/>
          </p:nvCxnSpPr>
          <p:spPr bwMode="auto">
            <a:xfrm>
              <a:off x="3860059" y="3606080"/>
              <a:ext cx="1602051"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Connecteur droit 43"/>
            <p:cNvCxnSpPr/>
            <p:nvPr/>
          </p:nvCxnSpPr>
          <p:spPr bwMode="auto">
            <a:xfrm>
              <a:off x="3923385" y="5190182"/>
              <a:ext cx="1602051"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 name="Connecteur droit 46"/>
          <p:cNvCxnSpPr/>
          <p:nvPr/>
        </p:nvCxnSpPr>
        <p:spPr bwMode="auto">
          <a:xfrm>
            <a:off x="3886809" y="3997862"/>
            <a:ext cx="1602051" cy="0"/>
          </a:xfrm>
          <a:prstGeom prst="line">
            <a:avLst/>
          </a:prstGeom>
          <a:solidFill>
            <a:schemeClr val="accent1"/>
          </a:solidFill>
          <a:ln w="285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Connecteur droit avec flèche 41"/>
          <p:cNvCxnSpPr/>
          <p:nvPr/>
        </p:nvCxnSpPr>
        <p:spPr bwMode="auto">
          <a:xfrm>
            <a:off x="3515932" y="4005325"/>
            <a:ext cx="0" cy="1184857"/>
          </a:xfrm>
          <a:prstGeom prst="straightConnector1">
            <a:avLst/>
          </a:prstGeom>
          <a:solidFill>
            <a:schemeClr val="accent1"/>
          </a:solidFill>
          <a:ln w="9525" cap="flat" cmpd="sng" algn="ctr">
            <a:solidFill>
              <a:srgbClr val="00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Flèche droite 50"/>
          <p:cNvSpPr/>
          <p:nvPr/>
        </p:nvSpPr>
        <p:spPr bwMode="auto">
          <a:xfrm rot="16200000">
            <a:off x="3558084" y="4301540"/>
            <a:ext cx="1481070" cy="296214"/>
          </a:xfrm>
          <a:prstGeom prst="rightArrow">
            <a:avLst/>
          </a:prstGeom>
          <a:solidFill>
            <a:srgbClr val="0000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2" name="Flèche droite 51"/>
          <p:cNvSpPr/>
          <p:nvPr/>
        </p:nvSpPr>
        <p:spPr bwMode="auto">
          <a:xfrm rot="5400000" flipH="1">
            <a:off x="4648568" y="4520481"/>
            <a:ext cx="1043188" cy="296214"/>
          </a:xfrm>
          <a:prstGeom prst="rightArrow">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53" name="Image 52"/>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3158073" y="3662939"/>
            <a:ext cx="880110" cy="237744"/>
          </a:xfrm>
          <a:prstGeom prst="rect">
            <a:avLst/>
          </a:prstGeom>
        </p:spPr>
      </p:pic>
      <p:pic>
        <p:nvPicPr>
          <p:cNvPr id="54" name="Image 53"/>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433374" y="4141238"/>
            <a:ext cx="880110" cy="214884"/>
          </a:xfrm>
          <a:prstGeom prst="rect">
            <a:avLst/>
          </a:prstGeom>
        </p:spPr>
      </p:pic>
      <p:grpSp>
        <p:nvGrpSpPr>
          <p:cNvPr id="49" name="Groupe 48"/>
          <p:cNvGrpSpPr/>
          <p:nvPr/>
        </p:nvGrpSpPr>
        <p:grpSpPr>
          <a:xfrm>
            <a:off x="335940" y="5599639"/>
            <a:ext cx="8808060" cy="400110"/>
            <a:chOff x="335940" y="5599639"/>
            <a:chExt cx="8808060" cy="400110"/>
          </a:xfrm>
        </p:grpSpPr>
        <p:sp>
          <p:nvSpPr>
            <p:cNvPr id="55" name="Rectangle 54"/>
            <p:cNvSpPr/>
            <p:nvPr/>
          </p:nvSpPr>
          <p:spPr>
            <a:xfrm>
              <a:off x="335940" y="5599639"/>
              <a:ext cx="8808060" cy="400110"/>
            </a:xfrm>
            <a:prstGeom prst="rect">
              <a:avLst/>
            </a:prstGeom>
          </p:spPr>
          <p:txBody>
            <a:bodyPr wrap="square">
              <a:spAutoFit/>
            </a:bodyPr>
            <a:lstStyle/>
            <a:p>
              <a:r>
                <a:rPr lang="fr-FR" sz="2000" i="0" dirty="0" smtClean="0">
                  <a:solidFill>
                    <a:schemeClr val="accent2">
                      <a:lumMod val="75000"/>
                    </a:schemeClr>
                  </a:solidFill>
                </a:rPr>
                <a:t>Température minimale prévue :               , température observée :           !  </a:t>
              </a:r>
              <a:endParaRPr lang="fr-FR" sz="2000" i="0" dirty="0">
                <a:solidFill>
                  <a:schemeClr val="accent2">
                    <a:lumMod val="75000"/>
                  </a:schemeClr>
                </a:solidFill>
              </a:endParaRPr>
            </a:p>
          </p:txBody>
        </p:sp>
        <p:pic>
          <p:nvPicPr>
            <p:cNvPr id="46" name="Image 45"/>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4038183" y="5700155"/>
              <a:ext cx="1015365" cy="230505"/>
            </a:xfrm>
            <a:prstGeom prst="rect">
              <a:avLst/>
            </a:prstGeom>
          </p:spPr>
        </p:pic>
        <p:pic>
          <p:nvPicPr>
            <p:cNvPr id="48" name="Image 47"/>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7990544" y="5700155"/>
              <a:ext cx="762000" cy="230505"/>
            </a:xfrm>
            <a:prstGeom prst="rect">
              <a:avLst/>
            </a:prstGeom>
          </p:spPr>
        </p:pic>
      </p:grpSp>
      <p:grpSp>
        <p:nvGrpSpPr>
          <p:cNvPr id="11" name="Groupe 10"/>
          <p:cNvGrpSpPr/>
          <p:nvPr/>
        </p:nvGrpSpPr>
        <p:grpSpPr>
          <a:xfrm>
            <a:off x="954325" y="2207866"/>
            <a:ext cx="3153331" cy="654458"/>
            <a:chOff x="954325" y="2207866"/>
            <a:chExt cx="3153331" cy="654458"/>
          </a:xfrm>
        </p:grpSpPr>
        <p:grpSp>
          <p:nvGrpSpPr>
            <p:cNvPr id="8" name="Groupe 7"/>
            <p:cNvGrpSpPr/>
            <p:nvPr/>
          </p:nvGrpSpPr>
          <p:grpSpPr>
            <a:xfrm>
              <a:off x="954325" y="2405124"/>
              <a:ext cx="3153331" cy="457200"/>
              <a:chOff x="954325" y="2405124"/>
              <a:chExt cx="3153331" cy="457200"/>
            </a:xfrm>
          </p:grpSpPr>
          <p:sp>
            <p:nvSpPr>
              <p:cNvPr id="5" name="Flèche droite 4"/>
              <p:cNvSpPr/>
              <p:nvPr/>
            </p:nvSpPr>
            <p:spPr bwMode="auto">
              <a:xfrm>
                <a:off x="1524798" y="2485617"/>
                <a:ext cx="2582858" cy="296214"/>
              </a:xfrm>
              <a:prstGeom prst="rightArrow">
                <a:avLst/>
              </a:prstGeom>
              <a:solidFill>
                <a:srgbClr val="0000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 name="Rectangle à coins arrondis 16"/>
              <p:cNvSpPr/>
              <p:nvPr/>
            </p:nvSpPr>
            <p:spPr bwMode="auto">
              <a:xfrm>
                <a:off x="954325" y="2405124"/>
                <a:ext cx="914400" cy="457200"/>
              </a:xfrm>
              <a:prstGeom prst="roundRect">
                <a:avLst/>
              </a:prstGeom>
              <a:solidFill>
                <a:schemeClr val="tx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pic>
          <p:nvPicPr>
            <p:cNvPr id="38" name="Image 37"/>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tretch>
              <a:fillRect/>
            </a:stretch>
          </p:blipFill>
          <p:spPr>
            <a:xfrm>
              <a:off x="1311345" y="2207866"/>
              <a:ext cx="182880" cy="137160"/>
            </a:xfrm>
            <a:prstGeom prst="rect">
              <a:avLst/>
            </a:prstGeom>
          </p:spPr>
        </p:pic>
      </p:grpSp>
      <p:grpSp>
        <p:nvGrpSpPr>
          <p:cNvPr id="6" name="Groupe 5"/>
          <p:cNvGrpSpPr/>
          <p:nvPr/>
        </p:nvGrpSpPr>
        <p:grpSpPr>
          <a:xfrm>
            <a:off x="3722899" y="2176524"/>
            <a:ext cx="1299156" cy="914400"/>
            <a:chOff x="3722899" y="2176524"/>
            <a:chExt cx="1299156" cy="914400"/>
          </a:xfrm>
        </p:grpSpPr>
        <p:sp>
          <p:nvSpPr>
            <p:cNvPr id="4" name="Ellipse 3"/>
            <p:cNvSpPr/>
            <p:nvPr/>
          </p:nvSpPr>
          <p:spPr bwMode="auto">
            <a:xfrm>
              <a:off x="4107655" y="2176524"/>
              <a:ext cx="914400" cy="914400"/>
            </a:xfrm>
            <a:prstGeom prst="ellipse">
              <a:avLst/>
            </a:prstGeom>
            <a:solidFill>
              <a:srgbClr val="00B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7" name="Connecteur droit avec flèche 6"/>
            <p:cNvCxnSpPr/>
            <p:nvPr/>
          </p:nvCxnSpPr>
          <p:spPr bwMode="auto">
            <a:xfrm flipH="1">
              <a:off x="3722899" y="2633724"/>
              <a:ext cx="769512" cy="0"/>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Image 8"/>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3722899" y="2414140"/>
              <a:ext cx="137160" cy="137160"/>
            </a:xfrm>
            <a:prstGeom prst="rect">
              <a:avLst/>
            </a:prstGeom>
          </p:spPr>
        </p:pic>
      </p:grpSp>
    </p:spTree>
    <p:extLst>
      <p:ext uri="{BB962C8B-B14F-4D97-AF65-F5344CB8AC3E}">
        <p14:creationId xmlns:p14="http://schemas.microsoft.com/office/powerpoint/2010/main" val="274790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51" grpId="0" animBg="1"/>
      <p:bldP spid="5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02" y="2108661"/>
            <a:ext cx="7289441" cy="35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20" y="1620629"/>
            <a:ext cx="7289441" cy="414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47" y="2584219"/>
            <a:ext cx="7289441" cy="303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Refroidissement </a:t>
            </a:r>
            <a:r>
              <a:rPr lang="fr-FR" sz="2000" i="1" dirty="0" err="1">
                <a:solidFill>
                  <a:schemeClr val="bg1">
                    <a:lumMod val="20000"/>
                    <a:lumOff val="80000"/>
                  </a:schemeClr>
                </a:solidFill>
              </a:rPr>
              <a:t>é</a:t>
            </a:r>
            <a:r>
              <a:rPr lang="fr-FR" sz="2000" i="1" dirty="0" err="1" smtClean="0">
                <a:solidFill>
                  <a:schemeClr val="bg1">
                    <a:lumMod val="20000"/>
                    <a:lumOff val="80000"/>
                  </a:schemeClr>
                </a:solidFill>
              </a:rPr>
              <a:t>vaporatif</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102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 name="Rectangle 18"/>
          <p:cNvSpPr/>
          <p:nvPr/>
        </p:nvSpPr>
        <p:spPr>
          <a:xfrm>
            <a:off x="239712" y="757635"/>
            <a:ext cx="8650286" cy="400110"/>
          </a:xfrm>
          <a:prstGeom prst="rect">
            <a:avLst/>
          </a:prstGeom>
        </p:spPr>
        <p:txBody>
          <a:bodyPr wrap="square">
            <a:spAutoFit/>
          </a:bodyPr>
          <a:lstStyle/>
          <a:p>
            <a:r>
              <a:rPr lang="fr-FR" sz="2000" i="0" dirty="0" smtClean="0">
                <a:solidFill>
                  <a:schemeClr val="accent2">
                    <a:lumMod val="75000"/>
                  </a:schemeClr>
                </a:solidFill>
              </a:rPr>
              <a:t>Température encore 10 fois au dessus de la température de condensation.</a:t>
            </a:r>
            <a:endParaRPr lang="fr-FR" sz="2000" i="0" dirty="0">
              <a:solidFill>
                <a:schemeClr val="accent2">
                  <a:lumMod val="75000"/>
                </a:schemeClr>
              </a:solidFill>
            </a:endParaRPr>
          </a:p>
        </p:txBody>
      </p:sp>
      <p:sp>
        <p:nvSpPr>
          <p:cNvPr id="2" name="AutoShape 4" descr="data:image/jpeg;base64,/9j/4AAQSkZJRgABAQAAAQABAAD/2wCEAAkGBwgHBgkIBwgKCgkLDRYPDQwMDRsUFRAWIB0iIiAdHx8kKDQsJCYxJx8fLT0tMTU3Ojo6Iys/RD84QzQ5OjcBCgoKDQwNGg8PGjclHyU3Nzc3Nzc3Nzc3Nzc3Nzc3Nzc3Nzc3Nzc3Nzc3Nzc3Nzc3Nzc3Nzc3Nzc3Nzc3Nzc3N//AABEIAJwAfQMBIgACEQEDEQH/xAAbAAACAgMBAAAAAAAAAAAAAAAEBQMGAQIHAP/EADoQAAIBAwMCBAIIAwgDAAAAAAECAwAEEQUSITFRBhMiQTJhFCNCcYGRobEHUsEVM2JygpLR4STC8P/EABQBAQAAAAAAAAAAAAAAAAAAAAD/xAAUEQEAAAAAAAAAAAAAAAAAAAAA/9oADAMBAAIRAxEAPwDlsly8pzKAxrCMuCTEpHejTpjb/gbFbR6WW6Fl75oBCqFj9UOOxrVvJGCUzuHfpRa2UguAZUkMfvjjNZbTGdjtR9g6d6AHZEzcRtj5NXhFEwx6x+NHtaSImI4m470OtnOX+Bjn2AoIzbwlvSzdPc1g2ag/GRTaDSG2iSbv91TT6ei5JXoOcZOKBJ9FjAB3tXjFDj+8IpnJAMYTgdiKEaGLJEkZz8jQDpDErDy5GYn2xUbJGWILkYPPFFJHDE4aMuG9smoQkUkrHzG7nig2DxqcFvxxUnoKFxMmB7e9RPEjj0lz8sVC0DqhYjgUG0qDAZfet7eTCYwajZsRqCfavQuFBzQXpLO5nYeVbuwOOccUUPD77T9JngiOPd+lTXd7ezthpNqAcKgwBQBRhywJJ70Ex0zTY8ebqLMR7IM1OkOkbcGa4J7haWuD/IaJtARsYJuwV4/GgNisbKXPkSTHPdax9BWNjzuAwCCOlOorR8Qpbxky3D7U4+EDqcU0k8NXdwyrHmPd8RdeaCkGNBkEHhRnP/3y/Wld5NEH8tFBOcZ6AVeNX8I36oyxyB+ADjj8qq1z4XvUyCqgHrkUFeblsRgH36cUFdI6793Tr16U+l0qSzIZxuAGBk9aGu7VZYN6L1GMHjPegV2FxAZPJuYtx+yT1pwmn2jLu8kfnVYkU28obk8/pVm0mY3Ft8XvxkUBMWm2u3IVhn2BrE2j2pjbG48d6PiBVF5BzWFJ3SE9KCh3ShJCo6CsIuR0ra95uJP8xqS2XMecfpQdFkRjsI9hUbqzc4oor6ScniomXHvQL5S27GDT/QrOSd4dqAkqePl3NKPo7SThV6mrtplnHpVjE9w7LJIoyBzgGge+G9P9YuJGZjGuxARgfM/PrVgZRj/iobBFjto1TAUL7VMxGKAO4Uc8VTvEU6ozYq53K5U/OqJ4m9DNgde1BS9UudzEE8AcUtyvlMoIBDbgM9azqkmJsGgY74RTASAFT0BGeaCDVLbKMypk9eOoqTwucs6EcdRzRE135hI2IOoPGKhtJIYrsn0gtk4JxQPZBtC4/et9heJzxkdjQxk38rtxipYX+olZwSoB6UFEuf76Qf4jTWyQG3XgUFc2w3sQeTzRCho40AY9KDo0LlgQwGSaluIwq571GrKFXgg45oido3jJTI2gcGgXr6LkHoMU/lu7i6gAfc0WAsbpwAQB1pCzYk9POabadIpKpIg9LAhgcD8f0oLhLqV7b6VG8ARpcYOTySOuKzoGtvqaMsgUSp8QBqO70mLU4LTeXNtEjb0jOfMJI4/MfpUHh/QY9H+kXS28kYAZg8zhpHJySSBwKCt+KfGM8d1LaWzbXjfmqvfXl4Y1mvr7b5hO1SCc/j0rSZxL4hmupVDEyHKt86tmq6I2pW8UttbWzGGLZGQcFV7DIP70HNL+SSSUHIdeu5aXXjHKuOqnIq4T6FLYwl7sgHcRhDnaPxGapupuvmMqdAeKDdrlZED/AAkZzgUHNJ5gz2AqHexGCTgc14jB5yPxoHmg/SGZmZ2aLHT51YLcMY2FKtFeBrfZA4yoyw96dQKDbNn3HWgrlwsaSyM65+QpezuScjaPajL7y45fq33KetRGN5AGxx7UHQGzvUHvXriXbAyr7sM/OpCp8z7qEuuYBj+egljK7w+BgY60xEnoUhQOetKY26A/KmUnGFzwFGBQdB8FTifRUycmN2Q/nn+tMdTuIksp2d1AUEHNVnwHcAQXsP8AKyv+Yx/SkviTxDaGzl09YWIdyXk3EFmz7Y9qDnmoXynU7meOT6tXzj+aui6PqscumJLE+fT0rlF9bwwXJKB/KJwRnP601sPEEdiiwBcQtwTmgdeItTWSKRB1IxXNrgkzNnvVp1OQNKT1z0+dVSfPmvnvQejTcGPYV5iWO72rCbui5yfYCnehae7tJNcwMEQZQuuMkn270Eug2rLGbiUYJGF74qz24BsXX/Cf2pdwo4oyJ2W0kwPs/wBKCmBjJP5Y6d6LkcqFUMOKEyfPwo6CplYEZIoOhAsCwyevvUF5gQoPnmipHR3ZkXC+3PShb7afLHQAc0EAzuGO4o1mK7i2ckAih7UAv7nntRmPOZ09IbAGW4wBQNfCWoJZ3oaU4jm9DHt8/wA6dN4M0+6vLi7uUaQM2UTOAO/71TRuWIKfYkZHvVw8K+IFwtleFlxxFI/3cA0FK8Q+FbTzWSytJ15JLF/+6rV94aFvErTyNtJ6Z6V2TWtctt09sFAkUfEfeuQ+ItYkuHeJckLwDQLZ3T6Y+GyiLxn7qQTvvmdh7nii8TOCvJdzzU0Nh5a5YZI70ASIY0Ln0nHHcVY9E1l7uJbO7fdJGuI2b7S9cfeKrt5JukKjoOv31ApKsGBII6EUF1dgB/SmOmOkiOr9GUjH4VVrDUhOuydgJf5icbv+6sOnjJIBIPegbvpekw6WX8j60jrjmqVe28ImIRto7VbdTedLdY9x+fFV6+tAXVgc5HNBalHpUd6ivmAlUBV4HapVbJA7UJdMDKPuoNBLJ5owftUTcMeWwNxPPHyqC3VWuBk/arW+uUimKcvtPscCgMErbASQAtY+mJHEZJZQSq8LnnpSWa8llcgHaCeg6CtA6ia3iKeZvkBkXONyDkj8RxQdT1jw75nhK2uUthLqEECySBch5RjLLnv2+7FUqDw1HrMlv/ZJWWK4PxsPgHuSPlXR5PE94lmbldEkMW8oh84Ddj/TVU0nxBo3hqXUbl4popbpvNFoSNsI91B98nnp8qCq+PfD1t4Un090OYplcMxHVhj/AJqlX+pPc7lgUpEOre7f8Vc/4g+LIvGlhbQ2mnzQNazl2kdwVIIIwPmTj8qpstusaeUPs/Ef5jQLPet9hxmiorYBtx6VvKgVCccUAIGTgU60PW5NMuYvPjaaBWBI+0PupZZR7pT8qOaAUF2n16w1IO9uy4I+E8EfhVUup7hJm8s+knighEByByPcVrJJM2Mtux3oOo3GlT2481AJoTyrx8g0kuBuk4HRQaYWGsXFvD59pLImecDp+Iol9VsLhmGpWI3nH19udp/29KCtzzNEpKNhj2oWTPQfnUd5IrXhVN3luxK564B4/SpMcA96DKgRjJo3wfbf2jrts7ruR5DjP8qAt+pAFItWuWVVhhwXkO0ffXQP4W2G/WncD6u1gWMf5ic/+n60F88XyraaTCudqB8fgFNcMmMev67l+LYNhmboFHUmr5/E7Xv/ACpoF52HylH7/rmufI7x2YhYAMzlmwOefagM1O4tDIU023FvZRHEa/aY9NzfP9qTFdxz2oib2jHtya9GgC80AbjYcUNcMfKYj8qJu3SNcswznp3pfJOZPQg4PFAdYRgRg9+TRsi8DFRWKbYwD7CsySYnCg0Gwj9JNLbqYpJtWms7COEZ7Ujmfe5IoL/k+UwxweahvX2BieD0o2RMIOR7Cl2sr6QCevQ0AMSebK0j/Z4FSSybQWJxivRqY4grNk+5pZrVx5cWxTyRig10xfpmovcsPRD8J7k12L+FsP0e0mlcep1+kSE+wbG0f7VB/wBVcps4xbaMB8JMZZvvIrr1leWulaPrk0rbEBVFx1OYwFAoOa67MLzU5bk8qGJTPuc5zSk8yZJ4HNFX845ZhjPIRf2FAEt5OXABY5wO1BgHc5NbscVqnoQkjoK84O3PXNAJeRCaIgdRyKW2gHnYP601kcIpZuMUoVy1wHHUtQPYjtQn5UB5hfUY1HTdipzJtiNA2smb5H7Z4/CgZ6gNy4J9Py60mbrhQcCnVyVgiZpOXb27UlZizEg0HSW6rigNT9U8fyohmOc9gSKXBmdmZiSe/wCdBpK+xSTVdfN9qSIeVz7dvem2qOywNg96V6GAbiRvcL1oHF5IPo7oPcFQO1M9a11r5bWKJWL+RH5kWcAyBApY9hxSS7cxQSuuNyjIz3zRFnEsdvvGS7gMzMckmggnJ3JGDulfG5v6fdWJ2HmBV6AYFaQMXuyzckA4rQkmfHtQE9U5ocSbCVPKnkfI1PIcJQMjEKxFAHqE+5hGD6R1rS0j3PuxjHSok9bktzzRqgIMLQYupNse0dTUWnHF0pxkjp99QzMWcZqbTj9fn32mgPvSqr6jualoVz9k4+QprLGpOSOaFnYqwC8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Ellipse 37"/>
          <p:cNvSpPr/>
          <p:nvPr/>
        </p:nvSpPr>
        <p:spPr bwMode="auto">
          <a:xfrm>
            <a:off x="3405754" y="2295660"/>
            <a:ext cx="288000" cy="288000"/>
          </a:xfrm>
          <a:prstGeom prst="ellipse">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41" name="Ellipse 40"/>
          <p:cNvSpPr/>
          <p:nvPr/>
        </p:nvSpPr>
        <p:spPr bwMode="auto">
          <a:xfrm>
            <a:off x="3950068" y="2295660"/>
            <a:ext cx="288000" cy="288000"/>
          </a:xfrm>
          <a:prstGeom prst="ellipse">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45" name="Ellipse 44"/>
          <p:cNvSpPr/>
          <p:nvPr/>
        </p:nvSpPr>
        <p:spPr bwMode="auto">
          <a:xfrm>
            <a:off x="4583170" y="2295660"/>
            <a:ext cx="288000" cy="288000"/>
          </a:xfrm>
          <a:prstGeom prst="ellipse">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50" name="Ellipse 49"/>
          <p:cNvSpPr/>
          <p:nvPr/>
        </p:nvSpPr>
        <p:spPr bwMode="auto">
          <a:xfrm>
            <a:off x="4938523" y="2419455"/>
            <a:ext cx="288000" cy="288000"/>
          </a:xfrm>
          <a:prstGeom prst="ellipse">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56" name="Ellipse 55"/>
          <p:cNvSpPr/>
          <p:nvPr/>
        </p:nvSpPr>
        <p:spPr bwMode="auto">
          <a:xfrm>
            <a:off x="5226523" y="2296219"/>
            <a:ext cx="288000" cy="288000"/>
          </a:xfrm>
          <a:prstGeom prst="ellipse">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57" name="Ellipse 56"/>
          <p:cNvSpPr/>
          <p:nvPr/>
        </p:nvSpPr>
        <p:spPr bwMode="auto">
          <a:xfrm>
            <a:off x="3573032" y="2819816"/>
            <a:ext cx="288000" cy="2880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58" name="Ellipse 57"/>
          <p:cNvSpPr/>
          <p:nvPr/>
        </p:nvSpPr>
        <p:spPr bwMode="auto">
          <a:xfrm>
            <a:off x="3993517" y="2963816"/>
            <a:ext cx="288000" cy="2880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59" name="Ellipse 58"/>
          <p:cNvSpPr/>
          <p:nvPr/>
        </p:nvSpPr>
        <p:spPr bwMode="auto">
          <a:xfrm>
            <a:off x="4382068" y="2954945"/>
            <a:ext cx="288000" cy="2880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0" name="Ellipse 59"/>
          <p:cNvSpPr/>
          <p:nvPr/>
        </p:nvSpPr>
        <p:spPr bwMode="auto">
          <a:xfrm>
            <a:off x="4938523" y="2954945"/>
            <a:ext cx="288000" cy="2880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1" name="Ellipse 60"/>
          <p:cNvSpPr/>
          <p:nvPr/>
        </p:nvSpPr>
        <p:spPr bwMode="auto">
          <a:xfrm>
            <a:off x="4652560" y="2728349"/>
            <a:ext cx="288000" cy="2880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2" name="Ellipse 61"/>
          <p:cNvSpPr/>
          <p:nvPr/>
        </p:nvSpPr>
        <p:spPr bwMode="auto">
          <a:xfrm>
            <a:off x="3671398" y="3353443"/>
            <a:ext cx="288000" cy="288000"/>
          </a:xfrm>
          <a:prstGeom prst="ellipse">
            <a:avLst/>
          </a:prstGeom>
          <a:solidFill>
            <a:srgbClr val="FFC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3" name="Ellipse 62"/>
          <p:cNvSpPr/>
          <p:nvPr/>
        </p:nvSpPr>
        <p:spPr bwMode="auto">
          <a:xfrm>
            <a:off x="4091441" y="3373590"/>
            <a:ext cx="288000" cy="288000"/>
          </a:xfrm>
          <a:prstGeom prst="ellipse">
            <a:avLst/>
          </a:prstGeom>
          <a:solidFill>
            <a:srgbClr val="FFC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4" name="Ellipse 63"/>
          <p:cNvSpPr/>
          <p:nvPr/>
        </p:nvSpPr>
        <p:spPr bwMode="auto">
          <a:xfrm>
            <a:off x="4531802" y="3342222"/>
            <a:ext cx="288000" cy="288000"/>
          </a:xfrm>
          <a:prstGeom prst="ellipse">
            <a:avLst/>
          </a:prstGeom>
          <a:solidFill>
            <a:srgbClr val="FFC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5" name="Ellipse 64"/>
          <p:cNvSpPr/>
          <p:nvPr/>
        </p:nvSpPr>
        <p:spPr bwMode="auto">
          <a:xfrm>
            <a:off x="4871170" y="3338269"/>
            <a:ext cx="288000" cy="288000"/>
          </a:xfrm>
          <a:prstGeom prst="ellipse">
            <a:avLst/>
          </a:prstGeom>
          <a:solidFill>
            <a:srgbClr val="FFC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6" name="Ellipse 65"/>
          <p:cNvSpPr/>
          <p:nvPr/>
        </p:nvSpPr>
        <p:spPr bwMode="auto">
          <a:xfrm>
            <a:off x="3849517" y="3685961"/>
            <a:ext cx="288000" cy="288000"/>
          </a:xfrm>
          <a:prstGeom prst="ellipse">
            <a:avLst/>
          </a:prstGeom>
          <a:solidFill>
            <a:srgbClr val="FFFF1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7" name="Ellipse 66"/>
          <p:cNvSpPr/>
          <p:nvPr/>
        </p:nvSpPr>
        <p:spPr bwMode="auto">
          <a:xfrm>
            <a:off x="4221298" y="3837229"/>
            <a:ext cx="288000" cy="288000"/>
          </a:xfrm>
          <a:prstGeom prst="ellipse">
            <a:avLst/>
          </a:prstGeom>
          <a:solidFill>
            <a:srgbClr val="FFFF1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8" name="Ellipse 67"/>
          <p:cNvSpPr/>
          <p:nvPr/>
        </p:nvSpPr>
        <p:spPr bwMode="auto">
          <a:xfrm>
            <a:off x="4481392" y="3661590"/>
            <a:ext cx="288000" cy="288000"/>
          </a:xfrm>
          <a:prstGeom prst="ellipse">
            <a:avLst/>
          </a:prstGeom>
          <a:solidFill>
            <a:srgbClr val="FFFF1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9" name="Ellipse 68"/>
          <p:cNvSpPr/>
          <p:nvPr/>
        </p:nvSpPr>
        <p:spPr bwMode="auto">
          <a:xfrm>
            <a:off x="4756513" y="3829961"/>
            <a:ext cx="288000" cy="288000"/>
          </a:xfrm>
          <a:prstGeom prst="ellipse">
            <a:avLst/>
          </a:prstGeom>
          <a:solidFill>
            <a:srgbClr val="FFFF1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70" name="Ellipse 69"/>
          <p:cNvSpPr/>
          <p:nvPr/>
        </p:nvSpPr>
        <p:spPr bwMode="auto">
          <a:xfrm>
            <a:off x="3861032" y="4231810"/>
            <a:ext cx="288000" cy="288000"/>
          </a:xfrm>
          <a:prstGeom prst="ellipse">
            <a:avLst/>
          </a:prstGeom>
          <a:solidFill>
            <a:srgbClr val="008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71" name="Ellipse 70"/>
          <p:cNvSpPr/>
          <p:nvPr/>
        </p:nvSpPr>
        <p:spPr bwMode="auto">
          <a:xfrm>
            <a:off x="4221298" y="4190166"/>
            <a:ext cx="288000" cy="288000"/>
          </a:xfrm>
          <a:prstGeom prst="ellipse">
            <a:avLst/>
          </a:prstGeom>
          <a:solidFill>
            <a:srgbClr val="008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72" name="Ellipse 71"/>
          <p:cNvSpPr/>
          <p:nvPr/>
        </p:nvSpPr>
        <p:spPr bwMode="auto">
          <a:xfrm>
            <a:off x="4547787" y="4231810"/>
            <a:ext cx="288000" cy="288000"/>
          </a:xfrm>
          <a:prstGeom prst="ellipse">
            <a:avLst/>
          </a:prstGeom>
          <a:solidFill>
            <a:srgbClr val="008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73" name="Ellipse 72"/>
          <p:cNvSpPr/>
          <p:nvPr/>
        </p:nvSpPr>
        <p:spPr bwMode="auto">
          <a:xfrm>
            <a:off x="4091441" y="4640926"/>
            <a:ext cx="288000" cy="288000"/>
          </a:xfrm>
          <a:prstGeom prst="ellipse">
            <a:avLst/>
          </a:prstGeom>
          <a:solidFill>
            <a:srgbClr val="0000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74" name="Ellipse 73"/>
          <p:cNvSpPr/>
          <p:nvPr/>
        </p:nvSpPr>
        <p:spPr bwMode="auto">
          <a:xfrm>
            <a:off x="4364560" y="4526674"/>
            <a:ext cx="288000" cy="288000"/>
          </a:xfrm>
          <a:prstGeom prst="ellipse">
            <a:avLst/>
          </a:prstGeom>
          <a:solidFill>
            <a:srgbClr val="0000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75" name="Ellipse 74"/>
          <p:cNvSpPr/>
          <p:nvPr/>
        </p:nvSpPr>
        <p:spPr bwMode="auto">
          <a:xfrm>
            <a:off x="4338802" y="4885932"/>
            <a:ext cx="288000" cy="288000"/>
          </a:xfrm>
          <a:prstGeom prst="ellipse">
            <a:avLst/>
          </a:prstGeom>
          <a:solidFill>
            <a:srgbClr val="0000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rgbClr val="C00000"/>
              </a:solidFill>
              <a:effectLst/>
              <a:latin typeface="Tahoma" pitchFamily="34" charset="0"/>
            </a:endParaRPr>
          </a:p>
        </p:txBody>
      </p:sp>
      <p:sp>
        <p:nvSpPr>
          <p:cNvPr id="6" name="Flèche droite 5"/>
          <p:cNvSpPr/>
          <p:nvPr/>
        </p:nvSpPr>
        <p:spPr bwMode="auto">
          <a:xfrm rot="16200000">
            <a:off x="5936729" y="3639725"/>
            <a:ext cx="4499205" cy="331732"/>
          </a:xfrm>
          <a:prstGeom prst="rightArrow">
            <a:avLst/>
          </a:prstGeom>
          <a:gradFill flip="none" rotWithShape="1">
            <a:gsLst>
              <a:gs pos="0">
                <a:srgbClr val="FF3399"/>
              </a:gs>
              <a:gs pos="25000">
                <a:srgbClr val="FF6633"/>
              </a:gs>
              <a:gs pos="50000">
                <a:srgbClr val="FFFF00"/>
              </a:gs>
              <a:gs pos="75000">
                <a:srgbClr val="01A78F"/>
              </a:gs>
              <a:gs pos="100000">
                <a:srgbClr val="3366FF"/>
              </a:gs>
            </a:gsLst>
            <a:lin ang="108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 name="Flèche vers le bas 7"/>
          <p:cNvSpPr/>
          <p:nvPr/>
        </p:nvSpPr>
        <p:spPr bwMode="auto">
          <a:xfrm rot="5400000">
            <a:off x="8479200" y="1812801"/>
            <a:ext cx="319930" cy="573934"/>
          </a:xfrm>
          <a:prstGeom prst="downArrow">
            <a:avLst/>
          </a:prstGeom>
          <a:solidFill>
            <a:srgbClr val="0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 name="Rectangle 41"/>
          <p:cNvSpPr/>
          <p:nvPr/>
        </p:nvSpPr>
        <p:spPr>
          <a:xfrm>
            <a:off x="239712" y="5655084"/>
            <a:ext cx="7780753" cy="707886"/>
          </a:xfrm>
          <a:prstGeom prst="rect">
            <a:avLst/>
          </a:prstGeom>
        </p:spPr>
        <p:txBody>
          <a:bodyPr wrap="square">
            <a:spAutoFit/>
          </a:bodyPr>
          <a:lstStyle/>
          <a:p>
            <a:r>
              <a:rPr lang="fr-FR" sz="2000" i="0" dirty="0" smtClean="0">
                <a:solidFill>
                  <a:schemeClr val="accent2">
                    <a:lumMod val="75000"/>
                  </a:schemeClr>
                </a:solidFill>
              </a:rPr>
              <a:t>On perd des atomes, mais la densité augmente plus vite que le nombre d’atomes ne diminue</a:t>
            </a:r>
            <a:r>
              <a:rPr lang="fr-FR" sz="2000" i="0" dirty="0">
                <a:solidFill>
                  <a:schemeClr val="accent2">
                    <a:lumMod val="75000"/>
                  </a:schemeClr>
                </a:solidFill>
              </a:rPr>
              <a:t> </a:t>
            </a:r>
            <a:r>
              <a:rPr lang="fr-FR" sz="2000" i="0" dirty="0" smtClean="0">
                <a:solidFill>
                  <a:schemeClr val="accent2">
                    <a:lumMod val="75000"/>
                  </a:schemeClr>
                </a:solidFill>
              </a:rPr>
              <a:t>!!!</a:t>
            </a:r>
            <a:endParaRPr lang="fr-FR" sz="2000" i="0" dirty="0">
              <a:solidFill>
                <a:schemeClr val="accent2">
                  <a:lumMod val="75000"/>
                </a:schemeClr>
              </a:solidFill>
            </a:endParaRPr>
          </a:p>
        </p:txBody>
      </p:sp>
    </p:spTree>
    <p:extLst>
      <p:ext uri="{BB962C8B-B14F-4D97-AF65-F5344CB8AC3E}">
        <p14:creationId xmlns:p14="http://schemas.microsoft.com/office/powerpoint/2010/main" val="3693995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2"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3"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0" nodeType="clickEffect">
                                  <p:stCondLst>
                                    <p:cond delay="0"/>
                                  </p:stCondLst>
                                  <p:childTnLst>
                                    <p:animMotion origin="layout" path="M 2.77778E-6 2.09066E-6 L -0.17049 -0.08603 " pathEditMode="relative" rAng="0" ptsTypes="AA">
                                      <p:cBhvr>
                                        <p:cTn id="78" dur="2000" fill="hold"/>
                                        <p:tgtEl>
                                          <p:spTgt spid="38"/>
                                        </p:tgtEl>
                                        <p:attrNameLst>
                                          <p:attrName>ppt_x</p:attrName>
                                          <p:attrName>ppt_y</p:attrName>
                                        </p:attrNameLst>
                                      </p:cBhvr>
                                      <p:rCtr x="-8524" y="-4302"/>
                                    </p:animMotion>
                                  </p:childTnLst>
                                </p:cTn>
                              </p:par>
                              <p:par>
                                <p:cTn id="79" presetID="42" presetClass="path" presetSubtype="0" accel="50000" decel="50000" fill="hold" grpId="0" nodeType="withEffect">
                                  <p:stCondLst>
                                    <p:cond delay="0"/>
                                  </p:stCondLst>
                                  <p:childTnLst>
                                    <p:animMotion origin="layout" path="M 4.16667E-6 2.09066E-6 L -0.1816 -0.08788 " pathEditMode="relative" rAng="0" ptsTypes="AA">
                                      <p:cBhvr>
                                        <p:cTn id="80" dur="2000" fill="hold"/>
                                        <p:tgtEl>
                                          <p:spTgt spid="41"/>
                                        </p:tgtEl>
                                        <p:attrNameLst>
                                          <p:attrName>ppt_x</p:attrName>
                                          <p:attrName>ppt_y</p:attrName>
                                        </p:attrNameLst>
                                      </p:cBhvr>
                                      <p:rCtr x="-9080" y="-4394"/>
                                    </p:animMotion>
                                  </p:childTnLst>
                                </p:cTn>
                              </p:par>
                              <p:par>
                                <p:cTn id="81" presetID="42" presetClass="path" presetSubtype="0" accel="50000" decel="50000" fill="hold" grpId="0" nodeType="withEffect">
                                  <p:stCondLst>
                                    <p:cond delay="0"/>
                                  </p:stCondLst>
                                  <p:childTnLst>
                                    <p:animMotion origin="layout" path="M 3.33333E-6 2.09066E-6 L 0.12534 -0.12697 " pathEditMode="relative" rAng="0" ptsTypes="AA">
                                      <p:cBhvr>
                                        <p:cTn id="82" dur="2000" fill="hold"/>
                                        <p:tgtEl>
                                          <p:spTgt spid="45"/>
                                        </p:tgtEl>
                                        <p:attrNameLst>
                                          <p:attrName>ppt_x</p:attrName>
                                          <p:attrName>ppt_y</p:attrName>
                                        </p:attrNameLst>
                                      </p:cBhvr>
                                      <p:rCtr x="6267" y="-6360"/>
                                    </p:animMotion>
                                  </p:childTnLst>
                                </p:cTn>
                              </p:par>
                              <p:par>
                                <p:cTn id="83" presetID="42" presetClass="path" presetSubtype="0" accel="50000" decel="50000" fill="hold" grpId="0" nodeType="withEffect">
                                  <p:stCondLst>
                                    <p:cond delay="0"/>
                                  </p:stCondLst>
                                  <p:childTnLst>
                                    <p:animMotion origin="layout" path="M 4.44444E-6 4.50509E-6 L 0.15486 -0.12697 " pathEditMode="relative" rAng="0" ptsTypes="AA">
                                      <p:cBhvr>
                                        <p:cTn id="84" dur="2000" fill="hold"/>
                                        <p:tgtEl>
                                          <p:spTgt spid="50"/>
                                        </p:tgtEl>
                                        <p:attrNameLst>
                                          <p:attrName>ppt_x</p:attrName>
                                          <p:attrName>ppt_y</p:attrName>
                                        </p:attrNameLst>
                                      </p:cBhvr>
                                      <p:rCtr x="7743" y="-6360"/>
                                    </p:animMotion>
                                  </p:childTnLst>
                                </p:cTn>
                              </p:par>
                              <p:par>
                                <p:cTn id="85" presetID="42" presetClass="path" presetSubtype="0" accel="50000" decel="50000" fill="hold" grpId="0" nodeType="withEffect">
                                  <p:stCondLst>
                                    <p:cond delay="0"/>
                                  </p:stCondLst>
                                  <p:childTnLst>
                                    <p:animMotion origin="layout" path="M 8.33333E-7 2.09066E-6 L 0.18038 -0.05782 " pathEditMode="relative" rAng="0" ptsTypes="AA">
                                      <p:cBhvr>
                                        <p:cTn id="86" dur="2000" fill="hold"/>
                                        <p:tgtEl>
                                          <p:spTgt spid="56"/>
                                        </p:tgtEl>
                                        <p:attrNameLst>
                                          <p:attrName>ppt_x</p:attrName>
                                          <p:attrName>ppt_y</p:attrName>
                                        </p:attrNameLst>
                                      </p:cBhvr>
                                      <p:rCtr x="9010" y="-2891"/>
                                    </p:animMotion>
                                  </p:childTnLst>
                                </p:cTn>
                              </p:par>
                              <p:par>
                                <p:cTn id="87" presetID="42" presetClass="path" presetSubtype="0" accel="50000" decel="50000" fill="hold" grpId="0" nodeType="withEffect">
                                  <p:stCondLst>
                                    <p:cond delay="0"/>
                                  </p:stCondLst>
                                  <p:childTnLst>
                                    <p:animMotion origin="layout" path="M -1.66667E-6 4.56984E-6 L -0.00139 0.0999 " pathEditMode="relative" rAng="0" ptsTypes="AA">
                                      <p:cBhvr>
                                        <p:cTn id="88" dur="2000" fill="hold"/>
                                        <p:tgtEl>
                                          <p:spTgt spid="8"/>
                                        </p:tgtEl>
                                        <p:attrNameLst>
                                          <p:attrName>ppt_x</p:attrName>
                                          <p:attrName>ppt_y</p:attrName>
                                        </p:attrNameLst>
                                      </p:cBhvr>
                                      <p:rCtr x="-69" y="4995"/>
                                    </p:animMotion>
                                  </p:childTnLst>
                                </p:cTn>
                              </p:par>
                            </p:childTnLst>
                          </p:cTn>
                        </p:par>
                        <p:par>
                          <p:cTn id="89" fill="hold">
                            <p:stCondLst>
                              <p:cond delay="2000"/>
                            </p:stCondLst>
                            <p:childTnLst>
                              <p:par>
                                <p:cTn id="90" presetID="1" presetClass="exit" presetSubtype="0" fill="hold" grpId="1" nodeType="after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41"/>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45"/>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50"/>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5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76"/>
                                        </p:tgtEl>
                                        <p:attrNameLst>
                                          <p:attrName>style.visibility</p:attrName>
                                        </p:attrNameLst>
                                      </p:cBhvr>
                                      <p:to>
                                        <p:strVal val="hidden"/>
                                      </p:to>
                                    </p:set>
                                  </p:childTnLst>
                                </p:cTn>
                              </p:par>
                              <p:par>
                                <p:cTn id="104" presetID="1" presetClass="entr" presetSubtype="0" fill="hold" nodeType="withEffect">
                                  <p:stCondLst>
                                    <p:cond delay="0"/>
                                  </p:stCondLst>
                                  <p:childTnLst>
                                    <p:set>
                                      <p:cBhvr>
                                        <p:cTn id="105" dur="1" fill="hold">
                                          <p:stCondLst>
                                            <p:cond delay="0"/>
                                          </p:stCondLst>
                                        </p:cTn>
                                        <p:tgtEl>
                                          <p:spTgt spid="77"/>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grpId="0" nodeType="clickEffect">
                                  <p:stCondLst>
                                    <p:cond delay="0"/>
                                  </p:stCondLst>
                                  <p:childTnLst>
                                    <p:animMotion origin="layout" path="M -3.61111E-6 3.86679E-6 L -0.19444 -0.03886 " pathEditMode="relative" rAng="0" ptsTypes="AA">
                                      <p:cBhvr>
                                        <p:cTn id="109" dur="2000" fill="hold"/>
                                        <p:tgtEl>
                                          <p:spTgt spid="57"/>
                                        </p:tgtEl>
                                        <p:attrNameLst>
                                          <p:attrName>ppt_x</p:attrName>
                                          <p:attrName>ppt_y</p:attrName>
                                        </p:attrNameLst>
                                      </p:cBhvr>
                                      <p:rCtr x="-9722" y="-1943"/>
                                    </p:animMotion>
                                  </p:childTnLst>
                                </p:cTn>
                              </p:par>
                              <p:par>
                                <p:cTn id="110" presetID="42" presetClass="path" presetSubtype="0" accel="50000" decel="50000" fill="hold" grpId="0" nodeType="withEffect">
                                  <p:stCondLst>
                                    <p:cond delay="0"/>
                                  </p:stCondLst>
                                  <p:childTnLst>
                                    <p:animMotion origin="layout" path="M -5.55556E-7 -1.94265E-7 L -0.17465 -0.0858 " pathEditMode="relative" rAng="0" ptsTypes="AA">
                                      <p:cBhvr>
                                        <p:cTn id="111" dur="2000" fill="hold"/>
                                        <p:tgtEl>
                                          <p:spTgt spid="58"/>
                                        </p:tgtEl>
                                        <p:attrNameLst>
                                          <p:attrName>ppt_x</p:attrName>
                                          <p:attrName>ppt_y</p:attrName>
                                        </p:attrNameLst>
                                      </p:cBhvr>
                                      <p:rCtr x="-8733" y="-4302"/>
                                    </p:animMotion>
                                  </p:childTnLst>
                                </p:cTn>
                              </p:par>
                              <p:par>
                                <p:cTn id="112" presetID="42" presetClass="path" presetSubtype="0" accel="50000" decel="50000" fill="hold" grpId="0" nodeType="withEffect">
                                  <p:stCondLst>
                                    <p:cond delay="0"/>
                                  </p:stCondLst>
                                  <p:childTnLst>
                                    <p:animMotion origin="layout" path="M 4.72222E-6 -3.85754E-6 L -0.18455 -0.13089 " pathEditMode="relative" rAng="0" ptsTypes="AA">
                                      <p:cBhvr>
                                        <p:cTn id="113" dur="2000" fill="hold"/>
                                        <p:tgtEl>
                                          <p:spTgt spid="59"/>
                                        </p:tgtEl>
                                        <p:attrNameLst>
                                          <p:attrName>ppt_x</p:attrName>
                                          <p:attrName>ppt_y</p:attrName>
                                        </p:attrNameLst>
                                      </p:cBhvr>
                                      <p:rCtr x="-9236" y="-6545"/>
                                    </p:animMotion>
                                  </p:childTnLst>
                                </p:cTn>
                              </p:par>
                              <p:par>
                                <p:cTn id="114" presetID="42" presetClass="path" presetSubtype="0" accel="50000" decel="50000" fill="hold" grpId="0" nodeType="withEffect">
                                  <p:stCondLst>
                                    <p:cond delay="0"/>
                                  </p:stCondLst>
                                  <p:childTnLst>
                                    <p:animMotion origin="layout" path="M 8.33333E-7 -2.6272E-6 L 0.19566 -0.07262 " pathEditMode="relative" rAng="0" ptsTypes="AA">
                                      <p:cBhvr>
                                        <p:cTn id="115" dur="2000" fill="hold"/>
                                        <p:tgtEl>
                                          <p:spTgt spid="61"/>
                                        </p:tgtEl>
                                        <p:attrNameLst>
                                          <p:attrName>ppt_x</p:attrName>
                                          <p:attrName>ppt_y</p:attrName>
                                        </p:attrNameLst>
                                      </p:cBhvr>
                                      <p:rCtr x="9774" y="-3631"/>
                                    </p:animMotion>
                                  </p:childTnLst>
                                </p:cTn>
                              </p:par>
                              <p:par>
                                <p:cTn id="116" presetID="42" presetClass="path" presetSubtype="0" accel="50000" decel="50000" fill="hold" grpId="0" nodeType="withEffect">
                                  <p:stCondLst>
                                    <p:cond delay="0"/>
                                  </p:stCondLst>
                                  <p:childTnLst>
                                    <p:animMotion origin="layout" path="M 8.33333E-7 -3.85754E-6 L 0.2 -0.05758 " pathEditMode="relative" rAng="0" ptsTypes="AA">
                                      <p:cBhvr>
                                        <p:cTn id="117" dur="2000" fill="hold"/>
                                        <p:tgtEl>
                                          <p:spTgt spid="60"/>
                                        </p:tgtEl>
                                        <p:attrNameLst>
                                          <p:attrName>ppt_x</p:attrName>
                                          <p:attrName>ppt_y</p:attrName>
                                        </p:attrNameLst>
                                      </p:cBhvr>
                                      <p:rCtr x="10000" y="-2891"/>
                                    </p:animMotion>
                                  </p:childTnLst>
                                </p:cTn>
                              </p:par>
                              <p:par>
                                <p:cTn id="118" presetID="42" presetClass="path" presetSubtype="0" accel="50000" decel="50000" fill="hold" grpId="1" nodeType="withEffect">
                                  <p:stCondLst>
                                    <p:cond delay="0"/>
                                  </p:stCondLst>
                                  <p:childTnLst>
                                    <p:animMotion origin="layout" path="M -0.00139 0.0999 L -0.00139 0.27312 " pathEditMode="relative" rAng="0" ptsTypes="AA">
                                      <p:cBhvr>
                                        <p:cTn id="119" dur="2000" fill="hold"/>
                                        <p:tgtEl>
                                          <p:spTgt spid="8"/>
                                        </p:tgtEl>
                                        <p:attrNameLst>
                                          <p:attrName>ppt_x</p:attrName>
                                          <p:attrName>ppt_y</p:attrName>
                                        </p:attrNameLst>
                                      </p:cBhvr>
                                      <p:rCtr x="0" y="8649"/>
                                    </p:animMotion>
                                  </p:childTnLst>
                                </p:cTn>
                              </p:par>
                            </p:childTnLst>
                          </p:cTn>
                        </p:par>
                        <p:par>
                          <p:cTn id="120" fill="hold">
                            <p:stCondLst>
                              <p:cond delay="2000"/>
                            </p:stCondLst>
                            <p:childTnLst>
                              <p:par>
                                <p:cTn id="121" presetID="1" presetClass="exit" presetSubtype="0" fill="hold" grpId="1" nodeType="afterEffect">
                                  <p:stCondLst>
                                    <p:cond delay="0"/>
                                  </p:stCondLst>
                                  <p:childTnLst>
                                    <p:set>
                                      <p:cBhvr>
                                        <p:cTn id="122" dur="1" fill="hold">
                                          <p:stCondLst>
                                            <p:cond delay="0"/>
                                          </p:stCondLst>
                                        </p:cTn>
                                        <p:tgtEl>
                                          <p:spTgt spid="57"/>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59"/>
                                        </p:tgtEl>
                                        <p:attrNameLst>
                                          <p:attrName>style.visibility</p:attrName>
                                        </p:attrNameLst>
                                      </p:cBhvr>
                                      <p:to>
                                        <p:strVal val="hidden"/>
                                      </p:to>
                                    </p:set>
                                  </p:childTnLst>
                                </p:cTn>
                              </p:par>
                              <p:par>
                                <p:cTn id="125" presetID="1" presetClass="exit" presetSubtype="0" fill="hold" grpId="2" nodeType="withEffect">
                                  <p:stCondLst>
                                    <p:cond delay="0"/>
                                  </p:stCondLst>
                                  <p:childTnLst>
                                    <p:set>
                                      <p:cBhvr>
                                        <p:cTn id="126" dur="1" fill="hold">
                                          <p:stCondLst>
                                            <p:cond delay="0"/>
                                          </p:stCondLst>
                                        </p:cTn>
                                        <p:tgtEl>
                                          <p:spTgt spid="59"/>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61"/>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58"/>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8" grpId="0" animBg="1"/>
      <p:bldP spid="38" grpId="1" animBg="1"/>
      <p:bldP spid="38" grpId="2" animBg="1"/>
      <p:bldP spid="41" grpId="0" animBg="1"/>
      <p:bldP spid="41" grpId="1" animBg="1"/>
      <p:bldP spid="41" grpId="2" animBg="1"/>
      <p:bldP spid="45" grpId="0" animBg="1"/>
      <p:bldP spid="45" grpId="1" animBg="1"/>
      <p:bldP spid="45" grpId="2" animBg="1"/>
      <p:bldP spid="50" grpId="0" animBg="1"/>
      <p:bldP spid="50" grpId="1" animBg="1"/>
      <p:bldP spid="50"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59" grpId="3" animBg="1"/>
      <p:bldP spid="60" grpId="0" animBg="1"/>
      <p:bldP spid="60" grpId="1" animBg="1"/>
      <p:bldP spid="60" grpId="2" animBg="1"/>
      <p:bldP spid="61" grpId="0" animBg="1"/>
      <p:bldP spid="61" grpId="1" animBg="1"/>
      <p:bldP spid="61" grpId="2"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6" grpId="0" animBg="1"/>
      <p:bldP spid="8" grpId="0" animBg="1"/>
      <p:bldP spid="8" grpId="1" animBg="1"/>
      <p:bldP spid="8" grpId="2" animBg="1"/>
      <p:bldP spid="4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Condensation de Bose-Einstein d’un gaz (quasi-)parfait</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103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 name="Rectangle 18"/>
          <p:cNvSpPr/>
          <p:nvPr/>
        </p:nvSpPr>
        <p:spPr>
          <a:xfrm>
            <a:off x="239712" y="757635"/>
            <a:ext cx="8650286" cy="400110"/>
          </a:xfrm>
          <a:prstGeom prst="rect">
            <a:avLst/>
          </a:prstGeom>
        </p:spPr>
        <p:txBody>
          <a:bodyPr wrap="square">
            <a:spAutoFit/>
          </a:bodyPr>
          <a:lstStyle/>
          <a:p>
            <a:pPr algn="ctr"/>
            <a:r>
              <a:rPr lang="fr-FR" sz="2000" i="0" dirty="0" smtClean="0">
                <a:solidFill>
                  <a:schemeClr val="accent2">
                    <a:lumMod val="75000"/>
                  </a:schemeClr>
                </a:solidFill>
              </a:rPr>
              <a:t>Observation de la condensation en 1995</a:t>
            </a:r>
            <a:endParaRPr lang="fr-FR" sz="2000" i="0" dirty="0">
              <a:solidFill>
                <a:schemeClr val="accent2">
                  <a:lumMod val="75000"/>
                </a:schemeClr>
              </a:solidFill>
            </a:endParaRPr>
          </a:p>
        </p:txBody>
      </p:sp>
      <p:sp>
        <p:nvSpPr>
          <p:cNvPr id="2" name="AutoShape 4" descr="data:image/jpeg;base64,/9j/4AAQSkZJRgABAQAAAQABAAD/2wCEAAkGBwgHBgkIBwgKCgkLDRYPDQwMDRsUFRAWIB0iIiAdHx8kKDQsJCYxJx8fLT0tMTU3Ojo6Iys/RD84QzQ5OjcBCgoKDQwNGg8PGjclHyU3Nzc3Nzc3Nzc3Nzc3Nzc3Nzc3Nzc3Nzc3Nzc3Nzc3Nzc3Nzc3Nzc3Nzc3Nzc3Nzc3N//AABEIAJwAfQMBIgACEQEDEQH/xAAbAAACAgMBAAAAAAAAAAAAAAAEBQMGAQIHAP/EADoQAAIBAwMCBAIIAwgDAAAAAAECAwAEEQUSITFRBhMiQTJhFCNCcYGRobEHUsEVM2JygpLR4STC8P/EABQBAQAAAAAAAAAAAAAAAAAAAAD/xAAUEQEAAAAAAAAAAAAAAAAAAAAA/9oADAMBAAIRAxEAPwDlsly8pzKAxrCMuCTEpHejTpjb/gbFbR6WW6Fl75oBCqFj9UOOxrVvJGCUzuHfpRa2UguAZUkMfvjjNZbTGdjtR9g6d6AHZEzcRtj5NXhFEwx6x+NHtaSImI4m470OtnOX+Bjn2AoIzbwlvSzdPc1g2ag/GRTaDSG2iSbv91TT6ei5JXoOcZOKBJ9FjAB3tXjFDj+8IpnJAMYTgdiKEaGLJEkZz8jQDpDErDy5GYn2xUbJGWILkYPPFFJHDE4aMuG9smoQkUkrHzG7nig2DxqcFvxxUnoKFxMmB7e9RPEjj0lz8sVC0DqhYjgUG0qDAZfet7eTCYwajZsRqCfavQuFBzQXpLO5nYeVbuwOOccUUPD77T9JngiOPd+lTXd7ezthpNqAcKgwBQBRhywJJ70Ex0zTY8ebqLMR7IM1OkOkbcGa4J7haWuD/IaJtARsYJuwV4/GgNisbKXPkSTHPdax9BWNjzuAwCCOlOorR8Qpbxky3D7U4+EDqcU0k8NXdwyrHmPd8RdeaCkGNBkEHhRnP/3y/Wld5NEH8tFBOcZ6AVeNX8I36oyxyB+ADjj8qq1z4XvUyCqgHrkUFeblsRgH36cUFdI6793Tr16U+l0qSzIZxuAGBk9aGu7VZYN6L1GMHjPegV2FxAZPJuYtx+yT1pwmn2jLu8kfnVYkU28obk8/pVm0mY3Ft8XvxkUBMWm2u3IVhn2BrE2j2pjbG48d6PiBVF5BzWFJ3SE9KCh3ShJCo6CsIuR0ra95uJP8xqS2XMecfpQdFkRjsI9hUbqzc4oor6ScniomXHvQL5S27GDT/QrOSd4dqAkqePl3NKPo7SThV6mrtplnHpVjE9w7LJIoyBzgGge+G9P9YuJGZjGuxARgfM/PrVgZRj/iobBFjto1TAUL7VMxGKAO4Uc8VTvEU6ozYq53K5U/OqJ4m9DNgde1BS9UudzEE8AcUtyvlMoIBDbgM9azqkmJsGgY74RTASAFT0BGeaCDVLbKMypk9eOoqTwucs6EcdRzRE135hI2IOoPGKhtJIYrsn0gtk4JxQPZBtC4/et9heJzxkdjQxk38rtxipYX+olZwSoB6UFEuf76Qf4jTWyQG3XgUFc2w3sQeTzRCho40AY9KDo0LlgQwGSaluIwq571GrKFXgg45oido3jJTI2gcGgXr6LkHoMU/lu7i6gAfc0WAsbpwAQB1pCzYk9POabadIpKpIg9LAhgcD8f0oLhLqV7b6VG8ARpcYOTySOuKzoGtvqaMsgUSp8QBqO70mLU4LTeXNtEjb0jOfMJI4/MfpUHh/QY9H+kXS28kYAZg8zhpHJySSBwKCt+KfGM8d1LaWzbXjfmqvfXl4Y1mvr7b5hO1SCc/j0rSZxL4hmupVDEyHKt86tmq6I2pW8UttbWzGGLZGQcFV7DIP70HNL+SSSUHIdeu5aXXjHKuOqnIq4T6FLYwl7sgHcRhDnaPxGapupuvmMqdAeKDdrlZED/AAkZzgUHNJ5gz2AqHexGCTgc14jB5yPxoHmg/SGZmZ2aLHT51YLcMY2FKtFeBrfZA4yoyw96dQKDbNn3HWgrlwsaSyM65+QpezuScjaPajL7y45fq33KetRGN5AGxx7UHQGzvUHvXriXbAyr7sM/OpCp8z7qEuuYBj+egljK7w+BgY60xEnoUhQOetKY26A/KmUnGFzwFGBQdB8FTifRUycmN2Q/nn+tMdTuIksp2d1AUEHNVnwHcAQXsP8AKyv+Yx/SkviTxDaGzl09YWIdyXk3EFmz7Y9qDnmoXynU7meOT6tXzj+aui6PqscumJLE+fT0rlF9bwwXJKB/KJwRnP601sPEEdiiwBcQtwTmgdeItTWSKRB1IxXNrgkzNnvVp1OQNKT1z0+dVSfPmvnvQejTcGPYV5iWO72rCbui5yfYCnehae7tJNcwMEQZQuuMkn270Eug2rLGbiUYJGF74qz24BsXX/Cf2pdwo4oyJ2W0kwPs/wBKCmBjJP5Y6d6LkcqFUMOKEyfPwo6CplYEZIoOhAsCwyevvUF5gQoPnmipHR3ZkXC+3PShb7afLHQAc0EAzuGO4o1mK7i2ckAih7UAv7nntRmPOZ09IbAGW4wBQNfCWoJZ3oaU4jm9DHt8/wA6dN4M0+6vLi7uUaQM2UTOAO/71TRuWIKfYkZHvVw8K+IFwtleFlxxFI/3cA0FK8Q+FbTzWSytJ15JLF/+6rV94aFvErTyNtJ6Z6V2TWtctt09sFAkUfEfeuQ+ItYkuHeJckLwDQLZ3T6Y+GyiLxn7qQTvvmdh7nii8TOCvJdzzU0Nh5a5YZI70ASIY0Ln0nHHcVY9E1l7uJbO7fdJGuI2b7S9cfeKrt5JukKjoOv31ApKsGBII6EUF1dgB/SmOmOkiOr9GUjH4VVrDUhOuydgJf5icbv+6sOnjJIBIPegbvpekw6WX8j60jrjmqVe28ImIRto7VbdTedLdY9x+fFV6+tAXVgc5HNBalHpUd6ivmAlUBV4HapVbJA7UJdMDKPuoNBLJ5owftUTcMeWwNxPPHyqC3VWuBk/arW+uUimKcvtPscCgMErbASQAtY+mJHEZJZQSq8LnnpSWa8llcgHaCeg6CtA6ia3iKeZvkBkXONyDkj8RxQdT1jw75nhK2uUthLqEECySBch5RjLLnv2+7FUqDw1HrMlv/ZJWWK4PxsPgHuSPlXR5PE94lmbldEkMW8oh84Ddj/TVU0nxBo3hqXUbl4popbpvNFoSNsI91B98nnp8qCq+PfD1t4Un090OYplcMxHVhj/AJqlX+pPc7lgUpEOre7f8Vc/4g+LIvGlhbQ2mnzQNazl2kdwVIIIwPmTj8qpstusaeUPs/Ef5jQLPet9hxmiorYBtx6VvKgVCccUAIGTgU60PW5NMuYvPjaaBWBI+0PupZZR7pT8qOaAUF2n16w1IO9uy4I+E8EfhVUup7hJm8s+knighEByByPcVrJJM2Mtux3oOo3GlT2481AJoTyrx8g0kuBuk4HRQaYWGsXFvD59pLImecDp+Iol9VsLhmGpWI3nH19udp/29KCtzzNEpKNhj2oWTPQfnUd5IrXhVN3luxK564B4/SpMcA96DKgRjJo3wfbf2jrts7ruR5DjP8qAt+pAFItWuWVVhhwXkO0ffXQP4W2G/WncD6u1gWMf5ic/+n60F88XyraaTCudqB8fgFNcMmMev67l+LYNhmboFHUmr5/E7Xv/ACpoF52HylH7/rmufI7x2YhYAMzlmwOefagM1O4tDIU023FvZRHEa/aY9NzfP9qTFdxz2oib2jHtya9GgC80AbjYcUNcMfKYj8qJu3SNcswznp3pfJOZPQg4PFAdYRgRg9+TRsi8DFRWKbYwD7CsySYnCg0Gwj9JNLbqYpJtWms7COEZ7Ujmfe5IoL/k+UwxweahvX2BieD0o2RMIOR7Cl2sr6QCevQ0AMSebK0j/Z4FSSybQWJxivRqY4grNk+5pZrVx5cWxTyRig10xfpmovcsPRD8J7k12L+FsP0e0mlcep1+kSE+wbG0f7VB/wBVcps4xbaMB8JMZZvvIrr1leWulaPrk0rbEBVFx1OYwFAoOa67MLzU5bk8qGJTPuc5zSk8yZJ4HNFX845ZhjPIRf2FAEt5OXABY5wO1BgHc5NbscVqnoQkjoK84O3PXNAJeRCaIgdRyKW2gHnYP601kcIpZuMUoVy1wHHUtQPYjtQn5UB5hfUY1HTdipzJtiNA2smb5H7Z4/CgZ6gNy4J9Py60mbrhQcCnVyVgiZpOXb27UlZizEg0HSW6rigNT9U8fyohmOc9gSKXBmdmZiSe/wCdBpK+xSTVdfN9qSIeVz7dvem2qOywNg96V6GAbiRvcL1oHF5IPo7oPcFQO1M9a11r5bWKJWL+RH5kWcAyBApY9hxSS7cxQSuuNyjIz3zRFnEsdvvGS7gMzMckmggnJ3JGDulfG5v6fdWJ2HmBV6AYFaQMXuyzckA4rQkmfHtQE9U5ocSbCVPKnkfI1PIcJQMjEKxFAHqE+5hGD6R1rS0j3PuxjHSok9bktzzRqgIMLQYupNse0dTUWnHF0pxkjp99QzMWcZqbTj9fn32mgPvSqr6jualoVz9k4+QprLGpOSOaFnYqwC8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0" name="Picture 2" descr="File:Bose Einstein condensa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975" y="1253902"/>
            <a:ext cx="3771757" cy="247993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rot="19771895">
            <a:off x="3811390" y="3357074"/>
            <a:ext cx="1082650" cy="307777"/>
          </a:xfrm>
          <a:prstGeom prst="rect">
            <a:avLst/>
          </a:prstGeom>
        </p:spPr>
        <p:txBody>
          <a:bodyPr wrap="square">
            <a:spAutoFit/>
          </a:bodyPr>
          <a:lstStyle/>
          <a:p>
            <a:pPr algn="ctr"/>
            <a:r>
              <a:rPr lang="fr-FR" sz="1400" i="0" dirty="0" smtClean="0"/>
              <a:t>200 </a:t>
            </a:r>
            <a:r>
              <a:rPr lang="fr-FR" sz="1400" i="0" dirty="0" err="1" smtClean="0"/>
              <a:t>nK</a:t>
            </a:r>
            <a:endParaRPr lang="fr-FR" sz="1400" i="0" dirty="0"/>
          </a:p>
        </p:txBody>
      </p:sp>
      <p:sp>
        <p:nvSpPr>
          <p:cNvPr id="14" name="Rectangle 13"/>
          <p:cNvSpPr/>
          <p:nvPr/>
        </p:nvSpPr>
        <p:spPr>
          <a:xfrm rot="19771895">
            <a:off x="4806258" y="2896216"/>
            <a:ext cx="1082650" cy="307777"/>
          </a:xfrm>
          <a:prstGeom prst="rect">
            <a:avLst/>
          </a:prstGeom>
        </p:spPr>
        <p:txBody>
          <a:bodyPr wrap="square">
            <a:spAutoFit/>
          </a:bodyPr>
          <a:lstStyle/>
          <a:p>
            <a:pPr algn="ctr"/>
            <a:r>
              <a:rPr lang="fr-FR" sz="1400" i="0" dirty="0" smtClean="0"/>
              <a:t>100 </a:t>
            </a:r>
            <a:r>
              <a:rPr lang="fr-FR" sz="1400" i="0" dirty="0" err="1" smtClean="0"/>
              <a:t>nK</a:t>
            </a:r>
            <a:endParaRPr lang="fr-FR" sz="1400" i="0" dirty="0"/>
          </a:p>
        </p:txBody>
      </p:sp>
      <p:sp>
        <p:nvSpPr>
          <p:cNvPr id="15" name="Rectangle 14"/>
          <p:cNvSpPr/>
          <p:nvPr/>
        </p:nvSpPr>
        <p:spPr>
          <a:xfrm rot="19771895">
            <a:off x="5568860" y="2420728"/>
            <a:ext cx="1082650" cy="307777"/>
          </a:xfrm>
          <a:prstGeom prst="rect">
            <a:avLst/>
          </a:prstGeom>
        </p:spPr>
        <p:txBody>
          <a:bodyPr wrap="square">
            <a:spAutoFit/>
          </a:bodyPr>
          <a:lstStyle/>
          <a:p>
            <a:pPr algn="ctr"/>
            <a:r>
              <a:rPr lang="fr-FR" sz="1400" i="0" dirty="0" smtClean="0"/>
              <a:t>40 </a:t>
            </a:r>
            <a:r>
              <a:rPr lang="fr-FR" sz="1400" i="0" dirty="0" err="1" smtClean="0"/>
              <a:t>nK</a:t>
            </a:r>
            <a:endParaRPr lang="fr-FR" sz="1400" i="0" dirty="0"/>
          </a:p>
        </p:txBody>
      </p:sp>
      <p:pic>
        <p:nvPicPr>
          <p:cNvPr id="2052" name="Picture 4" descr="Bose-Einstein_Condens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7468" y="3281664"/>
            <a:ext cx="5329437"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476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Où en est-on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104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 name="Rectangle 18"/>
          <p:cNvSpPr/>
          <p:nvPr/>
        </p:nvSpPr>
        <p:spPr>
          <a:xfrm>
            <a:off x="239712" y="757635"/>
            <a:ext cx="8650286" cy="400110"/>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On « comprend » de mieux en mieux la mécanique quantique.</a:t>
            </a:r>
            <a:endParaRPr lang="fr-FR" sz="2000" i="0" dirty="0">
              <a:solidFill>
                <a:schemeClr val="accent2">
                  <a:lumMod val="75000"/>
                </a:schemeClr>
              </a:solidFill>
            </a:endParaRPr>
          </a:p>
        </p:txBody>
      </p:sp>
      <p:sp>
        <p:nvSpPr>
          <p:cNvPr id="2" name="AutoShape 4" descr="data:image/jpeg;base64,/9j/4AAQSkZJRgABAQAAAQABAAD/2wCEAAkGBwgHBgkIBwgKCgkLDRYPDQwMDRsUFRAWIB0iIiAdHx8kKDQsJCYxJx8fLT0tMTU3Ojo6Iys/RD84QzQ5OjcBCgoKDQwNGg8PGjclHyU3Nzc3Nzc3Nzc3Nzc3Nzc3Nzc3Nzc3Nzc3Nzc3Nzc3Nzc3Nzc3Nzc3Nzc3Nzc3Nzc3N//AABEIAJwAfQMBIgACEQEDEQH/xAAbAAACAgMBAAAAAAAAAAAAAAAEBQMGAQIHAP/EADoQAAIBAwMCBAIIAwgDAAAAAAECAwAEEQUSITFRBhMiQTJhFCNCcYGRobEHUsEVM2JygpLR4STC8P/EABQBAQAAAAAAAAAAAAAAAAAAAAD/xAAUEQEAAAAAAAAAAAAAAAAAAAAA/9oADAMBAAIRAxEAPwDlsly8pzKAxrCMuCTEpHejTpjb/gbFbR6WW6Fl75oBCqFj9UOOxrVvJGCUzuHfpRa2UguAZUkMfvjjNZbTGdjtR9g6d6AHZEzcRtj5NXhFEwx6x+NHtaSImI4m470OtnOX+Bjn2AoIzbwlvSzdPc1g2ag/GRTaDSG2iSbv91TT6ei5JXoOcZOKBJ9FjAB3tXjFDj+8IpnJAMYTgdiKEaGLJEkZz8jQDpDErDy5GYn2xUbJGWILkYPPFFJHDE4aMuG9smoQkUkrHzG7nig2DxqcFvxxUnoKFxMmB7e9RPEjj0lz8sVC0DqhYjgUG0qDAZfet7eTCYwajZsRqCfavQuFBzQXpLO5nYeVbuwOOccUUPD77T9JngiOPd+lTXd7ezthpNqAcKgwBQBRhywJJ70Ex0zTY8ebqLMR7IM1OkOkbcGa4J7haWuD/IaJtARsYJuwV4/GgNisbKXPkSTHPdax9BWNjzuAwCCOlOorR8Qpbxky3D7U4+EDqcU0k8NXdwyrHmPd8RdeaCkGNBkEHhRnP/3y/Wld5NEH8tFBOcZ6AVeNX8I36oyxyB+ADjj8qq1z4XvUyCqgHrkUFeblsRgH36cUFdI6793Tr16U+l0qSzIZxuAGBk9aGu7VZYN6L1GMHjPegV2FxAZPJuYtx+yT1pwmn2jLu8kfnVYkU28obk8/pVm0mY3Ft8XvxkUBMWm2u3IVhn2BrE2j2pjbG48d6PiBVF5BzWFJ3SE9KCh3ShJCo6CsIuR0ra95uJP8xqS2XMecfpQdFkRjsI9hUbqzc4oor6ScniomXHvQL5S27GDT/QrOSd4dqAkqePl3NKPo7SThV6mrtplnHpVjE9w7LJIoyBzgGge+G9P9YuJGZjGuxARgfM/PrVgZRj/iobBFjto1TAUL7VMxGKAO4Uc8VTvEU6ozYq53K5U/OqJ4m9DNgde1BS9UudzEE8AcUtyvlMoIBDbgM9azqkmJsGgY74RTASAFT0BGeaCDVLbKMypk9eOoqTwucs6EcdRzRE135hI2IOoPGKhtJIYrsn0gtk4JxQPZBtC4/et9heJzxkdjQxk38rtxipYX+olZwSoB6UFEuf76Qf4jTWyQG3XgUFc2w3sQeTzRCho40AY9KDo0LlgQwGSaluIwq571GrKFXgg45oido3jJTI2gcGgXr6LkHoMU/lu7i6gAfc0WAsbpwAQB1pCzYk9POabadIpKpIg9LAhgcD8f0oLhLqV7b6VG8ARpcYOTySOuKzoGtvqaMsgUSp8QBqO70mLU4LTeXNtEjb0jOfMJI4/MfpUHh/QY9H+kXS28kYAZg8zhpHJySSBwKCt+KfGM8d1LaWzbXjfmqvfXl4Y1mvr7b5hO1SCc/j0rSZxL4hmupVDEyHKt86tmq6I2pW8UttbWzGGLZGQcFV7DIP70HNL+SSSUHIdeu5aXXjHKuOqnIq4T6FLYwl7sgHcRhDnaPxGapupuvmMqdAeKDdrlZED/AAkZzgUHNJ5gz2AqHexGCTgc14jB5yPxoHmg/SGZmZ2aLHT51YLcMY2FKtFeBrfZA4yoyw96dQKDbNn3HWgrlwsaSyM65+QpezuScjaPajL7y45fq33KetRGN5AGxx7UHQGzvUHvXriXbAyr7sM/OpCp8z7qEuuYBj+egljK7w+BgY60xEnoUhQOetKY26A/KmUnGFzwFGBQdB8FTifRUycmN2Q/nn+tMdTuIksp2d1AUEHNVnwHcAQXsP8AKyv+Yx/SkviTxDaGzl09YWIdyXk3EFmz7Y9qDnmoXynU7meOT6tXzj+aui6PqscumJLE+fT0rlF9bwwXJKB/KJwRnP601sPEEdiiwBcQtwTmgdeItTWSKRB1IxXNrgkzNnvVp1OQNKT1z0+dVSfPmvnvQejTcGPYV5iWO72rCbui5yfYCnehae7tJNcwMEQZQuuMkn270Eug2rLGbiUYJGF74qz24BsXX/Cf2pdwo4oyJ2W0kwPs/wBKCmBjJP5Y6d6LkcqFUMOKEyfPwo6CplYEZIoOhAsCwyevvUF5gQoPnmipHR3ZkXC+3PShb7afLHQAc0EAzuGO4o1mK7i2ckAih7UAv7nntRmPOZ09IbAGW4wBQNfCWoJZ3oaU4jm9DHt8/wA6dN4M0+6vLi7uUaQM2UTOAO/71TRuWIKfYkZHvVw8K+IFwtleFlxxFI/3cA0FK8Q+FbTzWSytJ15JLF/+6rV94aFvErTyNtJ6Z6V2TWtctt09sFAkUfEfeuQ+ItYkuHeJckLwDQLZ3T6Y+GyiLxn7qQTvvmdh7nii8TOCvJdzzU0Nh5a5YZI70ASIY0Ln0nHHcVY9E1l7uJbO7fdJGuI2b7S9cfeKrt5JukKjoOv31ApKsGBII6EUF1dgB/SmOmOkiOr9GUjH4VVrDUhOuydgJf5icbv+6sOnjJIBIPegbvpekw6WX8j60jrjmqVe28ImIRto7VbdTedLdY9x+fFV6+tAXVgc5HNBalHpUd6ivmAlUBV4HapVbJA7UJdMDKPuoNBLJ5owftUTcMeWwNxPPHyqC3VWuBk/arW+uUimKcvtPscCgMErbASQAtY+mJHEZJZQSq8LnnpSWa8llcgHaCeg6CtA6ia3iKeZvkBkXONyDkj8RxQdT1jw75nhK2uUthLqEECySBch5RjLLnv2+7FUqDw1HrMlv/ZJWWK4PxsPgHuSPlXR5PE94lmbldEkMW8oh84Ddj/TVU0nxBo3hqXUbl4popbpvNFoSNsI91B98nnp8qCq+PfD1t4Un090OYplcMxHVhj/AJqlX+pPc7lgUpEOre7f8Vc/4g+LIvGlhbQ2mnzQNazl2kdwVIIIwPmTj8qpstusaeUPs/Ef5jQLPet9hxmiorYBtx6VvKgVCccUAIGTgU60PW5NMuYvPjaaBWBI+0PupZZR7pT8qOaAUF2n16w1IO9uy4I+E8EfhVUup7hJm8s+knighEByByPcVrJJM2Mtux3oOo3GlT2481AJoTyrx8g0kuBuk4HRQaYWGsXFvD59pLImecDp+Iol9VsLhmGpWI3nH19udp/29KCtzzNEpKNhj2oWTPQfnUd5IrXhVN3luxK564B4/SpMcA96DKgRjJo3wfbf2jrts7ruR5DjP8qAt+pAFItWuWVVhhwXkO0ffXQP4W2G/WncD6u1gWMf5ic/+n60F88XyraaTCudqB8fgFNcMmMev67l+LYNhmboFHUmr5/E7Xv/ACpoF52HylH7/rmufI7x2YhYAMzlmwOefagM1O4tDIU023FvZRHEa/aY9NzfP9qTFdxz2oib2jHtya9GgC80AbjYcUNcMfKYj8qJu3SNcswznp3pfJOZPQg4PFAdYRgRg9+TRsi8DFRWKbYwD7CsySYnCg0Gwj9JNLbqYpJtWms7COEZ7Ujmfe5IoL/k+UwxweahvX2BieD0o2RMIOR7Cl2sr6QCevQ0AMSebK0j/Z4FSSybQWJxivRqY4grNk+5pZrVx5cWxTyRig10xfpmovcsPRD8J7k12L+FsP0e0mlcep1+kSE+wbG0f7VB/wBVcps4xbaMB8JMZZvvIrr1leWulaPrk0rbEBVFx1OYwFAoOa67MLzU5bk8qGJTPuc5zSk8yZJ4HNFX845ZhjPIRf2FAEt5OXABY5wO1BgHc5NbscVqnoQkjoK84O3PXNAJeRCaIgdRyKW2gHnYP601kcIpZuMUoVy1wHHUtQPYjtQn5UB5hfUY1HTdipzJtiNA2smb5H7Z4/CgZ6gNy4J9Py60mbrhQcCnVyVgiZpOXb27UlZizEg0HSW6rigNT9U8fyohmOc9gSKXBmdmZiSe/wCdBpK+xSTVdfN9qSIeVz7dvem2qOywNg96V6GAbiRvcL1oHF5IPo7oPcFQO1M9a11r5bWKJWL+RH5kWcAyBApY9hxSS7cxQSuuNyjIz3zRFnEsdvvGS7gMzMckmggnJ3JGDulfG5v6fdWJ2HmBV6AYFaQMXuyzckA4rQkmfHtQE9U5ocSbCVPKnkfI1PIcJQMjEKxFAHqE+5hGD6R1rS0j3PuxjHSok9bktzzRqgIMLQYupNse0dTUWnHF0pxkjp99QzMWcZqbTj9fn32mgPvSqr6jualoVz9k4+QprLGpOSOaFnYqwC8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12"/>
          <p:cNvSpPr/>
          <p:nvPr/>
        </p:nvSpPr>
        <p:spPr>
          <a:xfrm>
            <a:off x="239712" y="1375821"/>
            <a:ext cx="8650286" cy="400110"/>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On arrive à avoir une « intuition quantique ».</a:t>
            </a:r>
            <a:endParaRPr lang="fr-FR" sz="2000" i="0" dirty="0">
              <a:solidFill>
                <a:schemeClr val="accent2">
                  <a:lumMod val="75000"/>
                </a:schemeClr>
              </a:solidFill>
            </a:endParaRPr>
          </a:p>
        </p:txBody>
      </p:sp>
      <p:sp>
        <p:nvSpPr>
          <p:cNvPr id="14" name="Rectangle 13"/>
          <p:cNvSpPr/>
          <p:nvPr/>
        </p:nvSpPr>
        <p:spPr>
          <a:xfrm>
            <a:off x="239712" y="1955371"/>
            <a:ext cx="8650286" cy="707886"/>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C’est de loin la théorie physique testé le plus précisément et de la façon la plus étendue.</a:t>
            </a:r>
            <a:endParaRPr lang="fr-FR" sz="2000" i="0" dirty="0">
              <a:solidFill>
                <a:schemeClr val="accent2">
                  <a:lumMod val="75000"/>
                </a:schemeClr>
              </a:solidFill>
            </a:endParaRPr>
          </a:p>
        </p:txBody>
      </p:sp>
      <p:sp>
        <p:nvSpPr>
          <p:cNvPr id="15" name="Rectangle 14"/>
          <p:cNvSpPr/>
          <p:nvPr/>
        </p:nvSpPr>
        <p:spPr>
          <a:xfrm>
            <a:off x="239712" y="2831135"/>
            <a:ext cx="8650286" cy="707886"/>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Elle reste la base essentielle de la physique moderne (modèle standard, etc.)</a:t>
            </a:r>
            <a:endParaRPr lang="fr-FR" sz="2000" i="0" dirty="0">
              <a:solidFill>
                <a:schemeClr val="accent2">
                  <a:lumMod val="75000"/>
                </a:schemeClr>
              </a:solidFill>
            </a:endParaRPr>
          </a:p>
        </p:txBody>
      </p:sp>
      <p:sp>
        <p:nvSpPr>
          <p:cNvPr id="16" name="Rectangle 15"/>
          <p:cNvSpPr/>
          <p:nvPr/>
        </p:nvSpPr>
        <p:spPr>
          <a:xfrm>
            <a:off x="239712" y="3575441"/>
            <a:ext cx="8650286" cy="400110"/>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Cependant, une (petite) révolution conceptuelle se profile à l’horizon.</a:t>
            </a:r>
            <a:endParaRPr lang="fr-FR" sz="2000" i="0" dirty="0">
              <a:solidFill>
                <a:schemeClr val="accent2">
                  <a:lumMod val="75000"/>
                </a:schemeClr>
              </a:solidFill>
            </a:endParaRPr>
          </a:p>
        </p:txBody>
      </p:sp>
      <p:sp>
        <p:nvSpPr>
          <p:cNvPr id="17" name="Rectangle 16"/>
          <p:cNvSpPr/>
          <p:nvPr/>
        </p:nvSpPr>
        <p:spPr>
          <a:xfrm>
            <a:off x="239712" y="4129232"/>
            <a:ext cx="8650286" cy="707886"/>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 Simulateurs quantiques »: réaliser des modèles simples de systèmes compliqués avec des vrais systèmes quantiques.</a:t>
            </a:r>
            <a:endParaRPr lang="fr-FR" sz="2000" i="0" dirty="0">
              <a:solidFill>
                <a:schemeClr val="accent2">
                  <a:lumMod val="75000"/>
                </a:schemeClr>
              </a:solidFill>
            </a:endParaRPr>
          </a:p>
        </p:txBody>
      </p:sp>
      <p:sp>
        <p:nvSpPr>
          <p:cNvPr id="18" name="Rectangle 17"/>
          <p:cNvSpPr/>
          <p:nvPr/>
        </p:nvSpPr>
        <p:spPr>
          <a:xfrm>
            <a:off x="239712" y="5045166"/>
            <a:ext cx="8650286" cy="400110"/>
          </a:xfrm>
          <a:prstGeom prst="rect">
            <a:avLst/>
          </a:prstGeom>
        </p:spPr>
        <p:txBody>
          <a:bodyPr wrap="square">
            <a:spAutoFit/>
          </a:bodyPr>
          <a:lstStyle/>
          <a:p>
            <a:pPr algn="ctr"/>
            <a:r>
              <a:rPr lang="fr-FR" sz="2000" b="1" i="0" dirty="0" smtClean="0">
                <a:solidFill>
                  <a:schemeClr val="accent2">
                    <a:lumMod val="75000"/>
                  </a:schemeClr>
                </a:solidFill>
              </a:rPr>
              <a:t>« Much fun </a:t>
            </a:r>
            <a:r>
              <a:rPr lang="fr-FR" sz="2000" b="1" i="0" dirty="0" err="1" smtClean="0">
                <a:solidFill>
                  <a:schemeClr val="accent2">
                    <a:lumMod val="75000"/>
                  </a:schemeClr>
                </a:solidFill>
              </a:rPr>
              <a:t>is</a:t>
            </a:r>
            <a:r>
              <a:rPr lang="fr-FR" sz="2000" b="1" i="0" dirty="0" smtClean="0">
                <a:solidFill>
                  <a:schemeClr val="accent2">
                    <a:lumMod val="75000"/>
                  </a:schemeClr>
                </a:solidFill>
              </a:rPr>
              <a:t> </a:t>
            </a:r>
            <a:r>
              <a:rPr lang="fr-FR" sz="2000" b="1" i="0" dirty="0" err="1" smtClean="0">
                <a:solidFill>
                  <a:schemeClr val="accent2">
                    <a:lumMod val="75000"/>
                  </a:schemeClr>
                </a:solidFill>
              </a:rPr>
              <a:t>still</a:t>
            </a:r>
            <a:r>
              <a:rPr lang="fr-FR" sz="2000" b="1" i="0" dirty="0" smtClean="0">
                <a:solidFill>
                  <a:schemeClr val="accent2">
                    <a:lumMod val="75000"/>
                  </a:schemeClr>
                </a:solidFill>
              </a:rPr>
              <a:t> to come! »</a:t>
            </a:r>
            <a:endParaRPr lang="fr-FR" sz="2000" b="1" i="0" dirty="0">
              <a:solidFill>
                <a:schemeClr val="accent2">
                  <a:lumMod val="75000"/>
                </a:schemeClr>
              </a:solidFill>
            </a:endParaRPr>
          </a:p>
        </p:txBody>
      </p:sp>
    </p:spTree>
    <p:extLst>
      <p:ext uri="{BB962C8B-B14F-4D97-AF65-F5344CB8AC3E}">
        <p14:creationId xmlns:p14="http://schemas.microsoft.com/office/powerpoint/2010/main" val="1593261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P spid="15" grpId="0"/>
      <p:bldP spid="16" grpId="0"/>
      <p:bldP spid="17" grpId="0"/>
      <p:bldP spid="1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Bibliographie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105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 name="Rectangle 18"/>
          <p:cNvSpPr/>
          <p:nvPr/>
        </p:nvSpPr>
        <p:spPr>
          <a:xfrm>
            <a:off x="155575" y="757635"/>
            <a:ext cx="8650286" cy="1015663"/>
          </a:xfrm>
          <a:prstGeom prst="rect">
            <a:avLst/>
          </a:prstGeom>
        </p:spPr>
        <p:txBody>
          <a:bodyPr wrap="square">
            <a:spAutoFit/>
          </a:bodyPr>
          <a:lstStyle/>
          <a:p>
            <a:pPr marL="342900" indent="-342900">
              <a:buFont typeface="Arial" pitchFamily="34" charset="0"/>
              <a:buChar char="•"/>
            </a:pPr>
            <a:r>
              <a:rPr lang="fr-FR" sz="2000" i="0" dirty="0">
                <a:solidFill>
                  <a:schemeClr val="accent2">
                    <a:lumMod val="75000"/>
                  </a:schemeClr>
                </a:solidFill>
              </a:rPr>
              <a:t>R. P. Feynman, L. B. Leighton and M. </a:t>
            </a:r>
            <a:r>
              <a:rPr lang="fr-FR" sz="2000" i="0" dirty="0" err="1">
                <a:solidFill>
                  <a:schemeClr val="accent2">
                    <a:lumMod val="75000"/>
                  </a:schemeClr>
                </a:solidFill>
              </a:rPr>
              <a:t>Sands</a:t>
            </a:r>
            <a:r>
              <a:rPr lang="fr-FR" sz="2000" i="0" dirty="0">
                <a:solidFill>
                  <a:schemeClr val="accent2">
                    <a:lumMod val="75000"/>
                  </a:schemeClr>
                </a:solidFill>
              </a:rPr>
              <a:t>, « The Feynman Lectures </a:t>
            </a:r>
            <a:r>
              <a:rPr lang="fr-FR" sz="2000" i="0" dirty="0" smtClean="0">
                <a:solidFill>
                  <a:schemeClr val="accent2">
                    <a:lumMod val="75000"/>
                  </a:schemeClr>
                </a:solidFill>
              </a:rPr>
              <a:t>on </a:t>
            </a:r>
            <a:r>
              <a:rPr lang="fr-FR" sz="2000" i="0" dirty="0" err="1">
                <a:solidFill>
                  <a:schemeClr val="accent2">
                    <a:lumMod val="75000"/>
                  </a:schemeClr>
                </a:solidFill>
              </a:rPr>
              <a:t>Physics</a:t>
            </a:r>
            <a:r>
              <a:rPr lang="fr-FR" sz="2000" i="0" dirty="0">
                <a:solidFill>
                  <a:schemeClr val="accent2">
                    <a:lumMod val="75000"/>
                  </a:schemeClr>
                </a:solidFill>
              </a:rPr>
              <a:t> » (Basic Books) vol. 3, VF : Le Cours de physique de Feynman, tome 3 : Mécanique quantique </a:t>
            </a:r>
            <a:r>
              <a:rPr lang="fr-FR" sz="2000" i="0" dirty="0" smtClean="0">
                <a:solidFill>
                  <a:schemeClr val="accent2">
                    <a:lumMod val="75000"/>
                  </a:schemeClr>
                </a:solidFill>
              </a:rPr>
              <a:t>(</a:t>
            </a:r>
            <a:r>
              <a:rPr lang="fr-FR" sz="2000" i="0" dirty="0" err="1" smtClean="0">
                <a:solidFill>
                  <a:schemeClr val="accent2">
                    <a:lumMod val="75000"/>
                  </a:schemeClr>
                </a:solidFill>
              </a:rPr>
              <a:t>Dunod</a:t>
            </a:r>
            <a:r>
              <a:rPr lang="fr-FR" sz="2000" i="0" dirty="0" smtClean="0">
                <a:solidFill>
                  <a:schemeClr val="accent2">
                    <a:lumMod val="75000"/>
                  </a:schemeClr>
                </a:solidFill>
              </a:rPr>
              <a:t>)</a:t>
            </a:r>
            <a:endParaRPr lang="fr-FR" sz="2000" i="0" dirty="0">
              <a:solidFill>
                <a:schemeClr val="accent2">
                  <a:lumMod val="75000"/>
                </a:schemeClr>
              </a:solidFill>
            </a:endParaRPr>
          </a:p>
        </p:txBody>
      </p:sp>
      <p:sp>
        <p:nvSpPr>
          <p:cNvPr id="2" name="AutoShape 4" descr="data:image/jpeg;base64,/9j/4AAQSkZJRgABAQAAAQABAAD/2wCEAAkGBwgHBgkIBwgKCgkLDRYPDQwMDRsUFRAWIB0iIiAdHx8kKDQsJCYxJx8fLT0tMTU3Ojo6Iys/RD84QzQ5OjcBCgoKDQwNGg8PGjclHyU3Nzc3Nzc3Nzc3Nzc3Nzc3Nzc3Nzc3Nzc3Nzc3Nzc3Nzc3Nzc3Nzc3Nzc3Nzc3Nzc3N//AABEIAJwAfQMBIgACEQEDEQH/xAAbAAACAgMBAAAAAAAAAAAAAAAEBQMGAQIHAP/EADoQAAIBAwMCBAIIAwgDAAAAAAECAwAEEQUSITFRBhMiQTJhFCNCcYGRobEHUsEVM2JygpLR4STC8P/EABQBAQAAAAAAAAAAAAAAAAAAAAD/xAAUEQEAAAAAAAAAAAAAAAAAAAAA/9oADAMBAAIRAxEAPwDlsly8pzKAxrCMuCTEpHejTpjb/gbFbR6WW6Fl75oBCqFj9UOOxrVvJGCUzuHfpRa2UguAZUkMfvjjNZbTGdjtR9g6d6AHZEzcRtj5NXhFEwx6x+NHtaSImI4m470OtnOX+Bjn2AoIzbwlvSzdPc1g2ag/GRTaDSG2iSbv91TT6ei5JXoOcZOKBJ9FjAB3tXjFDj+8IpnJAMYTgdiKEaGLJEkZz8jQDpDErDy5GYn2xUbJGWILkYPPFFJHDE4aMuG9smoQkUkrHzG7nig2DxqcFvxxUnoKFxMmB7e9RPEjj0lz8sVC0DqhYjgUG0qDAZfet7eTCYwajZsRqCfavQuFBzQXpLO5nYeVbuwOOccUUPD77T9JngiOPd+lTXd7ezthpNqAcKgwBQBRhywJJ70Ex0zTY8ebqLMR7IM1OkOkbcGa4J7haWuD/IaJtARsYJuwV4/GgNisbKXPkSTHPdax9BWNjzuAwCCOlOorR8Qpbxky3D7U4+EDqcU0k8NXdwyrHmPd8RdeaCkGNBkEHhRnP/3y/Wld5NEH8tFBOcZ6AVeNX8I36oyxyB+ADjj8qq1z4XvUyCqgHrkUFeblsRgH36cUFdI6793Tr16U+l0qSzIZxuAGBk9aGu7VZYN6L1GMHjPegV2FxAZPJuYtx+yT1pwmn2jLu8kfnVYkU28obk8/pVm0mY3Ft8XvxkUBMWm2u3IVhn2BrE2j2pjbG48d6PiBVF5BzWFJ3SE9KCh3ShJCo6CsIuR0ra95uJP8xqS2XMecfpQdFkRjsI9hUbqzc4oor6ScniomXHvQL5S27GDT/QrOSd4dqAkqePl3NKPo7SThV6mrtplnHpVjE9w7LJIoyBzgGge+G9P9YuJGZjGuxARgfM/PrVgZRj/iobBFjto1TAUL7VMxGKAO4Uc8VTvEU6ozYq53K5U/OqJ4m9DNgde1BS9UudzEE8AcUtyvlMoIBDbgM9azqkmJsGgY74RTASAFT0BGeaCDVLbKMypk9eOoqTwucs6EcdRzRE135hI2IOoPGKhtJIYrsn0gtk4JxQPZBtC4/et9heJzxkdjQxk38rtxipYX+olZwSoB6UFEuf76Qf4jTWyQG3XgUFc2w3sQeTzRCho40AY9KDo0LlgQwGSaluIwq571GrKFXgg45oido3jJTI2gcGgXr6LkHoMU/lu7i6gAfc0WAsbpwAQB1pCzYk9POabadIpKpIg9LAhgcD8f0oLhLqV7b6VG8ARpcYOTySOuKzoGtvqaMsgUSp8QBqO70mLU4LTeXNtEjb0jOfMJI4/MfpUHh/QY9H+kXS28kYAZg8zhpHJySSBwKCt+KfGM8d1LaWzbXjfmqvfXl4Y1mvr7b5hO1SCc/j0rSZxL4hmupVDEyHKt86tmq6I2pW8UttbWzGGLZGQcFV7DIP70HNL+SSSUHIdeu5aXXjHKuOqnIq4T6FLYwl7sgHcRhDnaPxGapupuvmMqdAeKDdrlZED/AAkZzgUHNJ5gz2AqHexGCTgc14jB5yPxoHmg/SGZmZ2aLHT51YLcMY2FKtFeBrfZA4yoyw96dQKDbNn3HWgrlwsaSyM65+QpezuScjaPajL7y45fq33KetRGN5AGxx7UHQGzvUHvXriXbAyr7sM/OpCp8z7qEuuYBj+egljK7w+BgY60xEnoUhQOetKY26A/KmUnGFzwFGBQdB8FTifRUycmN2Q/nn+tMdTuIksp2d1AUEHNVnwHcAQXsP8AKyv+Yx/SkviTxDaGzl09YWIdyXk3EFmz7Y9qDnmoXynU7meOT6tXzj+aui6PqscumJLE+fT0rlF9bwwXJKB/KJwRnP601sPEEdiiwBcQtwTmgdeItTWSKRB1IxXNrgkzNnvVp1OQNKT1z0+dVSfPmvnvQejTcGPYV5iWO72rCbui5yfYCnehae7tJNcwMEQZQuuMkn270Eug2rLGbiUYJGF74qz24BsXX/Cf2pdwo4oyJ2W0kwPs/wBKCmBjJP5Y6d6LkcqFUMOKEyfPwo6CplYEZIoOhAsCwyevvUF5gQoPnmipHR3ZkXC+3PShb7afLHQAc0EAzuGO4o1mK7i2ckAih7UAv7nntRmPOZ09IbAGW4wBQNfCWoJZ3oaU4jm9DHt8/wA6dN4M0+6vLi7uUaQM2UTOAO/71TRuWIKfYkZHvVw8K+IFwtleFlxxFI/3cA0FK8Q+FbTzWSytJ15JLF/+6rV94aFvErTyNtJ6Z6V2TWtctt09sFAkUfEfeuQ+ItYkuHeJckLwDQLZ3T6Y+GyiLxn7qQTvvmdh7nii8TOCvJdzzU0Nh5a5YZI70ASIY0Ln0nHHcVY9E1l7uJbO7fdJGuI2b7S9cfeKrt5JukKjoOv31ApKsGBII6EUF1dgB/SmOmOkiOr9GUjH4VVrDUhOuydgJf5icbv+6sOnjJIBIPegbvpekw6WX8j60jrjmqVe28ImIRto7VbdTedLdY9x+fFV6+tAXVgc5HNBalHpUd6ivmAlUBV4HapVbJA7UJdMDKPuoNBLJ5owftUTcMeWwNxPPHyqC3VWuBk/arW+uUimKcvtPscCgMErbASQAtY+mJHEZJZQSq8LnnpSWa8llcgHaCeg6CtA6ia3iKeZvkBkXONyDkj8RxQdT1jw75nhK2uUthLqEECySBch5RjLLnv2+7FUqDw1HrMlv/ZJWWK4PxsPgHuSPlXR5PE94lmbldEkMW8oh84Ddj/TVU0nxBo3hqXUbl4popbpvNFoSNsI91B98nnp8qCq+PfD1t4Un090OYplcMxHVhj/AJqlX+pPc7lgUpEOre7f8Vc/4g+LIvGlhbQ2mnzQNazl2kdwVIIIwPmTj8qpstusaeUPs/Ef5jQLPet9hxmiorYBtx6VvKgVCccUAIGTgU60PW5NMuYvPjaaBWBI+0PupZZR7pT8qOaAUF2n16w1IO9uy4I+E8EfhVUup7hJm8s+knighEByByPcVrJJM2Mtux3oOo3GlT2481AJoTyrx8g0kuBuk4HRQaYWGsXFvD59pLImecDp+Iol9VsLhmGpWI3nH19udp/29KCtzzNEpKNhj2oWTPQfnUd5IrXhVN3luxK564B4/SpMcA96DKgRjJo3wfbf2jrts7ruR5DjP8qAt+pAFItWuWVVhhwXkO0ffXQP4W2G/WncD6u1gWMf5ic/+n60F88XyraaTCudqB8fgFNcMmMev67l+LYNhmboFHUmr5/E7Xv/ACpoF52HylH7/rmufI7x2YhYAMzlmwOefagM1O4tDIU023FvZRHEa/aY9NzfP9qTFdxz2oib2jHtya9GgC80AbjYcUNcMfKYj8qJu3SNcswznp3pfJOZPQg4PFAdYRgRg9+TRsi8DFRWKbYwD7CsySYnCg0Gwj9JNLbqYpJtWms7COEZ7Ujmfe5IoL/k+UwxweahvX2BieD0o2RMIOR7Cl2sr6QCevQ0AMSebK0j/Z4FSSybQWJxivRqY4grNk+5pZrVx5cWxTyRig10xfpmovcsPRD8J7k12L+FsP0e0mlcep1+kSE+wbG0f7VB/wBVcps4xbaMB8JMZZvvIrr1leWulaPrk0rbEBVFx1OYwFAoOa67MLzU5bk8qGJTPuc5zSk8yZJ4HNFX845ZhjPIRf2FAEt5OXABY5wO1BgHc5NbscVqnoQkjoK84O3PXNAJeRCaIgdRyKW2gHnYP601kcIpZuMUoVy1wHHUtQPYjtQn5UB5hfUY1HTdipzJtiNA2smb5H7Z4/CgZ6gNy4J9Py60mbrhQcCnVyVgiZpOXb27UlZizEg0HSW6rigNT9U8fyohmOc9gSKXBmdmZiSe/wCdBpK+xSTVdfN9qSIeVz7dvem2qOywNg96V6GAbiRvcL1oHF5IPo7oPcFQO1M9a11r5bWKJWL+RH5kWcAyBApY9hxSS7cxQSuuNyjIz3zRFnEsdvvGS7gMzMckmggnJ3JGDulfG5v6fdWJ2HmBV6AYFaQMXuyzckA4rQkmfHtQE9U5ocSbCVPKnkfI1PIcJQMjEKxFAHqE+5hGD6R1rS0j3PuxjHSok9bktzzRqgIMLQYupNse0dTUWnHF0pxkjp99QzMWcZqbTj9fn32mgPvSqr6jualoVz9k4+QprLGpOSOaFnYqwC8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Rectangle 19"/>
          <p:cNvSpPr/>
          <p:nvPr/>
        </p:nvSpPr>
        <p:spPr>
          <a:xfrm>
            <a:off x="155575" y="1971958"/>
            <a:ext cx="8650286" cy="707886"/>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J. L. Basdevant et J. Dalibard, </a:t>
            </a:r>
            <a:r>
              <a:rPr lang="fr-FR" sz="2000" i="0" dirty="0">
                <a:solidFill>
                  <a:schemeClr val="accent2">
                    <a:lumMod val="75000"/>
                  </a:schemeClr>
                </a:solidFill>
              </a:rPr>
              <a:t>« </a:t>
            </a:r>
            <a:r>
              <a:rPr lang="fr-FR" sz="2000" i="0" dirty="0" smtClean="0">
                <a:solidFill>
                  <a:schemeClr val="accent2">
                    <a:lumMod val="75000"/>
                  </a:schemeClr>
                </a:solidFill>
              </a:rPr>
              <a:t>Mécanique Quantique</a:t>
            </a:r>
            <a:r>
              <a:rPr lang="fr-FR" sz="2000" i="0" dirty="0">
                <a:solidFill>
                  <a:schemeClr val="accent2">
                    <a:lumMod val="75000"/>
                  </a:schemeClr>
                </a:solidFill>
              </a:rPr>
              <a:t> » </a:t>
            </a:r>
            <a:r>
              <a:rPr lang="fr-FR" sz="2000" i="0" dirty="0" smtClean="0">
                <a:solidFill>
                  <a:schemeClr val="accent2">
                    <a:lumMod val="75000"/>
                  </a:schemeClr>
                </a:solidFill>
              </a:rPr>
              <a:t>(Ed. Ecole Polytechnique)</a:t>
            </a:r>
            <a:endParaRPr lang="fr-FR" sz="2000" i="0" dirty="0">
              <a:solidFill>
                <a:schemeClr val="accent2">
                  <a:lumMod val="75000"/>
                </a:schemeClr>
              </a:solidFill>
            </a:endParaRPr>
          </a:p>
        </p:txBody>
      </p:sp>
      <p:sp>
        <p:nvSpPr>
          <p:cNvPr id="22" name="Rectangle 21"/>
          <p:cNvSpPr/>
          <p:nvPr/>
        </p:nvSpPr>
        <p:spPr>
          <a:xfrm>
            <a:off x="155575" y="2883213"/>
            <a:ext cx="8650286" cy="707886"/>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C. Cohen-</a:t>
            </a:r>
            <a:r>
              <a:rPr lang="fr-FR" sz="2000" i="0" dirty="0" err="1" smtClean="0">
                <a:solidFill>
                  <a:schemeClr val="accent2">
                    <a:lumMod val="75000"/>
                  </a:schemeClr>
                </a:solidFill>
              </a:rPr>
              <a:t>Tannoudji</a:t>
            </a:r>
            <a:r>
              <a:rPr lang="fr-FR" sz="2000" i="0" dirty="0" smtClean="0">
                <a:solidFill>
                  <a:schemeClr val="accent2">
                    <a:lumMod val="75000"/>
                  </a:schemeClr>
                </a:solidFill>
              </a:rPr>
              <a:t>, B. Diu et F. </a:t>
            </a:r>
            <a:r>
              <a:rPr lang="fr-FR" sz="2000" i="0" dirty="0" err="1" smtClean="0">
                <a:solidFill>
                  <a:schemeClr val="accent2">
                    <a:lumMod val="75000"/>
                  </a:schemeClr>
                </a:solidFill>
              </a:rPr>
              <a:t>Laloë</a:t>
            </a:r>
            <a:r>
              <a:rPr lang="fr-FR" sz="2000" i="0" dirty="0" smtClean="0">
                <a:solidFill>
                  <a:schemeClr val="accent2">
                    <a:lumMod val="75000"/>
                  </a:schemeClr>
                </a:solidFill>
              </a:rPr>
              <a:t>, « Mécanique Quantique » (Hermann)</a:t>
            </a:r>
            <a:endParaRPr lang="fr-FR" sz="2000" i="0" dirty="0">
              <a:solidFill>
                <a:schemeClr val="accent2">
                  <a:lumMod val="75000"/>
                </a:schemeClr>
              </a:solidFill>
            </a:endParaRPr>
          </a:p>
        </p:txBody>
      </p:sp>
      <p:sp>
        <p:nvSpPr>
          <p:cNvPr id="23" name="Rectangle 22"/>
          <p:cNvSpPr/>
          <p:nvPr/>
        </p:nvSpPr>
        <p:spPr>
          <a:xfrm>
            <a:off x="155575" y="5026567"/>
            <a:ext cx="8650286" cy="707886"/>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M. </a:t>
            </a:r>
            <a:r>
              <a:rPr lang="fr-FR" sz="2000" i="0" dirty="0" err="1" smtClean="0">
                <a:solidFill>
                  <a:schemeClr val="accent2">
                    <a:lumMod val="75000"/>
                  </a:schemeClr>
                </a:solidFill>
              </a:rPr>
              <a:t>Kumar</a:t>
            </a:r>
            <a:r>
              <a:rPr lang="fr-FR" sz="2000" i="0" dirty="0" smtClean="0">
                <a:solidFill>
                  <a:schemeClr val="accent2">
                    <a:lumMod val="75000"/>
                  </a:schemeClr>
                </a:solidFill>
              </a:rPr>
              <a:t>, </a:t>
            </a:r>
            <a:r>
              <a:rPr lang="fr-FR" sz="2000" i="0" dirty="0">
                <a:solidFill>
                  <a:schemeClr val="accent2">
                    <a:lumMod val="75000"/>
                  </a:schemeClr>
                </a:solidFill>
              </a:rPr>
              <a:t>« Le grand roman de la physique quantique : Einstein, Bohr... et le débat sur la nature de la réalité </a:t>
            </a:r>
            <a:r>
              <a:rPr lang="fr-FR" sz="2000" i="0" dirty="0" smtClean="0">
                <a:solidFill>
                  <a:schemeClr val="accent2">
                    <a:lumMod val="75000"/>
                  </a:schemeClr>
                </a:solidFill>
              </a:rPr>
              <a:t>» (Flammarion)</a:t>
            </a:r>
            <a:endParaRPr lang="fr-FR" sz="2000" i="0" dirty="0">
              <a:solidFill>
                <a:schemeClr val="accent2">
                  <a:lumMod val="75000"/>
                </a:schemeClr>
              </a:solidFill>
            </a:endParaRPr>
          </a:p>
        </p:txBody>
      </p:sp>
      <p:sp>
        <p:nvSpPr>
          <p:cNvPr id="24" name="Rectangle 23"/>
          <p:cNvSpPr/>
          <p:nvPr/>
        </p:nvSpPr>
        <p:spPr>
          <a:xfrm>
            <a:off x="155575" y="4427573"/>
            <a:ext cx="8650286" cy="400110"/>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M. Le Bellac, </a:t>
            </a:r>
            <a:r>
              <a:rPr lang="fr-FR" sz="2000" i="0" dirty="0">
                <a:solidFill>
                  <a:schemeClr val="accent2">
                    <a:lumMod val="75000"/>
                  </a:schemeClr>
                </a:solidFill>
              </a:rPr>
              <a:t>« </a:t>
            </a:r>
            <a:r>
              <a:rPr lang="fr-FR" sz="2000" i="0" dirty="0" smtClean="0">
                <a:solidFill>
                  <a:schemeClr val="accent2">
                    <a:lumMod val="75000"/>
                  </a:schemeClr>
                </a:solidFill>
              </a:rPr>
              <a:t>Introduction </a:t>
            </a:r>
            <a:r>
              <a:rPr lang="fr-FR" sz="2000" i="0" dirty="0">
                <a:solidFill>
                  <a:schemeClr val="accent2">
                    <a:lumMod val="75000"/>
                  </a:schemeClr>
                </a:solidFill>
              </a:rPr>
              <a:t>à l'information quantique </a:t>
            </a:r>
            <a:r>
              <a:rPr lang="fr-FR" sz="2000" i="0" dirty="0" smtClean="0">
                <a:solidFill>
                  <a:schemeClr val="accent2">
                    <a:lumMod val="75000"/>
                  </a:schemeClr>
                </a:solidFill>
              </a:rPr>
              <a:t>» (Echelles)</a:t>
            </a:r>
            <a:endParaRPr lang="fr-FR" sz="2000" i="0" dirty="0">
              <a:solidFill>
                <a:schemeClr val="accent2">
                  <a:lumMod val="75000"/>
                </a:schemeClr>
              </a:solidFill>
            </a:endParaRPr>
          </a:p>
        </p:txBody>
      </p:sp>
      <p:sp>
        <p:nvSpPr>
          <p:cNvPr id="15" name="Rectangle 14"/>
          <p:cNvSpPr/>
          <p:nvPr/>
        </p:nvSpPr>
        <p:spPr>
          <a:xfrm>
            <a:off x="155575" y="3761038"/>
            <a:ext cx="8650286" cy="400110"/>
          </a:xfrm>
          <a:prstGeom prst="rect">
            <a:avLst/>
          </a:prstGeom>
        </p:spPr>
        <p:txBody>
          <a:bodyPr wrap="square">
            <a:spAutoFit/>
          </a:bodyPr>
          <a:lstStyle/>
          <a:p>
            <a:pPr marL="342900" indent="-342900">
              <a:buFont typeface="Arial" pitchFamily="34" charset="0"/>
              <a:buChar char="•"/>
            </a:pPr>
            <a:r>
              <a:rPr lang="fr-FR" sz="2000" i="0" dirty="0" smtClean="0">
                <a:solidFill>
                  <a:schemeClr val="accent2">
                    <a:lumMod val="75000"/>
                  </a:schemeClr>
                </a:solidFill>
              </a:rPr>
              <a:t>C. </a:t>
            </a:r>
            <a:r>
              <a:rPr lang="fr-FR" sz="2000" i="0" dirty="0" err="1" smtClean="0">
                <a:solidFill>
                  <a:schemeClr val="accent2">
                    <a:lumMod val="75000"/>
                  </a:schemeClr>
                </a:solidFill>
              </a:rPr>
              <a:t>Ngô</a:t>
            </a:r>
            <a:r>
              <a:rPr lang="fr-FR" sz="2000" i="0" dirty="0" smtClean="0">
                <a:solidFill>
                  <a:schemeClr val="accent2">
                    <a:lumMod val="75000"/>
                  </a:schemeClr>
                </a:solidFill>
              </a:rPr>
              <a:t> et H. </a:t>
            </a:r>
            <a:r>
              <a:rPr lang="fr-FR" sz="2000" i="0" dirty="0" err="1" smtClean="0">
                <a:solidFill>
                  <a:schemeClr val="accent2">
                    <a:lumMod val="75000"/>
                  </a:schemeClr>
                </a:solidFill>
              </a:rPr>
              <a:t>Ngô</a:t>
            </a:r>
            <a:r>
              <a:rPr lang="fr-FR" sz="2000" i="0" dirty="0" smtClean="0">
                <a:solidFill>
                  <a:schemeClr val="accent2">
                    <a:lumMod val="75000"/>
                  </a:schemeClr>
                </a:solidFill>
              </a:rPr>
              <a:t>, </a:t>
            </a:r>
            <a:r>
              <a:rPr lang="fr-FR" sz="2000" i="0" dirty="0">
                <a:solidFill>
                  <a:schemeClr val="accent2">
                    <a:lumMod val="75000"/>
                  </a:schemeClr>
                </a:solidFill>
              </a:rPr>
              <a:t>« </a:t>
            </a:r>
            <a:r>
              <a:rPr lang="fr-FR" sz="2000" i="0" dirty="0" smtClean="0">
                <a:solidFill>
                  <a:schemeClr val="accent2">
                    <a:lumMod val="75000"/>
                  </a:schemeClr>
                </a:solidFill>
              </a:rPr>
              <a:t>Physique Quantique, Introduction</a:t>
            </a:r>
            <a:r>
              <a:rPr lang="fr-FR" sz="2000" i="0" dirty="0">
                <a:solidFill>
                  <a:schemeClr val="accent2">
                    <a:lumMod val="75000"/>
                  </a:schemeClr>
                </a:solidFill>
              </a:rPr>
              <a:t> </a:t>
            </a:r>
            <a:r>
              <a:rPr lang="fr-FR" sz="2000" i="0" dirty="0" smtClean="0">
                <a:solidFill>
                  <a:schemeClr val="accent2">
                    <a:lumMod val="75000"/>
                  </a:schemeClr>
                </a:solidFill>
              </a:rPr>
              <a:t>» (</a:t>
            </a:r>
            <a:r>
              <a:rPr lang="fr-FR" sz="2000" i="0" dirty="0" err="1" smtClean="0">
                <a:solidFill>
                  <a:schemeClr val="accent2">
                    <a:lumMod val="75000"/>
                  </a:schemeClr>
                </a:solidFill>
              </a:rPr>
              <a:t>Dunod</a:t>
            </a:r>
            <a:r>
              <a:rPr lang="fr-FR" sz="2000" i="0" dirty="0" smtClean="0">
                <a:solidFill>
                  <a:schemeClr val="accent2">
                    <a:lumMod val="75000"/>
                  </a:schemeClr>
                </a:solidFill>
              </a:rPr>
              <a:t>)</a:t>
            </a:r>
            <a:endParaRPr lang="fr-FR" sz="2000" i="0" dirty="0">
              <a:solidFill>
                <a:schemeClr val="accent2">
                  <a:lumMod val="75000"/>
                </a:schemeClr>
              </a:solidFill>
            </a:endParaRPr>
          </a:p>
        </p:txBody>
      </p:sp>
    </p:spTree>
    <p:extLst>
      <p:ext uri="{BB962C8B-B14F-4D97-AF65-F5344CB8AC3E}">
        <p14:creationId xmlns:p14="http://schemas.microsoft.com/office/powerpoint/2010/main" val="24813474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0" y="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Interférences avec des atomes froids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a:xfrm>
            <a:off x="6553200" y="6245225"/>
            <a:ext cx="2133600" cy="476250"/>
          </a:xfrm>
        </p:spPr>
        <p:txBody>
          <a:bodyPr/>
          <a:lstStyle/>
          <a:p>
            <a:pPr>
              <a:defRPr/>
            </a:pPr>
            <a:fld id="{F3C631BE-4EC1-453C-ADDF-0B2F063EECCB}" type="slidenum">
              <a:rPr lang="fr-FR"/>
              <a:pPr>
                <a:defRPr/>
              </a:pPr>
              <a:t>11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5" name="ZoneTexte 14"/>
          <p:cNvSpPr txBox="1"/>
          <p:nvPr/>
        </p:nvSpPr>
        <p:spPr>
          <a:xfrm>
            <a:off x="1913204" y="6428616"/>
            <a:ext cx="5171845" cy="400110"/>
          </a:xfrm>
          <a:prstGeom prst="rect">
            <a:avLst/>
          </a:prstGeom>
          <a:noFill/>
        </p:spPr>
        <p:txBody>
          <a:bodyPr wrap="square" rtlCol="0">
            <a:spAutoFit/>
          </a:bodyPr>
          <a:lstStyle/>
          <a:p>
            <a:pPr algn="ctr"/>
            <a:r>
              <a:rPr lang="fr-FR" sz="1000" i="0" dirty="0">
                <a:solidFill>
                  <a:schemeClr val="accent2">
                    <a:lumMod val="75000"/>
                  </a:schemeClr>
                </a:solidFill>
              </a:rPr>
              <a:t>F. </a:t>
            </a:r>
            <a:r>
              <a:rPr lang="fr-FR" sz="1000" i="0" dirty="0" smtClean="0">
                <a:solidFill>
                  <a:schemeClr val="accent2">
                    <a:lumMod val="75000"/>
                  </a:schemeClr>
                </a:solidFill>
              </a:rPr>
              <a:t>Shimizu</a:t>
            </a:r>
            <a:r>
              <a:rPr lang="fr-FR" sz="1000" i="0" dirty="0">
                <a:solidFill>
                  <a:schemeClr val="accent2">
                    <a:lumMod val="75000"/>
                  </a:schemeClr>
                </a:solidFill>
              </a:rPr>
              <a:t> </a:t>
            </a:r>
            <a:r>
              <a:rPr lang="fr-FR" sz="1000" dirty="0" smtClean="0">
                <a:solidFill>
                  <a:schemeClr val="accent2">
                    <a:lumMod val="75000"/>
                  </a:schemeClr>
                </a:solidFill>
              </a:rPr>
              <a:t>et al</a:t>
            </a:r>
            <a:r>
              <a:rPr lang="fr-FR" sz="1000" i="0" dirty="0" smtClean="0">
                <a:solidFill>
                  <a:schemeClr val="accent2">
                    <a:lumMod val="75000"/>
                  </a:schemeClr>
                </a:solidFill>
              </a:rPr>
              <a:t>., </a:t>
            </a:r>
            <a:r>
              <a:rPr lang="fr-FR" sz="1000" dirty="0">
                <a:solidFill>
                  <a:schemeClr val="accent2">
                    <a:lumMod val="75000"/>
                  </a:schemeClr>
                </a:solidFill>
              </a:rPr>
              <a:t>Double-</a:t>
            </a:r>
            <a:r>
              <a:rPr lang="fr-FR" sz="1000" dirty="0" err="1">
                <a:solidFill>
                  <a:schemeClr val="accent2">
                    <a:lumMod val="75000"/>
                  </a:schemeClr>
                </a:solidFill>
              </a:rPr>
              <a:t>slit</a:t>
            </a:r>
            <a:r>
              <a:rPr lang="fr-FR" sz="1000" dirty="0">
                <a:solidFill>
                  <a:schemeClr val="accent2">
                    <a:lumMod val="75000"/>
                  </a:schemeClr>
                </a:solidFill>
              </a:rPr>
              <a:t> </a:t>
            </a:r>
            <a:r>
              <a:rPr lang="fr-FR" sz="1000" dirty="0" err="1">
                <a:solidFill>
                  <a:schemeClr val="accent2">
                    <a:lumMod val="75000"/>
                  </a:schemeClr>
                </a:solidFill>
              </a:rPr>
              <a:t>interference</a:t>
            </a:r>
            <a:r>
              <a:rPr lang="fr-FR" sz="1000" dirty="0">
                <a:solidFill>
                  <a:schemeClr val="accent2">
                    <a:lumMod val="75000"/>
                  </a:schemeClr>
                </a:solidFill>
              </a:rPr>
              <a:t> </a:t>
            </a:r>
            <a:r>
              <a:rPr lang="fr-FR" sz="1000" dirty="0" err="1">
                <a:solidFill>
                  <a:schemeClr val="accent2">
                    <a:lumMod val="75000"/>
                  </a:schemeClr>
                </a:solidFill>
              </a:rPr>
              <a:t>with</a:t>
            </a:r>
            <a:r>
              <a:rPr lang="fr-FR" sz="1000" dirty="0">
                <a:solidFill>
                  <a:schemeClr val="accent2">
                    <a:lumMod val="75000"/>
                  </a:schemeClr>
                </a:solidFill>
              </a:rPr>
              <a:t> </a:t>
            </a:r>
            <a:r>
              <a:rPr lang="fr-FR" sz="1000" dirty="0" err="1">
                <a:solidFill>
                  <a:schemeClr val="accent2">
                    <a:lumMod val="75000"/>
                  </a:schemeClr>
                </a:solidFill>
              </a:rPr>
              <a:t>ultracold</a:t>
            </a:r>
            <a:r>
              <a:rPr lang="fr-FR" sz="1000" dirty="0">
                <a:solidFill>
                  <a:schemeClr val="accent2">
                    <a:lumMod val="75000"/>
                  </a:schemeClr>
                </a:solidFill>
              </a:rPr>
              <a:t> </a:t>
            </a:r>
            <a:r>
              <a:rPr lang="fr-FR" sz="1000" dirty="0" err="1">
                <a:solidFill>
                  <a:schemeClr val="accent2">
                    <a:lumMod val="75000"/>
                  </a:schemeClr>
                </a:solidFill>
              </a:rPr>
              <a:t>metastable</a:t>
            </a:r>
            <a:r>
              <a:rPr lang="fr-FR" sz="1000" dirty="0">
                <a:solidFill>
                  <a:schemeClr val="accent2">
                    <a:lumMod val="75000"/>
                  </a:schemeClr>
                </a:solidFill>
              </a:rPr>
              <a:t> </a:t>
            </a:r>
            <a:r>
              <a:rPr lang="fr-FR" sz="1000" dirty="0" err="1">
                <a:solidFill>
                  <a:schemeClr val="accent2">
                    <a:lumMod val="75000"/>
                  </a:schemeClr>
                </a:solidFill>
              </a:rPr>
              <a:t>neon</a:t>
            </a:r>
            <a:r>
              <a:rPr lang="fr-FR" sz="1000" dirty="0">
                <a:solidFill>
                  <a:schemeClr val="accent2">
                    <a:lumMod val="75000"/>
                  </a:schemeClr>
                </a:solidFill>
              </a:rPr>
              <a:t> </a:t>
            </a:r>
            <a:r>
              <a:rPr lang="fr-FR" sz="1000" dirty="0" err="1">
                <a:solidFill>
                  <a:schemeClr val="accent2">
                    <a:lumMod val="75000"/>
                  </a:schemeClr>
                </a:solidFill>
              </a:rPr>
              <a:t>atoms</a:t>
            </a:r>
            <a:r>
              <a:rPr lang="fr-FR" sz="1000" i="0" dirty="0">
                <a:solidFill>
                  <a:schemeClr val="accent2">
                    <a:lumMod val="75000"/>
                  </a:schemeClr>
                </a:solidFill>
              </a:rPr>
              <a:t>, </a:t>
            </a:r>
            <a:endParaRPr lang="fr-FR" sz="1000" i="0" dirty="0" smtClean="0">
              <a:solidFill>
                <a:schemeClr val="accent2">
                  <a:lumMod val="75000"/>
                </a:schemeClr>
              </a:solidFill>
            </a:endParaRPr>
          </a:p>
          <a:p>
            <a:pPr algn="ctr"/>
            <a:r>
              <a:rPr lang="fr-FR" sz="1000" i="0" dirty="0" smtClean="0">
                <a:solidFill>
                  <a:schemeClr val="accent2">
                    <a:lumMod val="75000"/>
                  </a:schemeClr>
                </a:solidFill>
              </a:rPr>
              <a:t>Phys</a:t>
            </a:r>
            <a:r>
              <a:rPr lang="fr-FR" sz="1000" i="0" dirty="0">
                <a:solidFill>
                  <a:schemeClr val="accent2">
                    <a:lumMod val="75000"/>
                  </a:schemeClr>
                </a:solidFill>
              </a:rPr>
              <a:t>. </a:t>
            </a:r>
            <a:r>
              <a:rPr lang="fr-FR" sz="1000" i="0" dirty="0" err="1">
                <a:solidFill>
                  <a:schemeClr val="accent2">
                    <a:lumMod val="75000"/>
                  </a:schemeClr>
                </a:solidFill>
              </a:rPr>
              <a:t>Rev</a:t>
            </a:r>
            <a:r>
              <a:rPr lang="fr-FR" sz="1000" i="0" dirty="0">
                <a:solidFill>
                  <a:schemeClr val="accent2">
                    <a:lumMod val="75000"/>
                  </a:schemeClr>
                </a:solidFill>
              </a:rPr>
              <a:t>. A </a:t>
            </a:r>
            <a:r>
              <a:rPr lang="fr-FR" sz="1000" b="1" i="0" dirty="0" smtClean="0">
                <a:solidFill>
                  <a:schemeClr val="accent2">
                    <a:lumMod val="75000"/>
                  </a:schemeClr>
                </a:solidFill>
              </a:rPr>
              <a:t>46</a:t>
            </a:r>
            <a:r>
              <a:rPr lang="fr-FR" sz="1000" i="0" dirty="0" smtClean="0">
                <a:solidFill>
                  <a:schemeClr val="accent2">
                    <a:lumMod val="75000"/>
                  </a:schemeClr>
                </a:solidFill>
              </a:rPr>
              <a:t>, </a:t>
            </a:r>
            <a:r>
              <a:rPr lang="fr-FR" sz="1000" i="0" dirty="0">
                <a:solidFill>
                  <a:schemeClr val="accent2">
                    <a:lumMod val="75000"/>
                  </a:schemeClr>
                </a:solidFill>
              </a:rPr>
              <a:t>R17--R20 (</a:t>
            </a:r>
            <a:r>
              <a:rPr lang="fr-FR" sz="1000" i="0" dirty="0" smtClean="0">
                <a:solidFill>
                  <a:schemeClr val="accent2">
                    <a:lumMod val="75000"/>
                  </a:schemeClr>
                </a:solidFill>
              </a:rPr>
              <a:t>1992)</a:t>
            </a:r>
          </a:p>
        </p:txBody>
      </p:sp>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7241" t="18112" r="10279" b="49308"/>
          <a:stretch/>
        </p:blipFill>
        <p:spPr bwMode="auto">
          <a:xfrm>
            <a:off x="478865" y="797356"/>
            <a:ext cx="7227835" cy="1784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3560" t="11713" r="58840" b="20448"/>
          <a:stretch/>
        </p:blipFill>
        <p:spPr bwMode="auto">
          <a:xfrm>
            <a:off x="5826389" y="994731"/>
            <a:ext cx="3109444" cy="4776827"/>
          </a:xfrm>
          <a:prstGeom prst="rect">
            <a:avLst/>
          </a:prstGeom>
          <a:noFill/>
          <a:ln w="1905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Groupe 20"/>
          <p:cNvGrpSpPr/>
          <p:nvPr/>
        </p:nvGrpSpPr>
        <p:grpSpPr>
          <a:xfrm>
            <a:off x="1828800" y="3584448"/>
            <a:ext cx="3134839" cy="592532"/>
            <a:chOff x="1828800" y="3584448"/>
            <a:chExt cx="3134839" cy="592532"/>
          </a:xfrm>
        </p:grpSpPr>
        <p:sp>
          <p:nvSpPr>
            <p:cNvPr id="10" name="Cube 9"/>
            <p:cNvSpPr/>
            <p:nvPr/>
          </p:nvSpPr>
          <p:spPr bwMode="auto">
            <a:xfrm>
              <a:off x="1828800" y="3584448"/>
              <a:ext cx="3134839" cy="592532"/>
            </a:xfrm>
            <a:prstGeom prst="cube">
              <a:avLst>
                <a:gd name="adj" fmla="val 81189"/>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 name="Parallélogramme 11"/>
            <p:cNvSpPr/>
            <p:nvPr/>
          </p:nvSpPr>
          <p:spPr bwMode="auto">
            <a:xfrm>
              <a:off x="2103396" y="3870665"/>
              <a:ext cx="2421331" cy="44983"/>
            </a:xfrm>
            <a:prstGeom prst="parallelogram">
              <a:avLst>
                <a:gd name="adj" fmla="val 100031"/>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14" name="Connecteur droit 13"/>
            <p:cNvCxnSpPr/>
            <p:nvPr/>
          </p:nvCxnSpPr>
          <p:spPr bwMode="auto">
            <a:xfrm>
              <a:off x="2168959" y="3869929"/>
              <a:ext cx="0" cy="45719"/>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Parallélogramme 27"/>
            <p:cNvSpPr/>
            <p:nvPr/>
          </p:nvSpPr>
          <p:spPr bwMode="auto">
            <a:xfrm>
              <a:off x="2300906" y="3688753"/>
              <a:ext cx="2421331" cy="44904"/>
            </a:xfrm>
            <a:prstGeom prst="parallelogram">
              <a:avLst>
                <a:gd name="adj" fmla="val 100031"/>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29" name="Connecteur droit 28"/>
            <p:cNvCxnSpPr/>
            <p:nvPr/>
          </p:nvCxnSpPr>
          <p:spPr bwMode="auto">
            <a:xfrm>
              <a:off x="2373784" y="3688833"/>
              <a:ext cx="0" cy="45639"/>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Ellipse 37"/>
          <p:cNvSpPr/>
          <p:nvPr/>
        </p:nvSpPr>
        <p:spPr bwMode="auto">
          <a:xfrm>
            <a:off x="2978432" y="2930257"/>
            <a:ext cx="63733" cy="64800"/>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 name="Ellipse 38"/>
          <p:cNvSpPr/>
          <p:nvPr/>
        </p:nvSpPr>
        <p:spPr bwMode="auto">
          <a:xfrm>
            <a:off x="2978431" y="4165489"/>
            <a:ext cx="63733" cy="64800"/>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1" name="Ellipse 40"/>
          <p:cNvSpPr/>
          <p:nvPr/>
        </p:nvSpPr>
        <p:spPr bwMode="auto">
          <a:xfrm>
            <a:off x="3332486" y="2732746"/>
            <a:ext cx="63733" cy="64800"/>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 name="Ellipse 41"/>
          <p:cNvSpPr/>
          <p:nvPr/>
        </p:nvSpPr>
        <p:spPr bwMode="auto">
          <a:xfrm>
            <a:off x="3314061" y="4165489"/>
            <a:ext cx="63733" cy="64800"/>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3" name="Explosion 1 42"/>
          <p:cNvSpPr/>
          <p:nvPr/>
        </p:nvSpPr>
        <p:spPr bwMode="auto">
          <a:xfrm>
            <a:off x="2944460" y="5069012"/>
            <a:ext cx="131674" cy="120701"/>
          </a:xfrm>
          <a:prstGeom prst="irregularSeal1">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4" name="Explosion 1 43"/>
          <p:cNvSpPr/>
          <p:nvPr/>
        </p:nvSpPr>
        <p:spPr bwMode="auto">
          <a:xfrm>
            <a:off x="3280090" y="5069011"/>
            <a:ext cx="131674" cy="120701"/>
          </a:xfrm>
          <a:prstGeom prst="irregularSeal1">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Ellipse 44"/>
          <p:cNvSpPr/>
          <p:nvPr/>
        </p:nvSpPr>
        <p:spPr bwMode="auto">
          <a:xfrm>
            <a:off x="3620075" y="3060714"/>
            <a:ext cx="63733" cy="64800"/>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 name="Ellipse 45"/>
          <p:cNvSpPr/>
          <p:nvPr/>
        </p:nvSpPr>
        <p:spPr bwMode="auto">
          <a:xfrm>
            <a:off x="3620076" y="4171589"/>
            <a:ext cx="63733" cy="64800"/>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Explosion 1 46"/>
          <p:cNvSpPr/>
          <p:nvPr/>
        </p:nvSpPr>
        <p:spPr bwMode="auto">
          <a:xfrm>
            <a:off x="3586105" y="5104371"/>
            <a:ext cx="131674" cy="120701"/>
          </a:xfrm>
          <a:prstGeom prst="irregularSeal1">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8" name="Groupe 7"/>
          <p:cNvGrpSpPr/>
          <p:nvPr/>
        </p:nvGrpSpPr>
        <p:grpSpPr>
          <a:xfrm>
            <a:off x="5893714" y="1144693"/>
            <a:ext cx="208320" cy="4476902"/>
            <a:chOff x="5893714" y="1144693"/>
            <a:chExt cx="208320" cy="4476902"/>
          </a:xfrm>
        </p:grpSpPr>
        <p:cxnSp>
          <p:nvCxnSpPr>
            <p:cNvPr id="6" name="Connecteur droit avec flèche 5"/>
            <p:cNvCxnSpPr/>
            <p:nvPr/>
          </p:nvCxnSpPr>
          <p:spPr bwMode="auto">
            <a:xfrm flipV="1">
              <a:off x="5893714" y="1144693"/>
              <a:ext cx="10972" cy="447690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Image 6"/>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6008308" y="1144693"/>
              <a:ext cx="93726" cy="194310"/>
            </a:xfrm>
            <a:prstGeom prst="rect">
              <a:avLst/>
            </a:prstGeom>
          </p:spPr>
        </p:pic>
      </p:grpSp>
      <p:grpSp>
        <p:nvGrpSpPr>
          <p:cNvPr id="20" name="Groupe 19"/>
          <p:cNvGrpSpPr/>
          <p:nvPr/>
        </p:nvGrpSpPr>
        <p:grpSpPr>
          <a:xfrm>
            <a:off x="5815472" y="5775655"/>
            <a:ext cx="3131333" cy="421945"/>
            <a:chOff x="5815472" y="5775655"/>
            <a:chExt cx="3131333" cy="421945"/>
          </a:xfrm>
        </p:grpSpPr>
        <p:sp>
          <p:nvSpPr>
            <p:cNvPr id="11" name="Rectangle 10"/>
            <p:cNvSpPr/>
            <p:nvPr/>
          </p:nvSpPr>
          <p:spPr bwMode="auto">
            <a:xfrm>
              <a:off x="5815472" y="5775655"/>
              <a:ext cx="3128400" cy="421945"/>
            </a:xfrm>
            <a:prstGeom prst="rect">
              <a:avLst/>
            </a:prstGeom>
            <a:solidFill>
              <a:schemeClr val="tx1"/>
            </a:solidFill>
            <a:ln w="1905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3" name="Connecteur droit avec flèche 32"/>
            <p:cNvCxnSpPr/>
            <p:nvPr/>
          </p:nvCxnSpPr>
          <p:spPr bwMode="auto">
            <a:xfrm>
              <a:off x="5904686" y="5775655"/>
              <a:ext cx="3042119"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Image 12"/>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8639396" y="5888329"/>
              <a:ext cx="144018" cy="196596"/>
            </a:xfrm>
            <a:prstGeom prst="rect">
              <a:avLst/>
            </a:prstGeom>
          </p:spPr>
        </p:pic>
      </p:grpSp>
      <p:grpSp>
        <p:nvGrpSpPr>
          <p:cNvPr id="19" name="Groupe 18"/>
          <p:cNvGrpSpPr/>
          <p:nvPr/>
        </p:nvGrpSpPr>
        <p:grpSpPr>
          <a:xfrm>
            <a:off x="1381702" y="3254035"/>
            <a:ext cx="965200" cy="1111825"/>
            <a:chOff x="1381702" y="3254035"/>
            <a:chExt cx="965200" cy="1111825"/>
          </a:xfrm>
        </p:grpSpPr>
        <p:cxnSp>
          <p:nvCxnSpPr>
            <p:cNvPr id="31" name="Connecteur droit avec flèche 30"/>
            <p:cNvCxnSpPr/>
            <p:nvPr/>
          </p:nvCxnSpPr>
          <p:spPr bwMode="auto">
            <a:xfrm flipV="1">
              <a:off x="1381702" y="3352333"/>
              <a:ext cx="965200" cy="1013527"/>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8" name="Image 47"/>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031387" y="3254035"/>
              <a:ext cx="144018" cy="196596"/>
            </a:xfrm>
            <a:prstGeom prst="rect">
              <a:avLst/>
            </a:prstGeom>
          </p:spPr>
        </p:pic>
      </p:grpSp>
    </p:spTree>
    <p:extLst>
      <p:ext uri="{BB962C8B-B14F-4D97-AF65-F5344CB8AC3E}">
        <p14:creationId xmlns:p14="http://schemas.microsoft.com/office/powerpoint/2010/main" val="3756115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33333E-6 -4.5627E-6 L 3.33333E-6 0.12148 " pathEditMode="relative" rAng="0" ptsTypes="AA">
                                      <p:cBhvr>
                                        <p:cTn id="22" dur="2000" fill="hold"/>
                                        <p:tgtEl>
                                          <p:spTgt spid="38"/>
                                        </p:tgtEl>
                                        <p:attrNameLst>
                                          <p:attrName>ppt_x</p:attrName>
                                          <p:attrName>ppt_y</p:attrName>
                                        </p:attrNameLst>
                                      </p:cBhvr>
                                      <p:rCtr x="0" y="6062"/>
                                    </p:animMotion>
                                  </p:childTnLst>
                                </p:cTn>
                              </p:par>
                              <p:par>
                                <p:cTn id="23" presetID="42" presetClass="path" presetSubtype="0" accel="50000" decel="50000" fill="hold" grpId="0" nodeType="withEffect">
                                  <p:stCondLst>
                                    <p:cond delay="0"/>
                                  </p:stCondLst>
                                  <p:childTnLst>
                                    <p:animMotion origin="layout" path="M -1.94444E-6 -2.76724E-6 L -0.00156 0.14901 " pathEditMode="relative" rAng="0" ptsTypes="AA">
                                      <p:cBhvr>
                                        <p:cTn id="24" dur="2000" fill="hold"/>
                                        <p:tgtEl>
                                          <p:spTgt spid="41"/>
                                        </p:tgtEl>
                                        <p:attrNameLst>
                                          <p:attrName>ppt_x</p:attrName>
                                          <p:attrName>ppt_y</p:attrName>
                                        </p:attrNameLst>
                                      </p:cBhvr>
                                      <p:rCtr x="-87" y="7450"/>
                                    </p:animMotion>
                                  </p:childTnLst>
                                </p:cTn>
                              </p:par>
                              <p:par>
                                <p:cTn id="25" presetID="42" presetClass="path" presetSubtype="0" accel="50000" decel="50000" fill="hold" grpId="0" nodeType="withEffect">
                                  <p:stCondLst>
                                    <p:cond delay="0"/>
                                  </p:stCondLst>
                                  <p:childTnLst>
                                    <p:animMotion origin="layout" path="M -0.0007 0.00115 L -0.00053 0.10088 " pathEditMode="relative" rAng="0" ptsTypes="AA">
                                      <p:cBhvr>
                                        <p:cTn id="26" dur="2000" fill="hold"/>
                                        <p:tgtEl>
                                          <p:spTgt spid="45"/>
                                        </p:tgtEl>
                                        <p:attrNameLst>
                                          <p:attrName>ppt_x</p:attrName>
                                          <p:attrName>ppt_y</p:attrName>
                                        </p:attrNameLst>
                                      </p:cBhvr>
                                      <p:rCtr x="0" y="4975"/>
                                    </p:animMotion>
                                  </p:childTnLst>
                                </p:cTn>
                              </p:par>
                            </p:childTnLst>
                          </p:cTn>
                        </p:par>
                        <p:par>
                          <p:cTn id="27" fill="hold">
                            <p:stCondLst>
                              <p:cond delay="2000"/>
                            </p:stCondLst>
                            <p:childTnLst>
                              <p:par>
                                <p:cTn id="28" presetID="1" presetClass="exit" presetSubtype="0" fill="hold" grpId="1" nodeType="afterEffect">
                                  <p:stCondLst>
                                    <p:cond delay="0"/>
                                  </p:stCondLst>
                                  <p:childTnLst>
                                    <p:set>
                                      <p:cBhvr>
                                        <p:cTn id="29" dur="1" fill="hold">
                                          <p:stCondLst>
                                            <p:cond delay="0"/>
                                          </p:stCondLst>
                                        </p:cTn>
                                        <p:tgtEl>
                                          <p:spTgt spid="38"/>
                                        </p:tgtEl>
                                        <p:attrNameLst>
                                          <p:attrName>style.visibility</p:attrName>
                                        </p:attrNameLst>
                                      </p:cBhvr>
                                      <p:to>
                                        <p:strVal val="hidden"/>
                                      </p:to>
                                    </p:set>
                                  </p:childTnLst>
                                </p:cTn>
                              </p:par>
                            </p:childTnLst>
                          </p:cTn>
                        </p:par>
                        <p:par>
                          <p:cTn id="30" fill="hold">
                            <p:stCondLst>
                              <p:cond delay="2000"/>
                            </p:stCondLst>
                            <p:childTnLst>
                              <p:par>
                                <p:cTn id="31" presetID="1" presetClass="exit" presetSubtype="0" fill="hold" grpId="1" nodeType="afterEffect">
                                  <p:stCondLst>
                                    <p:cond delay="0"/>
                                  </p:stCondLst>
                                  <p:childTnLst>
                                    <p:set>
                                      <p:cBhvr>
                                        <p:cTn id="32" dur="1" fill="hold">
                                          <p:stCondLst>
                                            <p:cond delay="0"/>
                                          </p:stCondLst>
                                        </p:cTn>
                                        <p:tgtEl>
                                          <p:spTgt spid="41"/>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grpId="1" nodeType="afterEffect">
                                  <p:stCondLst>
                                    <p:cond delay="0"/>
                                  </p:stCondLst>
                                  <p:childTnLst>
                                    <p:set>
                                      <p:cBhvr>
                                        <p:cTn id="35" dur="1" fill="hold">
                                          <p:stCondLst>
                                            <p:cond delay="0"/>
                                          </p:stCondLst>
                                        </p:cTn>
                                        <p:tgtEl>
                                          <p:spTgt spid="45"/>
                                        </p:tgtEl>
                                        <p:attrNameLst>
                                          <p:attrName>style.visibility</p:attrName>
                                        </p:attrNameLst>
                                      </p:cBhvr>
                                      <p:to>
                                        <p:strVal val="hidden"/>
                                      </p:to>
                                    </p:set>
                                  </p:childTnLst>
                                </p:cTn>
                              </p:par>
                            </p:childTnLst>
                          </p:cTn>
                        </p:par>
                        <p:par>
                          <p:cTn id="36" fill="hold">
                            <p:stCondLst>
                              <p:cond delay="2000"/>
                            </p:stCondLst>
                            <p:childTnLst>
                              <p:par>
                                <p:cTn id="37" presetID="1" presetClass="entr" presetSubtype="0" fill="hold" grpId="1" nodeType="afterEffect">
                                  <p:stCondLst>
                                    <p:cond delay="50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1" nodeType="withEffect">
                                  <p:stCondLst>
                                    <p:cond delay="50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1" nodeType="withEffect">
                                  <p:stCondLst>
                                    <p:cond delay="500"/>
                                  </p:stCondLst>
                                  <p:childTnLst>
                                    <p:set>
                                      <p:cBhvr>
                                        <p:cTn id="42" dur="1" fill="hold">
                                          <p:stCondLst>
                                            <p:cond delay="0"/>
                                          </p:stCondLst>
                                        </p:cTn>
                                        <p:tgtEl>
                                          <p:spTgt spid="46"/>
                                        </p:tgtEl>
                                        <p:attrNameLst>
                                          <p:attrName>style.visibility</p:attrName>
                                        </p:attrNameLst>
                                      </p:cBhvr>
                                      <p:to>
                                        <p:strVal val="visible"/>
                                      </p:to>
                                    </p:set>
                                  </p:childTnLst>
                                </p:cTn>
                              </p:par>
                              <p:par>
                                <p:cTn id="43" presetID="42" presetClass="path" presetSubtype="0" accel="50000" decel="50000" fill="hold" grpId="0" nodeType="withEffect">
                                  <p:stCondLst>
                                    <p:cond delay="0"/>
                                  </p:stCondLst>
                                  <p:childTnLst>
                                    <p:animMotion origin="layout" path="M 3.33333E-6 -3.81768E-6 L 3.33333E-6 0.13397 " pathEditMode="relative" rAng="0" ptsTypes="AA">
                                      <p:cBhvr>
                                        <p:cTn id="44" dur="2000" fill="hold"/>
                                        <p:tgtEl>
                                          <p:spTgt spid="39"/>
                                        </p:tgtEl>
                                        <p:attrNameLst>
                                          <p:attrName>ppt_x</p:attrName>
                                          <p:attrName>ppt_y</p:attrName>
                                        </p:attrNameLst>
                                      </p:cBhvr>
                                      <p:rCtr x="0" y="6687"/>
                                    </p:animMotion>
                                  </p:childTnLst>
                                </p:cTn>
                              </p:par>
                              <p:par>
                                <p:cTn id="45" presetID="42" presetClass="path" presetSubtype="0" accel="50000" decel="50000" fill="hold" grpId="0" nodeType="withEffect">
                                  <p:stCondLst>
                                    <p:cond delay="0"/>
                                  </p:stCondLst>
                                  <p:childTnLst>
                                    <p:animMotion origin="layout" path="M 3.33333E-6 -3.81768E-6 L 3.33333E-6 0.13397 " pathEditMode="relative" rAng="0" ptsTypes="AA">
                                      <p:cBhvr>
                                        <p:cTn id="46" dur="2000" fill="hold"/>
                                        <p:tgtEl>
                                          <p:spTgt spid="42"/>
                                        </p:tgtEl>
                                        <p:attrNameLst>
                                          <p:attrName>ppt_x</p:attrName>
                                          <p:attrName>ppt_y</p:attrName>
                                        </p:attrNameLst>
                                      </p:cBhvr>
                                      <p:rCtr x="0" y="6687"/>
                                    </p:animMotion>
                                  </p:childTnLst>
                                </p:cTn>
                              </p:par>
                              <p:par>
                                <p:cTn id="47" presetID="42" presetClass="path" presetSubtype="0" accel="50000" decel="50000" fill="hold" grpId="0" nodeType="withEffect">
                                  <p:stCondLst>
                                    <p:cond delay="0"/>
                                  </p:stCondLst>
                                  <p:childTnLst>
                                    <p:animMotion origin="layout" path="M 4.44444E-6 -0.00116 L 4.44444E-6 0.13281 " pathEditMode="relative" rAng="0" ptsTypes="AA">
                                      <p:cBhvr>
                                        <p:cTn id="48" dur="2000" fill="hold"/>
                                        <p:tgtEl>
                                          <p:spTgt spid="46"/>
                                        </p:tgtEl>
                                        <p:attrNameLst>
                                          <p:attrName>ppt_x</p:attrName>
                                          <p:attrName>ppt_y</p:attrName>
                                        </p:attrNameLst>
                                      </p:cBhvr>
                                      <p:rCtr x="0" y="6687"/>
                                    </p:animMotion>
                                  </p:childTnLst>
                                </p:cTn>
                              </p:par>
                            </p:childTnLst>
                          </p:cTn>
                        </p:par>
                        <p:par>
                          <p:cTn id="49" fill="hold">
                            <p:stCondLst>
                              <p:cond delay="4000"/>
                            </p:stCondLst>
                            <p:childTnLst>
                              <p:par>
                                <p:cTn id="50" presetID="1" presetClass="exit" presetSubtype="0" fill="hold" grpId="2" nodeType="after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par>
                          <p:cTn id="52" fill="hold">
                            <p:stCondLst>
                              <p:cond delay="4000"/>
                            </p:stCondLst>
                            <p:childTnLst>
                              <p:par>
                                <p:cTn id="53" presetID="1" presetClass="exit" presetSubtype="0" fill="hold" grpId="2" nodeType="after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par>
                          <p:cTn id="55" fill="hold">
                            <p:stCondLst>
                              <p:cond delay="4000"/>
                            </p:stCondLst>
                            <p:childTnLst>
                              <p:par>
                                <p:cTn id="56" presetID="1" presetClass="exit" presetSubtype="0" fill="hold" grpId="2" nodeType="afterEffect">
                                  <p:stCondLst>
                                    <p:cond delay="0"/>
                                  </p:stCondLst>
                                  <p:childTnLst>
                                    <p:set>
                                      <p:cBhvr>
                                        <p:cTn id="57" dur="1" fill="hold">
                                          <p:stCondLst>
                                            <p:cond delay="0"/>
                                          </p:stCondLst>
                                        </p:cTn>
                                        <p:tgtEl>
                                          <p:spTgt spid="46"/>
                                        </p:tgtEl>
                                        <p:attrNameLst>
                                          <p:attrName>style.visibility</p:attrName>
                                        </p:attrNameLst>
                                      </p:cBhvr>
                                      <p:to>
                                        <p:strVal val="hidden"/>
                                      </p:to>
                                    </p:set>
                                  </p:child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par>
                          <p:cTn id="61" fill="hold">
                            <p:stCondLst>
                              <p:cond delay="4000"/>
                            </p:stCondLst>
                            <p:childTnLst>
                              <p:par>
                                <p:cTn id="62" presetID="1" presetClass="entr" presetSubtype="0"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childTnLst>
                          </p:cTn>
                        </p:par>
                        <p:par>
                          <p:cTn id="64" fill="hold">
                            <p:stCondLst>
                              <p:cond delay="4000"/>
                            </p:stCondLst>
                            <p:childTnLst>
                              <p:par>
                                <p:cTn id="65" presetID="1" presetClass="entr" presetSubtype="0" fill="hold" grpId="0" nodeType="after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8" grpId="0" animBg="1"/>
      <p:bldP spid="38" grpId="1" animBg="1"/>
      <p:bldP spid="38" grpId="2" animBg="1"/>
      <p:bldP spid="39" grpId="0" animBg="1"/>
      <p:bldP spid="39" grpId="1" animBg="1"/>
      <p:bldP spid="39" grpId="2" animBg="1"/>
      <p:bldP spid="41" grpId="0" animBg="1"/>
      <p:bldP spid="41" grpId="1" animBg="1"/>
      <p:bldP spid="41" grpId="2" animBg="1"/>
      <p:bldP spid="42" grpId="0" animBg="1"/>
      <p:bldP spid="42" grpId="1" animBg="1"/>
      <p:bldP spid="42" grpId="2" animBg="1"/>
      <p:bldP spid="43" grpId="0" animBg="1"/>
      <p:bldP spid="44" grpId="0" animBg="1"/>
      <p:bldP spid="45" grpId="0" animBg="1"/>
      <p:bldP spid="45" grpId="1" animBg="1"/>
      <p:bldP spid="45" grpId="2" animBg="1"/>
      <p:bldP spid="46" grpId="0" animBg="1"/>
      <p:bldP spid="46" grpId="1" animBg="1"/>
      <p:bldP spid="46" grpId="2"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Interférences avec des molécules uniques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69" name="ZoneTexte 68"/>
          <p:cNvSpPr txBox="1"/>
          <p:nvPr/>
        </p:nvSpPr>
        <p:spPr>
          <a:xfrm>
            <a:off x="1018615" y="6457767"/>
            <a:ext cx="7335343" cy="400110"/>
          </a:xfrm>
          <a:prstGeom prst="rect">
            <a:avLst/>
          </a:prstGeom>
          <a:noFill/>
        </p:spPr>
        <p:txBody>
          <a:bodyPr wrap="square" rtlCol="0">
            <a:spAutoFit/>
          </a:bodyPr>
          <a:lstStyle/>
          <a:p>
            <a:pPr algn="ctr"/>
            <a:r>
              <a:rPr lang="fr-FR" sz="1000" i="0" dirty="0" smtClean="0">
                <a:solidFill>
                  <a:schemeClr val="accent2">
                    <a:lumMod val="75000"/>
                  </a:schemeClr>
                </a:solidFill>
              </a:rPr>
              <a:t>T. </a:t>
            </a:r>
            <a:r>
              <a:rPr lang="fr-FR" sz="1000" i="0" dirty="0" err="1" smtClean="0">
                <a:solidFill>
                  <a:schemeClr val="accent2">
                    <a:lumMod val="75000"/>
                  </a:schemeClr>
                </a:solidFill>
              </a:rPr>
              <a:t>Juffmann</a:t>
            </a:r>
            <a:r>
              <a:rPr lang="fr-FR" sz="1000" i="0" dirty="0" smtClean="0">
                <a:solidFill>
                  <a:schemeClr val="accent2">
                    <a:lumMod val="75000"/>
                  </a:schemeClr>
                </a:solidFill>
              </a:rPr>
              <a:t> et al., </a:t>
            </a:r>
            <a:r>
              <a:rPr lang="fr-FR" sz="1000" dirty="0" smtClean="0">
                <a:solidFill>
                  <a:schemeClr val="accent2">
                    <a:lumMod val="75000"/>
                  </a:schemeClr>
                </a:solidFill>
              </a:rPr>
              <a:t>Real-time </a:t>
            </a:r>
            <a:r>
              <a:rPr lang="fr-FR" sz="1000" dirty="0">
                <a:solidFill>
                  <a:schemeClr val="accent2">
                    <a:lumMod val="75000"/>
                  </a:schemeClr>
                </a:solidFill>
              </a:rPr>
              <a:t>single-</a:t>
            </a:r>
            <a:r>
              <a:rPr lang="fr-FR" sz="1000" dirty="0" err="1">
                <a:solidFill>
                  <a:schemeClr val="accent2">
                    <a:lumMod val="75000"/>
                  </a:schemeClr>
                </a:solidFill>
              </a:rPr>
              <a:t>molecule</a:t>
            </a:r>
            <a:r>
              <a:rPr lang="fr-FR" sz="1000" dirty="0">
                <a:solidFill>
                  <a:schemeClr val="accent2">
                    <a:lumMod val="75000"/>
                  </a:schemeClr>
                </a:solidFill>
              </a:rPr>
              <a:t> </a:t>
            </a:r>
            <a:r>
              <a:rPr lang="fr-FR" sz="1000" dirty="0" err="1">
                <a:solidFill>
                  <a:schemeClr val="accent2">
                    <a:lumMod val="75000"/>
                  </a:schemeClr>
                </a:solidFill>
              </a:rPr>
              <a:t>imaging</a:t>
            </a:r>
            <a:r>
              <a:rPr lang="fr-FR" sz="1000" dirty="0">
                <a:solidFill>
                  <a:schemeClr val="accent2">
                    <a:lumMod val="75000"/>
                  </a:schemeClr>
                </a:solidFill>
              </a:rPr>
              <a:t> of quantum </a:t>
            </a:r>
            <a:r>
              <a:rPr lang="fr-FR" sz="1000" dirty="0" err="1" smtClean="0">
                <a:solidFill>
                  <a:schemeClr val="accent2">
                    <a:lumMod val="75000"/>
                  </a:schemeClr>
                </a:solidFill>
              </a:rPr>
              <a:t>interference</a:t>
            </a:r>
            <a:r>
              <a:rPr lang="fr-FR" sz="1000" i="0" dirty="0" smtClean="0">
                <a:solidFill>
                  <a:schemeClr val="accent2">
                    <a:lumMod val="75000"/>
                  </a:schemeClr>
                </a:solidFill>
              </a:rPr>
              <a:t>, Nature </a:t>
            </a:r>
            <a:r>
              <a:rPr lang="fr-FR" sz="1000" i="0" dirty="0" err="1" smtClean="0">
                <a:solidFill>
                  <a:schemeClr val="accent2">
                    <a:lumMod val="75000"/>
                  </a:schemeClr>
                </a:solidFill>
              </a:rPr>
              <a:t>Nanotechnology</a:t>
            </a:r>
            <a:r>
              <a:rPr lang="fr-FR" sz="1000" i="0" dirty="0" smtClean="0">
                <a:solidFill>
                  <a:schemeClr val="accent2">
                    <a:lumMod val="75000"/>
                  </a:schemeClr>
                </a:solidFill>
              </a:rPr>
              <a:t> </a:t>
            </a:r>
            <a:r>
              <a:rPr lang="fr-FR" sz="1000" b="1" i="0" dirty="0" smtClean="0">
                <a:solidFill>
                  <a:schemeClr val="accent2">
                    <a:lumMod val="75000"/>
                  </a:schemeClr>
                </a:solidFill>
              </a:rPr>
              <a:t>7</a:t>
            </a:r>
            <a:r>
              <a:rPr lang="fr-FR" sz="1000" i="0" dirty="0" smtClean="0">
                <a:solidFill>
                  <a:schemeClr val="accent2">
                    <a:lumMod val="75000"/>
                  </a:schemeClr>
                </a:solidFill>
              </a:rPr>
              <a:t>, 297-300 (2013)</a:t>
            </a:r>
          </a:p>
          <a:p>
            <a:pPr algn="ctr"/>
            <a:r>
              <a:rPr lang="fr-FR" sz="1000" i="0" dirty="0" smtClean="0">
                <a:solidFill>
                  <a:schemeClr val="accent2">
                    <a:lumMod val="75000"/>
                  </a:schemeClr>
                </a:solidFill>
              </a:rPr>
              <a:t>http://dx.doi.org/10.1038/nnano.2012.34</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440" t="18177" r="41742" b="35902"/>
          <a:stretch/>
        </p:blipFill>
        <p:spPr bwMode="auto">
          <a:xfrm>
            <a:off x="2258078" y="956120"/>
            <a:ext cx="3880391" cy="319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rot="19873490">
            <a:off x="1499363" y="2559413"/>
            <a:ext cx="5548581" cy="276999"/>
          </a:xfrm>
          <a:prstGeom prst="rect">
            <a:avLst/>
          </a:prstGeom>
          <a:solidFill>
            <a:schemeClr val="tx1"/>
          </a:solidFill>
          <a:ln>
            <a:solidFill>
              <a:srgbClr val="000000"/>
            </a:solidFill>
          </a:ln>
        </p:spPr>
        <p:txBody>
          <a:bodyPr wrap="square">
            <a:spAutoFit/>
          </a:bodyPr>
          <a:lstStyle/>
          <a:p>
            <a:r>
              <a:rPr lang="fr-FR" sz="1200" i="0" dirty="0">
                <a:solidFill>
                  <a:srgbClr val="000000"/>
                </a:solidFill>
              </a:rPr>
              <a:t>http://www.youtube.com/watch?feature=player_detailpage&amp;v=wDx8tu-iX8U</a:t>
            </a:r>
          </a:p>
        </p:txBody>
      </p:sp>
      <p:sp>
        <p:nvSpPr>
          <p:cNvPr id="2" name="Bouton d’action : Suivant 1">
            <a:hlinkClick r:id="rId6" action="ppaction://program" highlightClick="1"/>
          </p:cNvPr>
          <p:cNvSpPr/>
          <p:nvPr/>
        </p:nvSpPr>
        <p:spPr bwMode="auto">
          <a:xfrm>
            <a:off x="748740" y="2771419"/>
            <a:ext cx="373076" cy="431597"/>
          </a:xfrm>
          <a:prstGeom prst="actionButtonForwardNext">
            <a:avLst/>
          </a:prstGeom>
          <a:solidFill>
            <a:schemeClr val="tx1">
              <a:lumMod val="5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 name="ZoneTexte 16"/>
          <p:cNvSpPr txBox="1"/>
          <p:nvPr/>
        </p:nvSpPr>
        <p:spPr>
          <a:xfrm>
            <a:off x="534002" y="4949816"/>
            <a:ext cx="8511572" cy="369332"/>
          </a:xfrm>
          <a:prstGeom prst="rect">
            <a:avLst/>
          </a:prstGeom>
          <a:noFill/>
        </p:spPr>
        <p:txBody>
          <a:bodyPr wrap="square" rtlCol="0">
            <a:spAutoFit/>
          </a:bodyPr>
          <a:lstStyle/>
          <a:p>
            <a:pPr algn="ctr"/>
            <a:r>
              <a:rPr lang="fr-FR" dirty="0" smtClean="0">
                <a:solidFill>
                  <a:schemeClr val="accent2">
                    <a:lumMod val="75000"/>
                  </a:schemeClr>
                </a:solidFill>
              </a:rPr>
              <a:t>Dans un futur (proche ?) : Interférences avec des virus ???</a:t>
            </a:r>
          </a:p>
        </p:txBody>
      </p:sp>
      <p:pic>
        <p:nvPicPr>
          <p:cNvPr id="3074" name="Picture 2" descr="https://encrypted-tbn2.gstatic.com/images?q=tbn:ANd9GcTI_MzUP8279ytSpkbPJxr5mseniU6SaFCcPmlUUuBxU_6KsXQ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8742" y="1635874"/>
            <a:ext cx="2152650" cy="2124075"/>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6611429" y="3882290"/>
            <a:ext cx="2327275" cy="246221"/>
          </a:xfrm>
          <a:prstGeom prst="rect">
            <a:avLst/>
          </a:prstGeom>
          <a:noFill/>
        </p:spPr>
        <p:txBody>
          <a:bodyPr wrap="square" rtlCol="0">
            <a:spAutoFit/>
          </a:bodyPr>
          <a:lstStyle/>
          <a:p>
            <a:pPr algn="ctr"/>
            <a:r>
              <a:rPr lang="fr-FR" sz="1000" i="0" dirty="0" smtClean="0">
                <a:solidFill>
                  <a:schemeClr val="accent2">
                    <a:lumMod val="75000"/>
                  </a:schemeClr>
                </a:solidFill>
              </a:rPr>
              <a:t>Fullerène : masse moléculaire ~ 720</a:t>
            </a:r>
          </a:p>
        </p:txBody>
      </p:sp>
    </p:spTree>
    <p:extLst>
      <p:ext uri="{BB962C8B-B14F-4D97-AF65-F5344CB8AC3E}">
        <p14:creationId xmlns:p14="http://schemas.microsoft.com/office/powerpoint/2010/main" val="4260246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15" grpId="0" animBg="1"/>
      <p:bldP spid="2" grpId="0" animBg="1"/>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Comment expliquer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54" name="ZoneTexte 53"/>
          <p:cNvSpPr txBox="1"/>
          <p:nvPr/>
        </p:nvSpPr>
        <p:spPr>
          <a:xfrm>
            <a:off x="448162" y="760047"/>
            <a:ext cx="8264827"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Les entités quantiques qui passent par un seul trou se comportent comme des </a:t>
            </a:r>
            <a:r>
              <a:rPr lang="fr-FR" sz="1400" dirty="0" smtClean="0">
                <a:solidFill>
                  <a:srgbClr val="FF0000"/>
                </a:solidFill>
              </a:rPr>
              <a:t>particules classiques</a:t>
            </a:r>
          </a:p>
        </p:txBody>
      </p:sp>
      <p:sp>
        <p:nvSpPr>
          <p:cNvPr id="62" name="ZoneTexte 61"/>
          <p:cNvSpPr txBox="1"/>
          <p:nvPr/>
        </p:nvSpPr>
        <p:spPr>
          <a:xfrm>
            <a:off x="448162" y="1139366"/>
            <a:ext cx="4354910"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Elles sont détectées à des positions bien définies</a:t>
            </a:r>
          </a:p>
        </p:txBody>
      </p:sp>
      <p:sp>
        <p:nvSpPr>
          <p:cNvPr id="63" name="ZoneTexte 62"/>
          <p:cNvSpPr txBox="1"/>
          <p:nvPr/>
        </p:nvSpPr>
        <p:spPr>
          <a:xfrm>
            <a:off x="448162" y="1551731"/>
            <a:ext cx="7533922"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Si les deux trous sont ouverts, une figure d’interférence apparaît, comme pour des ondes</a:t>
            </a:r>
          </a:p>
        </p:txBody>
      </p:sp>
      <p:sp>
        <p:nvSpPr>
          <p:cNvPr id="65" name="ZoneTexte 64"/>
          <p:cNvSpPr txBox="1"/>
          <p:nvPr/>
        </p:nvSpPr>
        <p:spPr>
          <a:xfrm>
            <a:off x="448162" y="1918635"/>
            <a:ext cx="7860935"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Cette figure d’interférence n’est visible que lorsqu’on détecte un grand nombre de particules !</a:t>
            </a:r>
          </a:p>
        </p:txBody>
      </p:sp>
      <p:sp>
        <p:nvSpPr>
          <p:cNvPr id="17" name="ZoneTexte 16"/>
          <p:cNvSpPr txBox="1"/>
          <p:nvPr/>
        </p:nvSpPr>
        <p:spPr>
          <a:xfrm>
            <a:off x="379315" y="2660552"/>
            <a:ext cx="8511572" cy="646331"/>
          </a:xfrm>
          <a:prstGeom prst="rect">
            <a:avLst/>
          </a:prstGeom>
          <a:noFill/>
        </p:spPr>
        <p:txBody>
          <a:bodyPr wrap="square" rtlCol="0">
            <a:spAutoFit/>
          </a:bodyPr>
          <a:lstStyle/>
          <a:p>
            <a:r>
              <a:rPr lang="fr-FR" dirty="0" smtClean="0">
                <a:solidFill>
                  <a:schemeClr val="accent2">
                    <a:lumMod val="75000"/>
                  </a:schemeClr>
                </a:solidFill>
              </a:rPr>
              <a:t>Explication possible : les entités quantiques qui passent par un des trous, interférent (par un processus inconnu) avec celles qui passent par l’autre trou.</a:t>
            </a:r>
          </a:p>
        </p:txBody>
      </p:sp>
      <p:sp>
        <p:nvSpPr>
          <p:cNvPr id="18" name="ZoneTexte 17"/>
          <p:cNvSpPr txBox="1"/>
          <p:nvPr/>
        </p:nvSpPr>
        <p:spPr>
          <a:xfrm>
            <a:off x="379315" y="3827073"/>
            <a:ext cx="8511572" cy="369332"/>
          </a:xfrm>
          <a:prstGeom prst="rect">
            <a:avLst/>
          </a:prstGeom>
          <a:noFill/>
        </p:spPr>
        <p:txBody>
          <a:bodyPr wrap="square" rtlCol="0">
            <a:spAutoFit/>
          </a:bodyPr>
          <a:lstStyle/>
          <a:p>
            <a:r>
              <a:rPr lang="fr-FR" i="0" dirty="0" smtClean="0">
                <a:solidFill>
                  <a:schemeClr val="accent2">
                    <a:lumMod val="75000"/>
                  </a:schemeClr>
                </a:solidFill>
              </a:rPr>
              <a:t>Que se passe-t-il si on fait l’expérience avec une particule quantique à la fois ?</a:t>
            </a:r>
          </a:p>
        </p:txBody>
      </p:sp>
      <p:sp>
        <p:nvSpPr>
          <p:cNvPr id="15" name="ZoneTexte 14"/>
          <p:cNvSpPr txBox="1"/>
          <p:nvPr/>
        </p:nvSpPr>
        <p:spPr>
          <a:xfrm>
            <a:off x="239713" y="4699368"/>
            <a:ext cx="8651174" cy="646331"/>
          </a:xfrm>
          <a:prstGeom prst="rect">
            <a:avLst/>
          </a:prstGeom>
          <a:noFill/>
        </p:spPr>
        <p:txBody>
          <a:bodyPr wrap="square" rtlCol="0">
            <a:spAutoFit/>
          </a:bodyPr>
          <a:lstStyle/>
          <a:p>
            <a:r>
              <a:rPr lang="fr-FR" dirty="0" smtClean="0">
                <a:solidFill>
                  <a:schemeClr val="accent2">
                    <a:lumMod val="75000"/>
                  </a:schemeClr>
                </a:solidFill>
              </a:rPr>
              <a:t>Réponse expérimentale : ce n’est pas ça, car une particule quantique interfère avec elle-même !!!</a:t>
            </a:r>
          </a:p>
        </p:txBody>
      </p:sp>
    </p:spTree>
    <p:extLst>
      <p:ext uri="{BB962C8B-B14F-4D97-AF65-F5344CB8AC3E}">
        <p14:creationId xmlns:p14="http://schemas.microsoft.com/office/powerpoint/2010/main" val="2386664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2" grpId="0"/>
      <p:bldP spid="63" grpId="0"/>
      <p:bldP spid="65" grpId="0"/>
      <p:bldP spid="17" grpId="0"/>
      <p:bldP spid="18"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Interférences</a:t>
            </a: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9" name="Arc 28"/>
          <p:cNvSpPr>
            <a:spLocks noChangeAspect="1"/>
          </p:cNvSpPr>
          <p:nvPr/>
        </p:nvSpPr>
        <p:spPr bwMode="auto">
          <a:xfrm>
            <a:off x="-545962" y="2628853"/>
            <a:ext cx="1828800" cy="18288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Arc 35"/>
          <p:cNvSpPr>
            <a:spLocks noChangeAspect="1"/>
          </p:cNvSpPr>
          <p:nvPr/>
        </p:nvSpPr>
        <p:spPr bwMode="auto">
          <a:xfrm>
            <a:off x="-1003162" y="2171653"/>
            <a:ext cx="2743200" cy="27432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4" name="Arc 83"/>
          <p:cNvSpPr>
            <a:spLocks noChangeAspect="1"/>
          </p:cNvSpPr>
          <p:nvPr/>
        </p:nvSpPr>
        <p:spPr bwMode="auto">
          <a:xfrm>
            <a:off x="-774562" y="2385921"/>
            <a:ext cx="2286000" cy="22860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10" name="Groupe 9"/>
          <p:cNvGrpSpPr/>
          <p:nvPr/>
        </p:nvGrpSpPr>
        <p:grpSpPr>
          <a:xfrm>
            <a:off x="-317362" y="718113"/>
            <a:ext cx="4665293" cy="4864820"/>
            <a:chOff x="-317362" y="718113"/>
            <a:chExt cx="4665293" cy="4864820"/>
          </a:xfrm>
        </p:grpSpPr>
        <p:sp>
          <p:nvSpPr>
            <p:cNvPr id="26" name="Ellipse 25"/>
            <p:cNvSpPr/>
            <p:nvPr/>
          </p:nvSpPr>
          <p:spPr bwMode="auto">
            <a:xfrm>
              <a:off x="320889" y="3492047"/>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7" name="Arc 26"/>
            <p:cNvSpPr/>
            <p:nvPr/>
          </p:nvSpPr>
          <p:spPr bwMode="auto">
            <a:xfrm>
              <a:off x="-88762" y="3086053"/>
              <a:ext cx="914400" cy="9144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3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247894" y="2482896"/>
              <a:ext cx="4424387" cy="177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Arc 43"/>
            <p:cNvSpPr>
              <a:spLocks noChangeAspect="1"/>
            </p:cNvSpPr>
            <p:nvPr/>
          </p:nvSpPr>
          <p:spPr bwMode="auto">
            <a:xfrm>
              <a:off x="1714460" y="2760527"/>
              <a:ext cx="457200" cy="4572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Arc 44"/>
            <p:cNvSpPr>
              <a:spLocks noChangeAspect="1"/>
            </p:cNvSpPr>
            <p:nvPr/>
          </p:nvSpPr>
          <p:spPr bwMode="auto">
            <a:xfrm>
              <a:off x="1485860" y="2531927"/>
              <a:ext cx="914400" cy="9144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 name="Arc 45"/>
            <p:cNvSpPr>
              <a:spLocks noChangeAspect="1"/>
            </p:cNvSpPr>
            <p:nvPr/>
          </p:nvSpPr>
          <p:spPr bwMode="auto">
            <a:xfrm>
              <a:off x="1257260" y="2303327"/>
              <a:ext cx="1371600" cy="13716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Arc 46"/>
            <p:cNvSpPr>
              <a:spLocks noChangeAspect="1"/>
            </p:cNvSpPr>
            <p:nvPr/>
          </p:nvSpPr>
          <p:spPr bwMode="auto">
            <a:xfrm>
              <a:off x="1028660" y="2074727"/>
              <a:ext cx="1828800" cy="18288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76" name="Groupe 75"/>
            <p:cNvGrpSpPr/>
            <p:nvPr/>
          </p:nvGrpSpPr>
          <p:grpSpPr>
            <a:xfrm>
              <a:off x="1840648" y="1922928"/>
              <a:ext cx="102412" cy="3271736"/>
              <a:chOff x="2443276" y="2110405"/>
              <a:chExt cx="102412" cy="3271736"/>
            </a:xfrm>
          </p:grpSpPr>
          <p:sp>
            <p:nvSpPr>
              <p:cNvPr id="77" name="Rectangle 76"/>
              <p:cNvSpPr/>
              <p:nvPr/>
            </p:nvSpPr>
            <p:spPr bwMode="auto">
              <a:xfrm>
                <a:off x="2443276" y="2110405"/>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8" name="Rectangle 77"/>
              <p:cNvSpPr/>
              <p:nvPr/>
            </p:nvSpPr>
            <p:spPr bwMode="auto">
              <a:xfrm>
                <a:off x="2443276" y="324244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9" name="Rectangle 78"/>
              <p:cNvSpPr/>
              <p:nvPr/>
            </p:nvSpPr>
            <p:spPr bwMode="auto">
              <a:xfrm>
                <a:off x="2443276" y="4405561"/>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85" name="Arc 84"/>
            <p:cNvSpPr>
              <a:spLocks noChangeAspect="1"/>
            </p:cNvSpPr>
            <p:nvPr/>
          </p:nvSpPr>
          <p:spPr bwMode="auto">
            <a:xfrm>
              <a:off x="-317362" y="2857453"/>
              <a:ext cx="1371600" cy="13716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6" name="Arc 85"/>
            <p:cNvSpPr>
              <a:spLocks noChangeAspect="1"/>
            </p:cNvSpPr>
            <p:nvPr/>
          </p:nvSpPr>
          <p:spPr bwMode="auto">
            <a:xfrm>
              <a:off x="123412" y="3314653"/>
              <a:ext cx="457200" cy="4572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107" name="Groupe 106"/>
            <p:cNvGrpSpPr/>
            <p:nvPr/>
          </p:nvGrpSpPr>
          <p:grpSpPr>
            <a:xfrm>
              <a:off x="1028660" y="3142391"/>
              <a:ext cx="1828800" cy="1828800"/>
              <a:chOff x="1627672" y="3364982"/>
              <a:chExt cx="1828800" cy="1828800"/>
            </a:xfrm>
          </p:grpSpPr>
          <p:sp>
            <p:nvSpPr>
              <p:cNvPr id="108" name="Arc 107"/>
              <p:cNvSpPr>
                <a:spLocks noChangeAspect="1"/>
              </p:cNvSpPr>
              <p:nvPr/>
            </p:nvSpPr>
            <p:spPr bwMode="auto">
              <a:xfrm>
                <a:off x="2313472" y="4050782"/>
                <a:ext cx="457200" cy="4572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9" name="Arc 108"/>
              <p:cNvSpPr>
                <a:spLocks noChangeAspect="1"/>
              </p:cNvSpPr>
              <p:nvPr/>
            </p:nvSpPr>
            <p:spPr bwMode="auto">
              <a:xfrm>
                <a:off x="2084872" y="3822182"/>
                <a:ext cx="914400" cy="9144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0" name="Arc 109"/>
              <p:cNvSpPr>
                <a:spLocks noChangeAspect="1"/>
              </p:cNvSpPr>
              <p:nvPr/>
            </p:nvSpPr>
            <p:spPr bwMode="auto">
              <a:xfrm>
                <a:off x="1856272" y="3593582"/>
                <a:ext cx="1371600" cy="13716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1" name="Arc 110"/>
              <p:cNvSpPr>
                <a:spLocks noChangeAspect="1"/>
              </p:cNvSpPr>
              <p:nvPr/>
            </p:nvSpPr>
            <p:spPr bwMode="auto">
              <a:xfrm>
                <a:off x="1627672" y="3364982"/>
                <a:ext cx="1828800" cy="18288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75" name="ZoneTexte 74"/>
            <p:cNvSpPr txBox="1"/>
            <p:nvPr/>
          </p:nvSpPr>
          <p:spPr>
            <a:xfrm>
              <a:off x="1388886" y="718113"/>
              <a:ext cx="903523" cy="369332"/>
            </a:xfrm>
            <a:prstGeom prst="rect">
              <a:avLst/>
            </a:prstGeom>
            <a:noFill/>
          </p:spPr>
          <p:txBody>
            <a:bodyPr wrap="square" rtlCol="0">
              <a:spAutoFit/>
            </a:bodyPr>
            <a:lstStyle/>
            <a:p>
              <a:r>
                <a:rPr lang="fr-FR" i="0" dirty="0" smtClean="0">
                  <a:solidFill>
                    <a:schemeClr val="accent2">
                      <a:lumMod val="75000"/>
                    </a:schemeClr>
                  </a:solidFill>
                </a:rPr>
                <a:t>Ondes</a:t>
              </a:r>
            </a:p>
          </p:txBody>
        </p:sp>
      </p:grpSp>
      <p:grpSp>
        <p:nvGrpSpPr>
          <p:cNvPr id="11" name="Groupe 10"/>
          <p:cNvGrpSpPr/>
          <p:nvPr/>
        </p:nvGrpSpPr>
        <p:grpSpPr>
          <a:xfrm>
            <a:off x="4721337" y="789214"/>
            <a:ext cx="4053568" cy="4625214"/>
            <a:chOff x="4721337" y="789214"/>
            <a:chExt cx="4053568" cy="4625214"/>
          </a:xfrm>
        </p:grpSpPr>
        <p:sp>
          <p:nvSpPr>
            <p:cNvPr id="80" name="Ellipse 79"/>
            <p:cNvSpPr/>
            <p:nvPr/>
          </p:nvSpPr>
          <p:spPr bwMode="auto">
            <a:xfrm>
              <a:off x="4721337" y="3408819"/>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81" name="Groupe 80"/>
            <p:cNvGrpSpPr/>
            <p:nvPr/>
          </p:nvGrpSpPr>
          <p:grpSpPr>
            <a:xfrm>
              <a:off x="6241096" y="1839700"/>
              <a:ext cx="102412" cy="3271736"/>
              <a:chOff x="2443276" y="2110405"/>
              <a:chExt cx="102412" cy="3271736"/>
            </a:xfrm>
          </p:grpSpPr>
          <p:sp>
            <p:nvSpPr>
              <p:cNvPr id="82" name="Rectangle 81"/>
              <p:cNvSpPr/>
              <p:nvPr/>
            </p:nvSpPr>
            <p:spPr bwMode="auto">
              <a:xfrm>
                <a:off x="2443276" y="2110405"/>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7" name="Rectangle 86"/>
              <p:cNvSpPr/>
              <p:nvPr/>
            </p:nvSpPr>
            <p:spPr bwMode="auto">
              <a:xfrm>
                <a:off x="2443276" y="324244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8" name="Rectangle 87"/>
              <p:cNvSpPr/>
              <p:nvPr/>
            </p:nvSpPr>
            <p:spPr bwMode="auto">
              <a:xfrm>
                <a:off x="2443276" y="4405561"/>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cxnSp>
          <p:nvCxnSpPr>
            <p:cNvPr id="91" name="Connecteur droit avec flèche 90"/>
            <p:cNvCxnSpPr>
              <a:stCxn id="80" idx="3"/>
            </p:cNvCxnSpPr>
            <p:nvPr/>
          </p:nvCxnSpPr>
          <p:spPr bwMode="auto">
            <a:xfrm flipV="1">
              <a:off x="4752075" y="2548701"/>
              <a:ext cx="1505832" cy="89938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Connecteur droit avec flèche 91"/>
            <p:cNvCxnSpPr>
              <a:stCxn id="80" idx="6"/>
            </p:cNvCxnSpPr>
            <p:nvPr/>
          </p:nvCxnSpPr>
          <p:spPr bwMode="auto">
            <a:xfrm flipV="1">
              <a:off x="4833246" y="2845847"/>
              <a:ext cx="1424661" cy="566026"/>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Connecteur droit avec flèche 92"/>
            <p:cNvCxnSpPr>
              <a:stCxn id="80" idx="6"/>
              <a:endCxn id="87" idx="1"/>
            </p:cNvCxnSpPr>
            <p:nvPr/>
          </p:nvCxnSpPr>
          <p:spPr bwMode="auto">
            <a:xfrm flipV="1">
              <a:off x="4816435" y="3433451"/>
              <a:ext cx="1424661" cy="1"/>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Connecteur droit avec flèche 93"/>
            <p:cNvCxnSpPr>
              <a:stCxn id="80" idx="6"/>
            </p:cNvCxnSpPr>
            <p:nvPr/>
          </p:nvCxnSpPr>
          <p:spPr bwMode="auto">
            <a:xfrm flipV="1">
              <a:off x="4833246" y="3128860"/>
              <a:ext cx="1424661" cy="28301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5" name="Groupe 94"/>
            <p:cNvGrpSpPr/>
            <p:nvPr/>
          </p:nvGrpSpPr>
          <p:grpSpPr>
            <a:xfrm>
              <a:off x="4768886" y="3452695"/>
              <a:ext cx="1472210" cy="1132036"/>
              <a:chOff x="627252" y="4156832"/>
              <a:chExt cx="1472210" cy="1132036"/>
            </a:xfrm>
          </p:grpSpPr>
          <p:cxnSp>
            <p:nvCxnSpPr>
              <p:cNvPr id="96" name="Connecteur droit avec flèche 95"/>
              <p:cNvCxnSpPr/>
              <p:nvPr/>
            </p:nvCxnSpPr>
            <p:spPr bwMode="auto">
              <a:xfrm>
                <a:off x="627252" y="4156848"/>
                <a:ext cx="1472210" cy="113202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Connecteur droit avec flèche 96"/>
              <p:cNvCxnSpPr/>
              <p:nvPr/>
            </p:nvCxnSpPr>
            <p:spPr bwMode="auto">
              <a:xfrm>
                <a:off x="627252" y="4156832"/>
                <a:ext cx="1472210" cy="863172"/>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Connecteur droit avec flèche 97"/>
              <p:cNvCxnSpPr/>
              <p:nvPr/>
            </p:nvCxnSpPr>
            <p:spPr bwMode="auto">
              <a:xfrm>
                <a:off x="674801" y="4156832"/>
                <a:ext cx="1424661" cy="566026"/>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Connecteur droit avec flèche 98"/>
              <p:cNvCxnSpPr/>
              <p:nvPr/>
            </p:nvCxnSpPr>
            <p:spPr bwMode="auto">
              <a:xfrm>
                <a:off x="674801" y="4156832"/>
                <a:ext cx="1424661" cy="28301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 name="Groupe 99"/>
            <p:cNvGrpSpPr/>
            <p:nvPr/>
          </p:nvGrpSpPr>
          <p:grpSpPr>
            <a:xfrm>
              <a:off x="6292302" y="2238409"/>
              <a:ext cx="1000397" cy="1080110"/>
              <a:chOff x="2494482" y="2509114"/>
              <a:chExt cx="1000397" cy="1080110"/>
            </a:xfrm>
          </p:grpSpPr>
          <p:cxnSp>
            <p:nvCxnSpPr>
              <p:cNvPr id="101" name="Connecteur droit avec flèche 100"/>
              <p:cNvCxnSpPr/>
              <p:nvPr/>
            </p:nvCxnSpPr>
            <p:spPr bwMode="auto">
              <a:xfrm flipV="1">
                <a:off x="2494482" y="3086985"/>
                <a:ext cx="991098" cy="77721"/>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Connecteur droit avec flèche 101"/>
              <p:cNvCxnSpPr/>
              <p:nvPr/>
            </p:nvCxnSpPr>
            <p:spPr bwMode="auto">
              <a:xfrm flipV="1">
                <a:off x="2494482" y="2662734"/>
                <a:ext cx="995748" cy="501971"/>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Connecteur droit avec flèche 102"/>
              <p:cNvCxnSpPr/>
              <p:nvPr/>
            </p:nvCxnSpPr>
            <p:spPr bwMode="auto">
              <a:xfrm flipV="1">
                <a:off x="2494482" y="2509114"/>
                <a:ext cx="991098" cy="655591"/>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Connecteur droit avec flèche 103"/>
              <p:cNvCxnSpPr/>
              <p:nvPr/>
            </p:nvCxnSpPr>
            <p:spPr bwMode="auto">
              <a:xfrm>
                <a:off x="2545688" y="3164706"/>
                <a:ext cx="949191" cy="77734"/>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Connecteur droit avec flèche 104"/>
              <p:cNvCxnSpPr/>
              <p:nvPr/>
            </p:nvCxnSpPr>
            <p:spPr bwMode="auto">
              <a:xfrm flipV="1">
                <a:off x="2522409" y="2913719"/>
                <a:ext cx="963171" cy="250988"/>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Connecteur droit avec flèche 112"/>
              <p:cNvCxnSpPr/>
              <p:nvPr/>
            </p:nvCxnSpPr>
            <p:spPr bwMode="auto">
              <a:xfrm>
                <a:off x="2531722" y="3164707"/>
                <a:ext cx="958508" cy="283011"/>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Connecteur droit avec flèche 113"/>
              <p:cNvCxnSpPr/>
              <p:nvPr/>
            </p:nvCxnSpPr>
            <p:spPr bwMode="auto">
              <a:xfrm>
                <a:off x="2522409" y="3164707"/>
                <a:ext cx="963171" cy="424517"/>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e 116"/>
            <p:cNvGrpSpPr/>
            <p:nvPr/>
          </p:nvGrpSpPr>
          <p:grpSpPr>
            <a:xfrm>
              <a:off x="6301615" y="3535552"/>
              <a:ext cx="1000397" cy="1162974"/>
              <a:chOff x="2503795" y="3806257"/>
              <a:chExt cx="1000397" cy="1162974"/>
            </a:xfrm>
          </p:grpSpPr>
          <p:cxnSp>
            <p:nvCxnSpPr>
              <p:cNvPr id="118" name="Connecteur droit avec flèche 117"/>
              <p:cNvCxnSpPr/>
              <p:nvPr/>
            </p:nvCxnSpPr>
            <p:spPr bwMode="auto">
              <a:xfrm>
                <a:off x="2503795" y="4313639"/>
                <a:ext cx="991098" cy="77721"/>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Connecteur droit avec flèche 119"/>
              <p:cNvCxnSpPr/>
              <p:nvPr/>
            </p:nvCxnSpPr>
            <p:spPr bwMode="auto">
              <a:xfrm>
                <a:off x="2503795" y="4313640"/>
                <a:ext cx="995748" cy="501971"/>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Connecteur droit avec flèche 120"/>
              <p:cNvCxnSpPr/>
              <p:nvPr/>
            </p:nvCxnSpPr>
            <p:spPr bwMode="auto">
              <a:xfrm>
                <a:off x="2503795" y="4313640"/>
                <a:ext cx="991098" cy="655591"/>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Connecteur droit avec flèche 121"/>
              <p:cNvCxnSpPr/>
              <p:nvPr/>
            </p:nvCxnSpPr>
            <p:spPr bwMode="auto">
              <a:xfrm flipV="1">
                <a:off x="2555001" y="4235905"/>
                <a:ext cx="949191" cy="77734"/>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Connecteur droit avec flèche 122"/>
              <p:cNvCxnSpPr/>
              <p:nvPr/>
            </p:nvCxnSpPr>
            <p:spPr bwMode="auto">
              <a:xfrm>
                <a:off x="2531722" y="4313638"/>
                <a:ext cx="963171" cy="250988"/>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Connecteur droit avec flèche 123"/>
              <p:cNvCxnSpPr/>
              <p:nvPr/>
            </p:nvCxnSpPr>
            <p:spPr bwMode="auto">
              <a:xfrm flipV="1">
                <a:off x="2503795" y="3806257"/>
                <a:ext cx="986435" cy="50629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Connecteur droit avec flèche 124"/>
              <p:cNvCxnSpPr/>
              <p:nvPr/>
            </p:nvCxnSpPr>
            <p:spPr bwMode="auto">
              <a:xfrm flipV="1">
                <a:off x="2545688" y="4013728"/>
                <a:ext cx="944542" cy="299913"/>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4" name="Groupe 133"/>
            <p:cNvGrpSpPr/>
            <p:nvPr/>
          </p:nvGrpSpPr>
          <p:grpSpPr>
            <a:xfrm>
              <a:off x="7272061" y="1222609"/>
              <a:ext cx="1502844" cy="4191819"/>
              <a:chOff x="3474241" y="1498475"/>
              <a:chExt cx="1502844" cy="4191819"/>
            </a:xfrm>
          </p:grpSpPr>
          <p:pic>
            <p:nvPicPr>
              <p:cNvPr id="13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054628" y="2918088"/>
                <a:ext cx="4191819" cy="135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6" name="ZoneTexte 135"/>
                  <p:cNvSpPr txBox="1"/>
                  <p:nvPr/>
                </p:nvSpPr>
                <p:spPr>
                  <a:xfrm>
                    <a:off x="4546326" y="3494858"/>
                    <a:ext cx="430759"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r>
                            <a:rPr lang="fr-FR" b="0" i="1" smtClean="0">
                              <a:solidFill>
                                <a:srgbClr val="C00000"/>
                              </a:solidFill>
                              <a:latin typeface="Cambria Math"/>
                            </a:rPr>
                            <m:t>𝑁</m:t>
                          </m:r>
                        </m:oMath>
                      </m:oMathPara>
                    </a14:m>
                    <a:endParaRPr lang="fr-FR" dirty="0">
                      <a:solidFill>
                        <a:srgbClr val="C00000"/>
                      </a:solidFill>
                    </a:endParaRPr>
                  </a:p>
                </p:txBody>
              </p:sp>
            </mc:Choice>
            <mc:Fallback xmlns="">
              <p:sp>
                <p:nvSpPr>
                  <p:cNvPr id="10" name="ZoneTexte 9"/>
                  <p:cNvSpPr txBox="1">
                    <a:spLocks noRot="1" noChangeAspect="1" noMove="1" noResize="1" noEditPoints="1" noAdjustHandles="1" noChangeArrowheads="1" noChangeShapeType="1" noTextEdit="1"/>
                  </p:cNvSpPr>
                  <p:nvPr/>
                </p:nvSpPr>
                <p:spPr>
                  <a:xfrm>
                    <a:off x="4546326" y="3494858"/>
                    <a:ext cx="430759" cy="369332"/>
                  </a:xfrm>
                  <a:prstGeom prst="rect">
                    <a:avLst/>
                  </a:prstGeom>
                  <a:blipFill rotWithShape="1">
                    <a:blip r:embed="rId17"/>
                    <a:stretch>
                      <a:fillRect/>
                    </a:stretch>
                  </a:blipFill>
                </p:spPr>
                <p:txBody>
                  <a:bodyPr/>
                  <a:lstStyle/>
                  <a:p>
                    <a:r>
                      <a:rPr lang="fr-FR">
                        <a:noFill/>
                      </a:rPr>
                      <a:t> </a:t>
                    </a:r>
                  </a:p>
                </p:txBody>
              </p:sp>
            </mc:Fallback>
          </mc:AlternateContent>
        </p:grpSp>
        <p:sp>
          <p:nvSpPr>
            <p:cNvPr id="137" name="ZoneTexte 136"/>
            <p:cNvSpPr txBox="1"/>
            <p:nvPr/>
          </p:nvSpPr>
          <p:spPr>
            <a:xfrm>
              <a:off x="6408506" y="789214"/>
              <a:ext cx="1206617" cy="369332"/>
            </a:xfrm>
            <a:prstGeom prst="rect">
              <a:avLst/>
            </a:prstGeom>
            <a:noFill/>
          </p:spPr>
          <p:txBody>
            <a:bodyPr wrap="square" rtlCol="0">
              <a:spAutoFit/>
            </a:bodyPr>
            <a:lstStyle/>
            <a:p>
              <a:r>
                <a:rPr lang="fr-FR" i="0" dirty="0" smtClean="0">
                  <a:solidFill>
                    <a:schemeClr val="accent2">
                      <a:lumMod val="75000"/>
                    </a:schemeClr>
                  </a:solidFill>
                </a:rPr>
                <a:t>Particules</a:t>
              </a:r>
            </a:p>
          </p:txBody>
        </p:sp>
      </p:grpSp>
      <p:sp>
        <p:nvSpPr>
          <p:cNvPr id="138" name="ZoneTexte 137"/>
          <p:cNvSpPr txBox="1"/>
          <p:nvPr/>
        </p:nvSpPr>
        <p:spPr>
          <a:xfrm>
            <a:off x="5284427" y="5582933"/>
            <a:ext cx="3490478" cy="369332"/>
          </a:xfrm>
          <a:prstGeom prst="rect">
            <a:avLst/>
          </a:prstGeom>
          <a:noFill/>
        </p:spPr>
        <p:txBody>
          <a:bodyPr wrap="square" rtlCol="0">
            <a:spAutoFit/>
          </a:bodyPr>
          <a:lstStyle/>
          <a:p>
            <a:r>
              <a:rPr lang="fr-FR" i="0" dirty="0" smtClean="0">
                <a:solidFill>
                  <a:schemeClr val="accent2">
                    <a:lumMod val="75000"/>
                  </a:schemeClr>
                </a:solidFill>
              </a:rPr>
              <a:t>Par quel trou passe la particule ?</a:t>
            </a:r>
          </a:p>
        </p:txBody>
      </p:sp>
      <p:sp>
        <p:nvSpPr>
          <p:cNvPr id="139" name="ZoneTexte 138"/>
          <p:cNvSpPr txBox="1"/>
          <p:nvPr/>
        </p:nvSpPr>
        <p:spPr>
          <a:xfrm>
            <a:off x="197049" y="5582933"/>
            <a:ext cx="3085978" cy="369332"/>
          </a:xfrm>
          <a:prstGeom prst="rect">
            <a:avLst/>
          </a:prstGeom>
          <a:noFill/>
        </p:spPr>
        <p:txBody>
          <a:bodyPr wrap="square" rtlCol="0">
            <a:spAutoFit/>
          </a:bodyPr>
          <a:lstStyle/>
          <a:p>
            <a:r>
              <a:rPr lang="fr-FR" i="0" dirty="0" smtClean="0">
                <a:solidFill>
                  <a:schemeClr val="accent2">
                    <a:lumMod val="75000"/>
                  </a:schemeClr>
                </a:solidFill>
              </a:rPr>
              <a:t>Par quel trou passe l’onde ?</a:t>
            </a:r>
          </a:p>
        </p:txBody>
      </p:sp>
      <p:grpSp>
        <p:nvGrpSpPr>
          <p:cNvPr id="23" name="Groupe 22"/>
          <p:cNvGrpSpPr/>
          <p:nvPr/>
        </p:nvGrpSpPr>
        <p:grpSpPr>
          <a:xfrm>
            <a:off x="368438" y="5582933"/>
            <a:ext cx="2660055" cy="437477"/>
            <a:chOff x="368438" y="5582933"/>
            <a:chExt cx="2660055" cy="437477"/>
          </a:xfrm>
        </p:grpSpPr>
        <p:cxnSp>
          <p:nvCxnSpPr>
            <p:cNvPr id="13" name="Connecteur droit 12"/>
            <p:cNvCxnSpPr/>
            <p:nvPr/>
          </p:nvCxnSpPr>
          <p:spPr bwMode="auto">
            <a:xfrm>
              <a:off x="368438" y="5582933"/>
              <a:ext cx="2564957" cy="437477"/>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Connecteur droit 139"/>
            <p:cNvCxnSpPr/>
            <p:nvPr/>
          </p:nvCxnSpPr>
          <p:spPr bwMode="auto">
            <a:xfrm flipV="1">
              <a:off x="415987" y="5582933"/>
              <a:ext cx="2612506" cy="369332"/>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715126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 Quelle trajectoire ? » (</a:t>
            </a:r>
            <a:r>
              <a:rPr lang="fr-FR" sz="2000" i="1" dirty="0" err="1" smtClean="0">
                <a:solidFill>
                  <a:schemeClr val="bg1">
                    <a:lumMod val="20000"/>
                    <a:lumOff val="80000"/>
                  </a:schemeClr>
                </a:solidFill>
              </a:rPr>
              <a:t>Which</a:t>
            </a:r>
            <a:r>
              <a:rPr lang="fr-FR" sz="2000" i="1" dirty="0" smtClean="0">
                <a:solidFill>
                  <a:schemeClr val="bg1">
                    <a:lumMod val="20000"/>
                    <a:lumOff val="80000"/>
                  </a:schemeClr>
                </a:solidFill>
              </a:rPr>
              <a:t> </a:t>
            </a:r>
            <a:r>
              <a:rPr lang="fr-FR" sz="2000" i="1" dirty="0" err="1" smtClean="0">
                <a:solidFill>
                  <a:schemeClr val="bg1">
                    <a:lumMod val="20000"/>
                    <a:lumOff val="80000"/>
                  </a:schemeClr>
                </a:solidFill>
              </a:rPr>
              <a:t>path</a:t>
            </a:r>
            <a:r>
              <a:rPr lang="fr-FR" sz="2000" i="1" dirty="0" smtClean="0">
                <a:solidFill>
                  <a:schemeClr val="bg1">
                    <a:lumMod val="20000"/>
                    <a:lumOff val="80000"/>
                  </a:schemeClr>
                </a:solidFill>
              </a:rPr>
              <a:t>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62" name="Ellipse 61"/>
          <p:cNvSpPr/>
          <p:nvPr/>
        </p:nvSpPr>
        <p:spPr bwMode="auto">
          <a:xfrm>
            <a:off x="1651900" y="3486938"/>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6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930229" y="2457703"/>
            <a:ext cx="4424387" cy="177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23" name="Groupe 4122"/>
          <p:cNvGrpSpPr/>
          <p:nvPr/>
        </p:nvGrpSpPr>
        <p:grpSpPr>
          <a:xfrm>
            <a:off x="2359671" y="2069618"/>
            <a:ext cx="1828800" cy="1828800"/>
            <a:chOff x="1631288" y="2262204"/>
            <a:chExt cx="1828800" cy="1828800"/>
          </a:xfrm>
        </p:grpSpPr>
        <p:sp>
          <p:nvSpPr>
            <p:cNvPr id="66" name="Arc 65"/>
            <p:cNvSpPr>
              <a:spLocks noChangeAspect="1"/>
            </p:cNvSpPr>
            <p:nvPr/>
          </p:nvSpPr>
          <p:spPr bwMode="auto">
            <a:xfrm>
              <a:off x="2317088" y="2948004"/>
              <a:ext cx="457200" cy="4572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7" name="Arc 66"/>
            <p:cNvSpPr>
              <a:spLocks noChangeAspect="1"/>
            </p:cNvSpPr>
            <p:nvPr/>
          </p:nvSpPr>
          <p:spPr bwMode="auto">
            <a:xfrm>
              <a:off x="2088488" y="2719404"/>
              <a:ext cx="914400" cy="9144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8" name="Arc 67"/>
            <p:cNvSpPr>
              <a:spLocks noChangeAspect="1"/>
            </p:cNvSpPr>
            <p:nvPr/>
          </p:nvSpPr>
          <p:spPr bwMode="auto">
            <a:xfrm>
              <a:off x="1859888" y="2490804"/>
              <a:ext cx="1371600" cy="13716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9" name="Arc 68"/>
            <p:cNvSpPr>
              <a:spLocks noChangeAspect="1"/>
            </p:cNvSpPr>
            <p:nvPr/>
          </p:nvSpPr>
          <p:spPr bwMode="auto">
            <a:xfrm>
              <a:off x="1631288" y="2262204"/>
              <a:ext cx="1828800" cy="18288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 name="Groupe 4"/>
          <p:cNvGrpSpPr/>
          <p:nvPr/>
        </p:nvGrpSpPr>
        <p:grpSpPr>
          <a:xfrm>
            <a:off x="3171659" y="1133353"/>
            <a:ext cx="102412" cy="4825534"/>
            <a:chOff x="4296688" y="1194265"/>
            <a:chExt cx="102412" cy="4825534"/>
          </a:xfrm>
        </p:grpSpPr>
        <p:sp>
          <p:nvSpPr>
            <p:cNvPr id="116" name="Rectangle 115"/>
            <p:cNvSpPr/>
            <p:nvPr/>
          </p:nvSpPr>
          <p:spPr bwMode="auto">
            <a:xfrm>
              <a:off x="4296688" y="1194265"/>
              <a:ext cx="79133" cy="176104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7" name="Rectangle 116"/>
            <p:cNvSpPr/>
            <p:nvPr/>
          </p:nvSpPr>
          <p:spPr bwMode="auto">
            <a:xfrm>
              <a:off x="4296688" y="3110766"/>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8" name="Rectangle 117"/>
            <p:cNvSpPr/>
            <p:nvPr/>
          </p:nvSpPr>
          <p:spPr bwMode="auto">
            <a:xfrm>
              <a:off x="4296688" y="4273886"/>
              <a:ext cx="102412" cy="1745913"/>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122" name="Groupe 4121"/>
          <p:cNvGrpSpPr/>
          <p:nvPr/>
        </p:nvGrpSpPr>
        <p:grpSpPr>
          <a:xfrm>
            <a:off x="556449" y="2380812"/>
            <a:ext cx="2286000" cy="2286000"/>
            <a:chOff x="-171934" y="2573398"/>
            <a:chExt cx="2286000" cy="2286000"/>
          </a:xfrm>
        </p:grpSpPr>
        <p:sp>
          <p:nvSpPr>
            <p:cNvPr id="63" name="Arc 62"/>
            <p:cNvSpPr/>
            <p:nvPr/>
          </p:nvSpPr>
          <p:spPr bwMode="auto">
            <a:xfrm>
              <a:off x="513866" y="3273530"/>
              <a:ext cx="914400" cy="9144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4" name="Arc 63"/>
            <p:cNvSpPr>
              <a:spLocks noChangeAspect="1"/>
            </p:cNvSpPr>
            <p:nvPr/>
          </p:nvSpPr>
          <p:spPr bwMode="auto">
            <a:xfrm>
              <a:off x="56666" y="2816330"/>
              <a:ext cx="1828800" cy="18288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0" name="Arc 119"/>
            <p:cNvSpPr>
              <a:spLocks noChangeAspect="1"/>
            </p:cNvSpPr>
            <p:nvPr/>
          </p:nvSpPr>
          <p:spPr bwMode="auto">
            <a:xfrm>
              <a:off x="-171934" y="2573398"/>
              <a:ext cx="2286000" cy="22860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1" name="Arc 120"/>
            <p:cNvSpPr>
              <a:spLocks noChangeAspect="1"/>
            </p:cNvSpPr>
            <p:nvPr/>
          </p:nvSpPr>
          <p:spPr bwMode="auto">
            <a:xfrm>
              <a:off x="285266" y="3044930"/>
              <a:ext cx="1371600" cy="13716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2" name="Arc 121"/>
            <p:cNvSpPr>
              <a:spLocks noChangeAspect="1"/>
            </p:cNvSpPr>
            <p:nvPr/>
          </p:nvSpPr>
          <p:spPr bwMode="auto">
            <a:xfrm>
              <a:off x="726040" y="3502130"/>
              <a:ext cx="457200" cy="4572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4" name="Groupe 123"/>
          <p:cNvGrpSpPr/>
          <p:nvPr/>
        </p:nvGrpSpPr>
        <p:grpSpPr>
          <a:xfrm>
            <a:off x="2359671" y="3137282"/>
            <a:ext cx="1828800" cy="1828800"/>
            <a:chOff x="1627672" y="3364982"/>
            <a:chExt cx="1828800" cy="1828800"/>
          </a:xfrm>
        </p:grpSpPr>
        <p:sp>
          <p:nvSpPr>
            <p:cNvPr id="125" name="Arc 124"/>
            <p:cNvSpPr>
              <a:spLocks noChangeAspect="1"/>
            </p:cNvSpPr>
            <p:nvPr/>
          </p:nvSpPr>
          <p:spPr bwMode="auto">
            <a:xfrm>
              <a:off x="2313472" y="4050782"/>
              <a:ext cx="457200" cy="4572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6" name="Arc 125"/>
            <p:cNvSpPr>
              <a:spLocks noChangeAspect="1"/>
            </p:cNvSpPr>
            <p:nvPr/>
          </p:nvSpPr>
          <p:spPr bwMode="auto">
            <a:xfrm>
              <a:off x="2084872" y="3822182"/>
              <a:ext cx="914400" cy="9144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7" name="Arc 126"/>
            <p:cNvSpPr>
              <a:spLocks noChangeAspect="1"/>
            </p:cNvSpPr>
            <p:nvPr/>
          </p:nvSpPr>
          <p:spPr bwMode="auto">
            <a:xfrm>
              <a:off x="1856272" y="3593582"/>
              <a:ext cx="1371600" cy="13716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8" name="Arc 127"/>
            <p:cNvSpPr>
              <a:spLocks noChangeAspect="1"/>
            </p:cNvSpPr>
            <p:nvPr/>
          </p:nvSpPr>
          <p:spPr bwMode="auto">
            <a:xfrm>
              <a:off x="1627672" y="3364982"/>
              <a:ext cx="1828800" cy="18288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 name="Groupe 3"/>
          <p:cNvGrpSpPr/>
          <p:nvPr/>
        </p:nvGrpSpPr>
        <p:grpSpPr>
          <a:xfrm>
            <a:off x="1683023" y="2393399"/>
            <a:ext cx="1514735" cy="2331255"/>
            <a:chOff x="2367278" y="4243555"/>
            <a:chExt cx="1514735" cy="2331255"/>
          </a:xfrm>
        </p:grpSpPr>
        <p:cxnSp>
          <p:nvCxnSpPr>
            <p:cNvPr id="137" name="Connecteur droit avec flèche 136"/>
            <p:cNvCxnSpPr/>
            <p:nvPr/>
          </p:nvCxnSpPr>
          <p:spPr bwMode="auto">
            <a:xfrm flipV="1">
              <a:off x="2400900" y="4243555"/>
              <a:ext cx="1472210" cy="113202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Connecteur droit avec flèche 137"/>
            <p:cNvCxnSpPr/>
            <p:nvPr/>
          </p:nvCxnSpPr>
          <p:spPr bwMode="auto">
            <a:xfrm flipV="1">
              <a:off x="2367278" y="4813846"/>
              <a:ext cx="1514735" cy="59795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Connecteur droit avec flèche 138"/>
            <p:cNvCxnSpPr/>
            <p:nvPr/>
          </p:nvCxnSpPr>
          <p:spPr bwMode="auto">
            <a:xfrm>
              <a:off x="2417710" y="5411799"/>
              <a:ext cx="1446994" cy="468"/>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Connecteur droit avec flèche 139"/>
            <p:cNvCxnSpPr/>
            <p:nvPr/>
          </p:nvCxnSpPr>
          <p:spPr bwMode="auto">
            <a:xfrm>
              <a:off x="2409305" y="5411690"/>
              <a:ext cx="1455399" cy="116312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Connecteur droit avec flèche 140"/>
            <p:cNvCxnSpPr/>
            <p:nvPr/>
          </p:nvCxnSpPr>
          <p:spPr bwMode="auto">
            <a:xfrm>
              <a:off x="2384089" y="5388020"/>
              <a:ext cx="1489021" cy="583631"/>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19" name="Groupe 4118"/>
          <p:cNvGrpSpPr/>
          <p:nvPr/>
        </p:nvGrpSpPr>
        <p:grpSpPr>
          <a:xfrm>
            <a:off x="3222865" y="2148766"/>
            <a:ext cx="1237402" cy="1410261"/>
            <a:chOff x="2494482" y="2341352"/>
            <a:chExt cx="1237402" cy="1410261"/>
          </a:xfrm>
        </p:grpSpPr>
        <p:cxnSp>
          <p:nvCxnSpPr>
            <p:cNvPr id="143" name="Connecteur droit avec flèche 142"/>
            <p:cNvCxnSpPr/>
            <p:nvPr/>
          </p:nvCxnSpPr>
          <p:spPr bwMode="auto">
            <a:xfrm flipV="1">
              <a:off x="2494482" y="3086985"/>
              <a:ext cx="1226429" cy="77722"/>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Connecteur droit avec flèche 144"/>
            <p:cNvCxnSpPr/>
            <p:nvPr/>
          </p:nvCxnSpPr>
          <p:spPr bwMode="auto">
            <a:xfrm flipV="1">
              <a:off x="2494482" y="2341352"/>
              <a:ext cx="1215456" cy="823354"/>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Connecteur droit avec flèche 145"/>
            <p:cNvCxnSpPr/>
            <p:nvPr/>
          </p:nvCxnSpPr>
          <p:spPr bwMode="auto">
            <a:xfrm>
              <a:off x="2545688" y="3164706"/>
              <a:ext cx="1164250" cy="206034"/>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Connecteur droit avec flèche 146"/>
            <p:cNvCxnSpPr/>
            <p:nvPr/>
          </p:nvCxnSpPr>
          <p:spPr bwMode="auto">
            <a:xfrm flipV="1">
              <a:off x="2522409" y="2753029"/>
              <a:ext cx="1198502" cy="411678"/>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Connecteur droit avec flèche 148"/>
            <p:cNvCxnSpPr/>
            <p:nvPr/>
          </p:nvCxnSpPr>
          <p:spPr bwMode="auto">
            <a:xfrm>
              <a:off x="2522409" y="3164707"/>
              <a:ext cx="1209475" cy="586906"/>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21" name="Groupe 4120"/>
          <p:cNvGrpSpPr/>
          <p:nvPr/>
        </p:nvGrpSpPr>
        <p:grpSpPr>
          <a:xfrm>
            <a:off x="3232178" y="3589351"/>
            <a:ext cx="1247123" cy="1077461"/>
            <a:chOff x="2503795" y="3781937"/>
            <a:chExt cx="1247123" cy="1077461"/>
          </a:xfrm>
        </p:grpSpPr>
        <p:cxnSp>
          <p:nvCxnSpPr>
            <p:cNvPr id="151" name="Connecteur droit avec flèche 150"/>
            <p:cNvCxnSpPr/>
            <p:nvPr/>
          </p:nvCxnSpPr>
          <p:spPr bwMode="auto">
            <a:xfrm flipV="1">
              <a:off x="2503795" y="4312553"/>
              <a:ext cx="1235404" cy="108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Connecteur droit avec flèche 151"/>
            <p:cNvCxnSpPr/>
            <p:nvPr/>
          </p:nvCxnSpPr>
          <p:spPr bwMode="auto">
            <a:xfrm>
              <a:off x="2503795" y="4313640"/>
              <a:ext cx="1247123" cy="25098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Connecteur droit avec flèche 152"/>
            <p:cNvCxnSpPr/>
            <p:nvPr/>
          </p:nvCxnSpPr>
          <p:spPr bwMode="auto">
            <a:xfrm>
              <a:off x="2503795" y="4313640"/>
              <a:ext cx="1235404" cy="545758"/>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Connecteur droit avec flèche 155"/>
            <p:cNvCxnSpPr/>
            <p:nvPr/>
          </p:nvCxnSpPr>
          <p:spPr bwMode="auto">
            <a:xfrm flipV="1">
              <a:off x="2503795" y="3781937"/>
              <a:ext cx="1228089" cy="53061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Connecteur droit avec flèche 156"/>
            <p:cNvCxnSpPr/>
            <p:nvPr/>
          </p:nvCxnSpPr>
          <p:spPr bwMode="auto">
            <a:xfrm flipV="1">
              <a:off x="2545688" y="4078364"/>
              <a:ext cx="1205230" cy="235278"/>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Ellipse 5"/>
          <p:cNvSpPr>
            <a:spLocks noChangeAspect="1"/>
          </p:cNvSpPr>
          <p:nvPr/>
        </p:nvSpPr>
        <p:spPr bwMode="auto">
          <a:xfrm>
            <a:off x="2980324" y="1261793"/>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9" name="Ellipse 58"/>
          <p:cNvSpPr>
            <a:spLocks noChangeAspect="1"/>
          </p:cNvSpPr>
          <p:nvPr/>
        </p:nvSpPr>
        <p:spPr bwMode="auto">
          <a:xfrm>
            <a:off x="3250792" y="1261793"/>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0" name="Ellipse 69"/>
          <p:cNvSpPr>
            <a:spLocks noChangeAspect="1"/>
          </p:cNvSpPr>
          <p:nvPr/>
        </p:nvSpPr>
        <p:spPr bwMode="auto">
          <a:xfrm>
            <a:off x="3232295" y="1795436"/>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2" name="Ellipse 71"/>
          <p:cNvSpPr>
            <a:spLocks noChangeAspect="1"/>
          </p:cNvSpPr>
          <p:nvPr/>
        </p:nvSpPr>
        <p:spPr bwMode="auto">
          <a:xfrm>
            <a:off x="2967268" y="1782979"/>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4" name="Ellipse 73"/>
          <p:cNvSpPr>
            <a:spLocks noChangeAspect="1"/>
          </p:cNvSpPr>
          <p:nvPr/>
        </p:nvSpPr>
        <p:spPr bwMode="auto">
          <a:xfrm>
            <a:off x="2996607" y="5082860"/>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5" name="Ellipse 74"/>
          <p:cNvSpPr>
            <a:spLocks noChangeAspect="1"/>
          </p:cNvSpPr>
          <p:nvPr/>
        </p:nvSpPr>
        <p:spPr bwMode="auto">
          <a:xfrm>
            <a:off x="3267075" y="5082860"/>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6" name="Ellipse 75"/>
          <p:cNvSpPr>
            <a:spLocks noChangeAspect="1"/>
          </p:cNvSpPr>
          <p:nvPr/>
        </p:nvSpPr>
        <p:spPr bwMode="auto">
          <a:xfrm>
            <a:off x="3248578" y="5616503"/>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7" name="Ellipse 76"/>
          <p:cNvSpPr>
            <a:spLocks noChangeAspect="1"/>
          </p:cNvSpPr>
          <p:nvPr/>
        </p:nvSpPr>
        <p:spPr bwMode="auto">
          <a:xfrm>
            <a:off x="2983551" y="5604046"/>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80" name="Connecteur droit avec flèche 79"/>
          <p:cNvCxnSpPr/>
          <p:nvPr/>
        </p:nvCxnSpPr>
        <p:spPr bwMode="auto">
          <a:xfrm flipV="1">
            <a:off x="1683022" y="2956361"/>
            <a:ext cx="1514735" cy="59795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Connecteur droit avec flèche 88"/>
          <p:cNvCxnSpPr/>
          <p:nvPr/>
        </p:nvCxnSpPr>
        <p:spPr bwMode="auto">
          <a:xfrm>
            <a:off x="3211225" y="2943171"/>
            <a:ext cx="1209475" cy="586906"/>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Connecteur droit avec flèche 95"/>
          <p:cNvCxnSpPr/>
          <p:nvPr/>
        </p:nvCxnSpPr>
        <p:spPr bwMode="auto">
          <a:xfrm flipV="1">
            <a:off x="3205993" y="668572"/>
            <a:ext cx="4764" cy="461711"/>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7" name="Groupe 96"/>
          <p:cNvGrpSpPr/>
          <p:nvPr/>
        </p:nvGrpSpPr>
        <p:grpSpPr>
          <a:xfrm>
            <a:off x="4416382" y="1457140"/>
            <a:ext cx="869538" cy="2914900"/>
            <a:chOff x="3410625" y="1616836"/>
            <a:chExt cx="869538" cy="2914900"/>
          </a:xfrm>
        </p:grpSpPr>
        <p:pic>
          <p:nvPicPr>
            <p:cNvPr id="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308658" y="2718803"/>
              <a:ext cx="2914900" cy="71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9" name="ZoneTexte 98"/>
                <p:cNvSpPr txBox="1"/>
                <p:nvPr/>
              </p:nvSpPr>
              <p:spPr>
                <a:xfrm>
                  <a:off x="3772203" y="2529658"/>
                  <a:ext cx="507960"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sSub>
                          <m:sSubPr>
                            <m:ctrlPr>
                              <a:rPr lang="fr-FR" i="1" smtClean="0">
                                <a:solidFill>
                                  <a:srgbClr val="00B050"/>
                                </a:solidFill>
                                <a:latin typeface="Cambria Math"/>
                              </a:rPr>
                            </m:ctrlPr>
                          </m:sSubPr>
                          <m:e>
                            <m:r>
                              <a:rPr lang="fr-FR" b="0" i="1" smtClean="0">
                                <a:solidFill>
                                  <a:srgbClr val="00B050"/>
                                </a:solidFill>
                                <a:latin typeface="Cambria Math"/>
                              </a:rPr>
                              <m:t>𝑁</m:t>
                            </m:r>
                          </m:e>
                          <m:sub>
                            <m:r>
                              <a:rPr lang="fr-FR" b="0" i="1" smtClean="0">
                                <a:solidFill>
                                  <a:srgbClr val="00B050"/>
                                </a:solidFill>
                                <a:latin typeface="Cambria Math"/>
                              </a:rPr>
                              <m:t>1</m:t>
                            </m:r>
                          </m:sub>
                        </m:sSub>
                      </m:oMath>
                    </m:oMathPara>
                  </a14:m>
                  <a:endParaRPr lang="fr-FR" dirty="0">
                    <a:solidFill>
                      <a:srgbClr val="00B050"/>
                    </a:solidFill>
                  </a:endParaRPr>
                </a:p>
              </p:txBody>
            </p:sp>
          </mc:Choice>
          <mc:Fallback xmlns="">
            <p:sp>
              <p:nvSpPr>
                <p:cNvPr id="103" name="ZoneTexte 102"/>
                <p:cNvSpPr txBox="1">
                  <a:spLocks noRot="1" noChangeAspect="1" noMove="1" noResize="1" noEditPoints="1" noAdjustHandles="1" noChangeArrowheads="1" noChangeShapeType="1" noTextEdit="1"/>
                </p:cNvSpPr>
                <p:nvPr/>
              </p:nvSpPr>
              <p:spPr>
                <a:xfrm>
                  <a:off x="3772203" y="2529658"/>
                  <a:ext cx="507960" cy="369332"/>
                </a:xfrm>
                <a:prstGeom prst="rect">
                  <a:avLst/>
                </a:prstGeom>
                <a:blipFill rotWithShape="1">
                  <a:blip r:embed="rId12"/>
                  <a:stretch>
                    <a:fillRect b="-1639"/>
                  </a:stretch>
                </a:blipFill>
              </p:spPr>
              <p:txBody>
                <a:bodyPr/>
                <a:lstStyle/>
                <a:p>
                  <a:r>
                    <a:rPr lang="fr-FR">
                      <a:noFill/>
                    </a:rPr>
                    <a:t> </a:t>
                  </a:r>
                </a:p>
              </p:txBody>
            </p:sp>
          </mc:Fallback>
        </mc:AlternateContent>
      </p:grpSp>
      <p:sp>
        <p:nvSpPr>
          <p:cNvPr id="100" name="ZoneTexte 99"/>
          <p:cNvSpPr txBox="1"/>
          <p:nvPr/>
        </p:nvSpPr>
        <p:spPr>
          <a:xfrm>
            <a:off x="6030266" y="2255133"/>
            <a:ext cx="2781673" cy="923330"/>
          </a:xfrm>
          <a:prstGeom prst="rect">
            <a:avLst/>
          </a:prstGeom>
          <a:noFill/>
        </p:spPr>
        <p:txBody>
          <a:bodyPr wrap="square" rtlCol="0">
            <a:spAutoFit/>
          </a:bodyPr>
          <a:lstStyle/>
          <a:p>
            <a:r>
              <a:rPr lang="fr-FR" dirty="0" smtClean="0">
                <a:solidFill>
                  <a:schemeClr val="accent2">
                    <a:lumMod val="75000"/>
                  </a:schemeClr>
                </a:solidFill>
              </a:rPr>
              <a:t>La particule quantique passerait-elle pas les deux trous à la fois ?</a:t>
            </a:r>
          </a:p>
        </p:txBody>
      </p:sp>
      <p:sp>
        <p:nvSpPr>
          <p:cNvPr id="101" name="ZoneTexte 100"/>
          <p:cNvSpPr txBox="1"/>
          <p:nvPr/>
        </p:nvSpPr>
        <p:spPr>
          <a:xfrm>
            <a:off x="5993232" y="3932268"/>
            <a:ext cx="2781673" cy="1200329"/>
          </a:xfrm>
          <a:prstGeom prst="rect">
            <a:avLst/>
          </a:prstGeom>
          <a:noFill/>
        </p:spPr>
        <p:txBody>
          <a:bodyPr wrap="square" rtlCol="0">
            <a:spAutoFit/>
          </a:bodyPr>
          <a:lstStyle/>
          <a:p>
            <a:r>
              <a:rPr lang="fr-FR" dirty="0" smtClean="0">
                <a:solidFill>
                  <a:schemeClr val="accent2">
                    <a:lumMod val="75000"/>
                  </a:schemeClr>
                </a:solidFill>
              </a:rPr>
              <a:t>La particule quantique  passe par un seul trou, mais l’interférence disparaît !</a:t>
            </a:r>
          </a:p>
        </p:txBody>
      </p:sp>
    </p:spTree>
    <p:extLst>
      <p:ext uri="{BB962C8B-B14F-4D97-AF65-F5344CB8AC3E}">
        <p14:creationId xmlns:p14="http://schemas.microsoft.com/office/powerpoint/2010/main" val="713509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2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12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11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12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9" grpId="0" animBg="1"/>
      <p:bldP spid="70" grpId="0" animBg="1"/>
      <p:bldP spid="72" grpId="0" animBg="1"/>
      <p:bldP spid="74" grpId="0" animBg="1"/>
      <p:bldP spid="75" grpId="0" animBg="1"/>
      <p:bldP spid="76" grpId="0" animBg="1"/>
      <p:bldP spid="77" grpId="0" animBg="1"/>
      <p:bldP spid="100" grpId="0"/>
      <p:bldP spid="10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 relation d’incertitude de Heisenberg</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cxnSp>
        <p:nvCxnSpPr>
          <p:cNvPr id="79" name="Connecteur droit avec flèche 78"/>
          <p:cNvCxnSpPr/>
          <p:nvPr/>
        </p:nvCxnSpPr>
        <p:spPr bwMode="auto">
          <a:xfrm flipV="1">
            <a:off x="1449795" y="3127960"/>
            <a:ext cx="1514735" cy="59795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Image 3"/>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1956469" y="2931888"/>
            <a:ext cx="271272" cy="368808"/>
          </a:xfrm>
          <a:prstGeom prst="rect">
            <a:avLst/>
          </a:prstGeom>
        </p:spPr>
      </p:pic>
      <p:sp>
        <p:nvSpPr>
          <p:cNvPr id="13" name="Rectangle 12"/>
          <p:cNvSpPr/>
          <p:nvPr/>
        </p:nvSpPr>
        <p:spPr bwMode="auto">
          <a:xfrm>
            <a:off x="2959010" y="1285955"/>
            <a:ext cx="79133" cy="176104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 name="Rectangle 13"/>
          <p:cNvSpPr/>
          <p:nvPr/>
        </p:nvSpPr>
        <p:spPr bwMode="auto">
          <a:xfrm>
            <a:off x="2959010" y="3202456"/>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 name="Ellipse 15"/>
          <p:cNvSpPr>
            <a:spLocks noChangeAspect="1"/>
          </p:cNvSpPr>
          <p:nvPr/>
        </p:nvSpPr>
        <p:spPr bwMode="auto">
          <a:xfrm>
            <a:off x="2767675" y="1414395"/>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 name="Ellipse 16"/>
          <p:cNvSpPr>
            <a:spLocks noChangeAspect="1"/>
          </p:cNvSpPr>
          <p:nvPr/>
        </p:nvSpPr>
        <p:spPr bwMode="auto">
          <a:xfrm>
            <a:off x="3038143" y="1414395"/>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 name="Ellipse 17"/>
          <p:cNvSpPr>
            <a:spLocks noChangeAspect="1"/>
          </p:cNvSpPr>
          <p:nvPr/>
        </p:nvSpPr>
        <p:spPr bwMode="auto">
          <a:xfrm>
            <a:off x="3019646" y="1948038"/>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9" name="Ellipse 18"/>
          <p:cNvSpPr>
            <a:spLocks noChangeAspect="1"/>
          </p:cNvSpPr>
          <p:nvPr/>
        </p:nvSpPr>
        <p:spPr bwMode="auto">
          <a:xfrm>
            <a:off x="2754619" y="1935581"/>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25" name="Connecteur droit avec flèche 24"/>
          <p:cNvCxnSpPr/>
          <p:nvPr/>
        </p:nvCxnSpPr>
        <p:spPr bwMode="auto">
          <a:xfrm>
            <a:off x="3038143" y="3124723"/>
            <a:ext cx="1209475" cy="586906"/>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Image 14"/>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3642880" y="2932699"/>
            <a:ext cx="371856" cy="384048"/>
          </a:xfrm>
          <a:prstGeom prst="rect">
            <a:avLst/>
          </a:prstGeom>
        </p:spPr>
      </p:pic>
      <p:grpSp>
        <p:nvGrpSpPr>
          <p:cNvPr id="20" name="Groupe 19"/>
          <p:cNvGrpSpPr/>
          <p:nvPr/>
        </p:nvGrpSpPr>
        <p:grpSpPr>
          <a:xfrm>
            <a:off x="1855786" y="3160938"/>
            <a:ext cx="1154614" cy="879943"/>
            <a:chOff x="1855786" y="3160938"/>
            <a:chExt cx="1154614" cy="879943"/>
          </a:xfrm>
        </p:grpSpPr>
        <p:cxnSp>
          <p:nvCxnSpPr>
            <p:cNvPr id="29" name="Connecteur droit avec flèche 28"/>
            <p:cNvCxnSpPr/>
            <p:nvPr/>
          </p:nvCxnSpPr>
          <p:spPr bwMode="auto">
            <a:xfrm>
              <a:off x="3010400" y="3160938"/>
              <a:ext cx="0" cy="550691"/>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Image 9"/>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1855786" y="3656833"/>
              <a:ext cx="1069848" cy="384048"/>
            </a:xfrm>
            <a:prstGeom prst="rect">
              <a:avLst/>
            </a:prstGeom>
          </p:spPr>
        </p:pic>
      </p:grpSp>
      <p:cxnSp>
        <p:nvCxnSpPr>
          <p:cNvPr id="34" name="Connecteur droit avec flèche 33"/>
          <p:cNvCxnSpPr/>
          <p:nvPr/>
        </p:nvCxnSpPr>
        <p:spPr bwMode="auto">
          <a:xfrm flipV="1">
            <a:off x="2997516" y="739566"/>
            <a:ext cx="0" cy="546389"/>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8" name="Image 27"/>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534181" y="3311342"/>
            <a:ext cx="1620774" cy="306324"/>
          </a:xfrm>
          <a:prstGeom prst="rect">
            <a:avLst/>
          </a:prstGeom>
        </p:spPr>
      </p:pic>
      <p:sp>
        <p:nvSpPr>
          <p:cNvPr id="46" name="Rectangle 45"/>
          <p:cNvSpPr/>
          <p:nvPr/>
        </p:nvSpPr>
        <p:spPr bwMode="auto">
          <a:xfrm>
            <a:off x="2982289" y="4422855"/>
            <a:ext cx="79133" cy="1906693"/>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31" name="Groupe 30"/>
          <p:cNvGrpSpPr/>
          <p:nvPr/>
        </p:nvGrpSpPr>
        <p:grpSpPr>
          <a:xfrm>
            <a:off x="3219949" y="3116292"/>
            <a:ext cx="304149" cy="1084804"/>
            <a:chOff x="3219949" y="3116292"/>
            <a:chExt cx="304149" cy="1084804"/>
          </a:xfrm>
        </p:grpSpPr>
        <p:pic>
          <p:nvPicPr>
            <p:cNvPr id="8" name="Image 7"/>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338932" y="3519807"/>
              <a:ext cx="185166" cy="208026"/>
            </a:xfrm>
            <a:prstGeom prst="rect">
              <a:avLst/>
            </a:prstGeom>
          </p:spPr>
        </p:pic>
        <p:cxnSp>
          <p:nvCxnSpPr>
            <p:cNvPr id="38" name="Connecteur droit avec flèche 37"/>
            <p:cNvCxnSpPr/>
            <p:nvPr/>
          </p:nvCxnSpPr>
          <p:spPr bwMode="auto">
            <a:xfrm flipH="1">
              <a:off x="3219949" y="3116292"/>
              <a:ext cx="1" cy="1084804"/>
            </a:xfrm>
            <a:prstGeom prst="straightConnector1">
              <a:avLst/>
            </a:prstGeom>
            <a:solidFill>
              <a:schemeClr val="accent1"/>
            </a:solidFill>
            <a:ln w="9525" cap="flat" cmpd="sng" algn="ctr">
              <a:solidFill>
                <a:srgbClr val="00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3" name="Image 22"/>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5509147" y="2335881"/>
            <a:ext cx="1287018" cy="278892"/>
          </a:xfrm>
          <a:prstGeom prst="rect">
            <a:avLst/>
          </a:prstGeom>
        </p:spPr>
      </p:pic>
      <p:sp>
        <p:nvSpPr>
          <p:cNvPr id="41" name="Ellipse 40"/>
          <p:cNvSpPr/>
          <p:nvPr/>
        </p:nvSpPr>
        <p:spPr bwMode="auto">
          <a:xfrm>
            <a:off x="1423300" y="3676930"/>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 name="Ellipse 31"/>
          <p:cNvSpPr>
            <a:spLocks noChangeAspect="1"/>
          </p:cNvSpPr>
          <p:nvPr/>
        </p:nvSpPr>
        <p:spPr bwMode="auto">
          <a:xfrm>
            <a:off x="2790954" y="5376201"/>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 name="Ellipse 32"/>
          <p:cNvSpPr>
            <a:spLocks noChangeAspect="1"/>
          </p:cNvSpPr>
          <p:nvPr/>
        </p:nvSpPr>
        <p:spPr bwMode="auto">
          <a:xfrm>
            <a:off x="3061422" y="5376201"/>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5" name="Ellipse 34"/>
          <p:cNvSpPr>
            <a:spLocks noChangeAspect="1"/>
          </p:cNvSpPr>
          <p:nvPr/>
        </p:nvSpPr>
        <p:spPr bwMode="auto">
          <a:xfrm>
            <a:off x="3042925" y="5909844"/>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Ellipse 35"/>
          <p:cNvSpPr>
            <a:spLocks noChangeAspect="1"/>
          </p:cNvSpPr>
          <p:nvPr/>
        </p:nvSpPr>
        <p:spPr bwMode="auto">
          <a:xfrm>
            <a:off x="2777898" y="5897387"/>
            <a:ext cx="181806" cy="186690"/>
          </a:xfrm>
          <a:prstGeom prst="ellipse">
            <a:avLst/>
          </a:prstGeom>
          <a:pattFill prst="ltUpDiag">
            <a:fgClr>
              <a:schemeClr val="tx1"/>
            </a:fgClr>
            <a:bgClr>
              <a:schemeClr val="tx1">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mc:AlternateContent xmlns:mc="http://schemas.openxmlformats.org/markup-compatibility/2006" xmlns:a14="http://schemas.microsoft.com/office/drawing/2010/main">
        <mc:Choice Requires="a14">
          <p:sp>
            <p:nvSpPr>
              <p:cNvPr id="37" name="ZoneTexte 36"/>
              <p:cNvSpPr txBox="1"/>
              <p:nvPr/>
            </p:nvSpPr>
            <p:spPr>
              <a:xfrm>
                <a:off x="4415306" y="4172576"/>
                <a:ext cx="4630267" cy="584775"/>
              </a:xfrm>
              <a:prstGeom prst="rect">
                <a:avLst/>
              </a:prstGeom>
              <a:noFill/>
            </p:spPr>
            <p:txBody>
              <a:bodyPr wrap="square" rtlCol="0">
                <a:spAutoFit/>
              </a:bodyPr>
              <a:lstStyle/>
              <a:p>
                <a:r>
                  <a:rPr lang="fr-FR" sz="1600" i="0" dirty="0" smtClean="0">
                    <a:solidFill>
                      <a:schemeClr val="accent2">
                        <a:lumMod val="75000"/>
                      </a:schemeClr>
                    </a:solidFill>
                  </a:rPr>
                  <a:t>Mais si </a:t>
                </a:r>
                <a14:m>
                  <m:oMath xmlns:m="http://schemas.openxmlformats.org/officeDocument/2006/math" xmlns="">
                    <m:r>
                      <a:rPr lang="fr-FR" sz="1600" i="1" smtClean="0">
                        <a:solidFill>
                          <a:schemeClr val="accent2">
                            <a:lumMod val="75000"/>
                          </a:schemeClr>
                        </a:solidFill>
                        <a:latin typeface="Cambria Math"/>
                        <a:ea typeface="Cambria Math"/>
                      </a:rPr>
                      <m:t>∆</m:t>
                    </m:r>
                    <m:r>
                      <a:rPr lang="fr-FR" sz="1600" b="0" i="1" smtClean="0">
                        <a:solidFill>
                          <a:schemeClr val="accent2">
                            <a:lumMod val="75000"/>
                          </a:schemeClr>
                        </a:solidFill>
                        <a:latin typeface="Cambria Math"/>
                        <a:ea typeface="Cambria Math"/>
                      </a:rPr>
                      <m:t>𝑥</m:t>
                    </m:r>
                    <m:r>
                      <a:rPr lang="fr-FR" sz="1600" b="0" i="1" smtClean="0">
                        <a:solidFill>
                          <a:schemeClr val="accent2">
                            <a:lumMod val="75000"/>
                          </a:schemeClr>
                        </a:solidFill>
                        <a:latin typeface="Cambria Math"/>
                        <a:ea typeface="Cambria Math"/>
                      </a:rPr>
                      <m:t>&gt;</m:t>
                    </m:r>
                    <m:r>
                      <a:rPr lang="fr-FR" sz="1600" b="0" i="1" smtClean="0">
                        <a:solidFill>
                          <a:schemeClr val="accent2">
                            <a:lumMod val="75000"/>
                          </a:schemeClr>
                        </a:solidFill>
                        <a:latin typeface="Cambria Math"/>
                        <a:ea typeface="Cambria Math"/>
                      </a:rPr>
                      <m:t>𝐿</m:t>
                    </m:r>
                  </m:oMath>
                </a14:m>
                <a:r>
                  <a:rPr lang="fr-FR" sz="1600" i="0" dirty="0" smtClean="0">
                    <a:solidFill>
                      <a:schemeClr val="accent2">
                        <a:lumMod val="75000"/>
                      </a:schemeClr>
                    </a:solidFill>
                  </a:rPr>
                  <a:t>, c’est-à-dire </a:t>
                </a:r>
                <a14:m>
                  <m:oMath xmlns:m="http://schemas.openxmlformats.org/officeDocument/2006/math" xmlns="">
                    <m:r>
                      <a:rPr lang="fr-FR" sz="1600" b="0" i="1" smtClean="0">
                        <a:solidFill>
                          <a:schemeClr val="accent2">
                            <a:lumMod val="75000"/>
                          </a:schemeClr>
                        </a:solidFill>
                        <a:latin typeface="Cambria Math"/>
                        <a:ea typeface="Cambria Math"/>
                      </a:rPr>
                      <m:t>∆</m:t>
                    </m:r>
                    <m:r>
                      <a:rPr lang="fr-FR" sz="1600" b="0" i="1" smtClean="0">
                        <a:solidFill>
                          <a:schemeClr val="accent2">
                            <a:lumMod val="75000"/>
                          </a:schemeClr>
                        </a:solidFill>
                        <a:latin typeface="Cambria Math"/>
                        <a:ea typeface="Cambria Math"/>
                      </a:rPr>
                      <m:t>𝑃</m:t>
                    </m:r>
                    <m:r>
                      <a:rPr lang="fr-FR" sz="1600" b="0" i="1" smtClean="0">
                        <a:solidFill>
                          <a:schemeClr val="accent2">
                            <a:lumMod val="75000"/>
                          </a:schemeClr>
                        </a:solidFill>
                        <a:latin typeface="Cambria Math"/>
                        <a:ea typeface="Cambria Math"/>
                      </a:rPr>
                      <m:t>&lt;ℏ/</m:t>
                    </m:r>
                    <m:r>
                      <a:rPr lang="fr-FR" sz="1600" b="0" i="1" smtClean="0">
                        <a:solidFill>
                          <a:schemeClr val="accent2">
                            <a:lumMod val="75000"/>
                          </a:schemeClr>
                        </a:solidFill>
                        <a:latin typeface="Cambria Math"/>
                        <a:ea typeface="Cambria Math"/>
                      </a:rPr>
                      <m:t>𝐿</m:t>
                    </m:r>
                  </m:oMath>
                </a14:m>
                <a:r>
                  <a:rPr lang="fr-FR" sz="1600" i="0" dirty="0" smtClean="0">
                    <a:solidFill>
                      <a:schemeClr val="accent2">
                        <a:lumMod val="75000"/>
                      </a:schemeClr>
                    </a:solidFill>
                  </a:rPr>
                  <a:t> on ne peut plus savoir par quel trou passe la particule</a:t>
                </a:r>
              </a:p>
            </p:txBody>
          </p:sp>
        </mc:Choice>
        <mc:Fallback xmlns="">
          <p:sp>
            <p:nvSpPr>
              <p:cNvPr id="37" name="ZoneTexte 36"/>
              <p:cNvSpPr txBox="1">
                <a:spLocks noRot="1" noChangeAspect="1" noMove="1" noResize="1" noEditPoints="1" noAdjustHandles="1" noChangeArrowheads="1" noChangeShapeType="1" noTextEdit="1"/>
              </p:cNvSpPr>
              <p:nvPr/>
            </p:nvSpPr>
            <p:spPr>
              <a:xfrm>
                <a:off x="4415306" y="4172576"/>
                <a:ext cx="4630267" cy="584775"/>
              </a:xfrm>
              <a:prstGeom prst="rect">
                <a:avLst/>
              </a:prstGeom>
              <a:blipFill rotWithShape="1">
                <a:blip r:embed="rId18"/>
                <a:stretch>
                  <a:fillRect l="-658" t="-3125" b="-125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9" name="ZoneTexte 38"/>
              <p:cNvSpPr txBox="1"/>
              <p:nvPr/>
            </p:nvSpPr>
            <p:spPr>
              <a:xfrm>
                <a:off x="4471821" y="4934629"/>
                <a:ext cx="4329669" cy="584775"/>
              </a:xfrm>
              <a:prstGeom prst="rect">
                <a:avLst/>
              </a:prstGeom>
              <a:noFill/>
            </p:spPr>
            <p:txBody>
              <a:bodyPr wrap="square" rtlCol="0">
                <a:spAutoFit/>
              </a:bodyPr>
              <a:lstStyle/>
              <a:p>
                <a:r>
                  <a:rPr lang="fr-FR" sz="1600" i="0" dirty="0" smtClean="0">
                    <a:solidFill>
                      <a:schemeClr val="accent2">
                        <a:lumMod val="75000"/>
                      </a:schemeClr>
                    </a:solidFill>
                  </a:rPr>
                  <a:t>Si </a:t>
                </a:r>
                <a14:m>
                  <m:oMath xmlns:m="http://schemas.openxmlformats.org/officeDocument/2006/math" xmlns="">
                    <m:r>
                      <a:rPr lang="fr-FR" sz="1600" b="0" i="1" smtClean="0">
                        <a:solidFill>
                          <a:schemeClr val="accent2">
                            <a:lumMod val="75000"/>
                          </a:schemeClr>
                        </a:solidFill>
                        <a:latin typeface="Cambria Math"/>
                        <a:ea typeface="Cambria Math"/>
                      </a:rPr>
                      <m:t>𝐿</m:t>
                    </m:r>
                    <m:r>
                      <a:rPr lang="fr-FR" sz="1600" b="0" i="1" smtClean="0">
                        <a:solidFill>
                          <a:schemeClr val="accent2">
                            <a:lumMod val="75000"/>
                          </a:schemeClr>
                        </a:solidFill>
                        <a:latin typeface="Cambria Math"/>
                        <a:ea typeface="Cambria Math"/>
                      </a:rPr>
                      <m:t>=1</m:t>
                    </m:r>
                  </m:oMath>
                </a14:m>
                <a:r>
                  <a:rPr lang="fr-FR" sz="1600" i="0" dirty="0" smtClean="0">
                    <a:solidFill>
                      <a:schemeClr val="accent2">
                        <a:lumMod val="75000"/>
                      </a:schemeClr>
                    </a:solidFill>
                  </a:rPr>
                  <a:t> mm et </a:t>
                </a:r>
                <a14:m>
                  <m:oMath xmlns:m="http://schemas.openxmlformats.org/officeDocument/2006/math" xmlns="">
                    <m:r>
                      <a:rPr lang="fr-FR" sz="1600" b="0" i="1" smtClean="0">
                        <a:solidFill>
                          <a:schemeClr val="accent2">
                            <a:lumMod val="75000"/>
                          </a:schemeClr>
                        </a:solidFill>
                        <a:latin typeface="Cambria Math"/>
                      </a:rPr>
                      <m:t>𝑀</m:t>
                    </m:r>
                    <m:r>
                      <a:rPr lang="fr-FR" sz="1600" b="0" i="1" smtClean="0">
                        <a:solidFill>
                          <a:schemeClr val="accent2">
                            <a:lumMod val="75000"/>
                          </a:schemeClr>
                        </a:solidFill>
                        <a:latin typeface="Cambria Math"/>
                      </a:rPr>
                      <m:t>=</m:t>
                    </m:r>
                  </m:oMath>
                </a14:m>
                <a:r>
                  <a:rPr lang="fr-FR" sz="1600" i="0" dirty="0" smtClean="0">
                    <a:solidFill>
                      <a:schemeClr val="accent2">
                        <a:lumMod val="75000"/>
                      </a:schemeClr>
                    </a:solidFill>
                  </a:rPr>
                  <a:t> 1 g, </a:t>
                </a:r>
                <a:endParaRPr lang="fr-FR" sz="1600" b="0" i="1" dirty="0" smtClean="0">
                  <a:solidFill>
                    <a:schemeClr val="accent2">
                      <a:lumMod val="75000"/>
                    </a:schemeClr>
                  </a:solidFill>
                  <a:latin typeface="Cambria Math"/>
                </a:endParaRPr>
              </a:p>
              <a:p>
                <a14:m>
                  <m:oMath xmlns:m="http://schemas.openxmlformats.org/officeDocument/2006/math" xmlns="">
                    <m:r>
                      <a:rPr lang="fr-FR" sz="1600" b="0" i="1" smtClean="0">
                        <a:solidFill>
                          <a:schemeClr val="accent2">
                            <a:lumMod val="75000"/>
                          </a:schemeClr>
                        </a:solidFill>
                        <a:latin typeface="Cambria Math"/>
                      </a:rPr>
                      <m:t>𝑉</m:t>
                    </m:r>
                    <m:r>
                      <a:rPr lang="fr-FR" sz="1600" b="0" i="1" smtClean="0">
                        <a:solidFill>
                          <a:schemeClr val="accent2">
                            <a:lumMod val="75000"/>
                          </a:schemeClr>
                        </a:solidFill>
                        <a:latin typeface="Cambria Math"/>
                        <a:ea typeface="Cambria Math"/>
                      </a:rPr>
                      <m:t>≈</m:t>
                    </m:r>
                    <m:r>
                      <a:rPr lang="fr-FR" sz="1600" b="0" i="1" smtClean="0">
                        <a:solidFill>
                          <a:schemeClr val="accent2">
                            <a:lumMod val="75000"/>
                          </a:schemeClr>
                        </a:solidFill>
                        <a:latin typeface="Cambria Math"/>
                        <a:ea typeface="Cambria Math"/>
                      </a:rPr>
                      <m:t>h</m:t>
                    </m:r>
                    <m:r>
                      <a:rPr lang="fr-FR" sz="1600" b="0" i="1" smtClean="0">
                        <a:solidFill>
                          <a:schemeClr val="accent2">
                            <a:lumMod val="75000"/>
                          </a:schemeClr>
                        </a:solidFill>
                        <a:latin typeface="Cambria Math"/>
                        <a:ea typeface="Cambria Math"/>
                      </a:rPr>
                      <m:t>/</m:t>
                    </m:r>
                    <m:r>
                      <a:rPr lang="fr-FR" sz="1600" b="0" i="1" smtClean="0">
                        <a:solidFill>
                          <a:schemeClr val="accent2">
                            <a:lumMod val="75000"/>
                          </a:schemeClr>
                        </a:solidFill>
                        <a:latin typeface="Cambria Math"/>
                        <a:ea typeface="Cambria Math"/>
                      </a:rPr>
                      <m:t>𝑀𝐿</m:t>
                    </m:r>
                    <m:r>
                      <a:rPr lang="fr-FR" sz="1600" b="0" i="1" smtClean="0">
                        <a:solidFill>
                          <a:schemeClr val="accent2">
                            <a:lumMod val="75000"/>
                          </a:schemeClr>
                        </a:solidFill>
                        <a:latin typeface="Cambria Math"/>
                        <a:ea typeface="Cambria Math"/>
                      </a:rPr>
                      <m:t>≈</m:t>
                    </m:r>
                    <m:sSup>
                      <m:sSupPr>
                        <m:ctrlPr>
                          <a:rPr lang="fr-FR" sz="1600" b="0" i="1" smtClean="0">
                            <a:solidFill>
                              <a:schemeClr val="accent2">
                                <a:lumMod val="75000"/>
                              </a:schemeClr>
                            </a:solidFill>
                            <a:latin typeface="Cambria Math"/>
                            <a:ea typeface="Cambria Math"/>
                          </a:rPr>
                        </m:ctrlPr>
                      </m:sSupPr>
                      <m:e>
                        <m:r>
                          <a:rPr lang="fr-FR" sz="1600" b="0" i="1" smtClean="0">
                            <a:solidFill>
                              <a:schemeClr val="accent2">
                                <a:lumMod val="75000"/>
                              </a:schemeClr>
                            </a:solidFill>
                            <a:latin typeface="Cambria Math"/>
                            <a:ea typeface="Cambria Math"/>
                          </a:rPr>
                          <m:t>10</m:t>
                        </m:r>
                      </m:e>
                      <m:sup>
                        <m:r>
                          <a:rPr lang="fr-FR" sz="1600" b="0" i="1" smtClean="0">
                            <a:solidFill>
                              <a:schemeClr val="accent2">
                                <a:lumMod val="75000"/>
                              </a:schemeClr>
                            </a:solidFill>
                            <a:latin typeface="Cambria Math"/>
                            <a:ea typeface="Cambria Math"/>
                          </a:rPr>
                          <m:t>−24</m:t>
                        </m:r>
                      </m:sup>
                    </m:sSup>
                  </m:oMath>
                </a14:m>
                <a:r>
                  <a:rPr lang="fr-FR" sz="1600" i="0" dirty="0" smtClean="0">
                    <a:solidFill>
                      <a:schemeClr val="accent2">
                        <a:lumMod val="75000"/>
                      </a:schemeClr>
                    </a:solidFill>
                  </a:rPr>
                  <a:t> mm/s</a:t>
                </a:r>
              </a:p>
            </p:txBody>
          </p:sp>
        </mc:Choice>
        <mc:Fallback xmlns="">
          <p:sp>
            <p:nvSpPr>
              <p:cNvPr id="39" name="ZoneTexte 38"/>
              <p:cNvSpPr txBox="1">
                <a:spLocks noRot="1" noChangeAspect="1" noMove="1" noResize="1" noEditPoints="1" noAdjustHandles="1" noChangeArrowheads="1" noChangeShapeType="1" noTextEdit="1"/>
              </p:cNvSpPr>
              <p:nvPr/>
            </p:nvSpPr>
            <p:spPr>
              <a:xfrm>
                <a:off x="4471821" y="4934629"/>
                <a:ext cx="4329669" cy="584775"/>
              </a:xfrm>
              <a:prstGeom prst="rect">
                <a:avLst/>
              </a:prstGeom>
              <a:blipFill rotWithShape="1">
                <a:blip r:embed="rId19"/>
                <a:stretch>
                  <a:fillRect l="-845" t="-3125" b="-12500"/>
                </a:stretch>
              </a:blipFill>
            </p:spPr>
            <p:txBody>
              <a:bodyPr/>
              <a:lstStyle/>
              <a:p>
                <a:r>
                  <a:rPr lang="fr-FR">
                    <a:noFill/>
                  </a:rPr>
                  <a:t> </a:t>
                </a:r>
              </a:p>
            </p:txBody>
          </p:sp>
        </mc:Fallback>
      </mc:AlternateContent>
      <p:pic>
        <p:nvPicPr>
          <p:cNvPr id="22" name="Image 21"/>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3110549" y="873314"/>
            <a:ext cx="2322576" cy="304038"/>
          </a:xfrm>
          <a:prstGeom prst="rect">
            <a:avLst/>
          </a:prstGeom>
        </p:spPr>
      </p:pic>
      <p:sp>
        <p:nvSpPr>
          <p:cNvPr id="44" name="ZoneTexte 43"/>
          <p:cNvSpPr txBox="1"/>
          <p:nvPr/>
        </p:nvSpPr>
        <p:spPr>
          <a:xfrm>
            <a:off x="4247616" y="1643193"/>
            <a:ext cx="4527287" cy="584775"/>
          </a:xfrm>
          <a:prstGeom prst="rect">
            <a:avLst/>
          </a:prstGeom>
          <a:noFill/>
        </p:spPr>
        <p:txBody>
          <a:bodyPr wrap="square" rtlCol="0">
            <a:spAutoFit/>
          </a:bodyPr>
          <a:lstStyle/>
          <a:p>
            <a:r>
              <a:rPr lang="fr-FR" sz="1600" i="0" dirty="0" smtClean="0">
                <a:solidFill>
                  <a:schemeClr val="accent2">
                    <a:lumMod val="75000"/>
                  </a:schemeClr>
                </a:solidFill>
              </a:rPr>
              <a:t>Pour pouvoir détecter le changement d’impulsion de la paroi il faut que</a:t>
            </a:r>
          </a:p>
        </p:txBody>
      </p:sp>
      <p:sp>
        <p:nvSpPr>
          <p:cNvPr id="45" name="ZoneTexte 44"/>
          <p:cNvSpPr txBox="1"/>
          <p:nvPr/>
        </p:nvSpPr>
        <p:spPr>
          <a:xfrm>
            <a:off x="4274203" y="2796722"/>
            <a:ext cx="4527287" cy="338554"/>
          </a:xfrm>
          <a:prstGeom prst="rect">
            <a:avLst/>
          </a:prstGeom>
          <a:noFill/>
        </p:spPr>
        <p:txBody>
          <a:bodyPr wrap="square" rtlCol="0">
            <a:spAutoFit/>
          </a:bodyPr>
          <a:lstStyle/>
          <a:p>
            <a:r>
              <a:rPr lang="fr-FR" sz="1600" i="0" dirty="0" smtClean="0">
                <a:solidFill>
                  <a:schemeClr val="accent2">
                    <a:lumMod val="75000"/>
                  </a:schemeClr>
                </a:solidFill>
              </a:rPr>
              <a:t>D’après le principe d’incertitude</a:t>
            </a:r>
          </a:p>
        </p:txBody>
      </p:sp>
      <mc:AlternateContent xmlns:mc="http://schemas.openxmlformats.org/markup-compatibility/2006" xmlns:a14="http://schemas.microsoft.com/office/drawing/2010/main">
        <mc:Choice Requires="a14">
          <p:sp>
            <p:nvSpPr>
              <p:cNvPr id="52" name="ZoneTexte 51"/>
              <p:cNvSpPr txBox="1"/>
              <p:nvPr/>
            </p:nvSpPr>
            <p:spPr>
              <a:xfrm>
                <a:off x="4471821" y="5735454"/>
                <a:ext cx="4573752" cy="341376"/>
              </a:xfrm>
              <a:prstGeom prst="rect">
                <a:avLst/>
              </a:prstGeom>
              <a:noFill/>
            </p:spPr>
            <p:txBody>
              <a:bodyPr wrap="square" rtlCol="0">
                <a:spAutoFit/>
              </a:bodyPr>
              <a:lstStyle/>
              <a:p>
                <a:r>
                  <a:rPr lang="fr-FR" sz="1600" i="0" dirty="0" smtClean="0">
                    <a:solidFill>
                      <a:schemeClr val="accent2">
                        <a:lumMod val="75000"/>
                      </a:schemeClr>
                    </a:solidFill>
                  </a:rPr>
                  <a:t>Si </a:t>
                </a:r>
                <a14:m>
                  <m:oMath xmlns:m="http://schemas.openxmlformats.org/officeDocument/2006/math" xmlns="">
                    <m:r>
                      <a:rPr lang="fr-FR" sz="1600" b="0" i="1" smtClean="0">
                        <a:solidFill>
                          <a:schemeClr val="accent2">
                            <a:lumMod val="75000"/>
                          </a:schemeClr>
                        </a:solidFill>
                        <a:latin typeface="Cambria Math"/>
                        <a:ea typeface="Cambria Math"/>
                      </a:rPr>
                      <m:t>𝐿</m:t>
                    </m:r>
                    <m:r>
                      <a:rPr lang="fr-FR" sz="1600" b="0" i="1" smtClean="0">
                        <a:solidFill>
                          <a:schemeClr val="accent2">
                            <a:lumMod val="75000"/>
                          </a:schemeClr>
                        </a:solidFill>
                        <a:latin typeface="Cambria Math"/>
                        <a:ea typeface="Cambria Math"/>
                      </a:rPr>
                      <m:t>=</m:t>
                    </m:r>
                    <m:sSup>
                      <m:sSupPr>
                        <m:ctrlPr>
                          <a:rPr lang="fr-FR" sz="1600" i="1">
                            <a:solidFill>
                              <a:schemeClr val="accent2">
                                <a:lumMod val="75000"/>
                              </a:schemeClr>
                            </a:solidFill>
                            <a:latin typeface="Cambria Math"/>
                            <a:ea typeface="Cambria Math"/>
                          </a:rPr>
                        </m:ctrlPr>
                      </m:sSupPr>
                      <m:e>
                        <m:r>
                          <a:rPr lang="fr-FR" sz="1600">
                            <a:solidFill>
                              <a:schemeClr val="accent2">
                                <a:lumMod val="75000"/>
                              </a:schemeClr>
                            </a:solidFill>
                            <a:latin typeface="Cambria Math"/>
                            <a:ea typeface="Cambria Math"/>
                          </a:rPr>
                          <m:t>10</m:t>
                        </m:r>
                      </m:e>
                      <m:sup>
                        <m:r>
                          <a:rPr lang="fr-FR" sz="1600">
                            <a:solidFill>
                              <a:schemeClr val="accent2">
                                <a:lumMod val="75000"/>
                              </a:schemeClr>
                            </a:solidFill>
                            <a:latin typeface="Cambria Math"/>
                            <a:ea typeface="Cambria Math"/>
                          </a:rPr>
                          <m:t>−</m:t>
                        </m:r>
                        <m:r>
                          <a:rPr lang="fr-FR" sz="1600" b="0" i="1" smtClean="0">
                            <a:solidFill>
                              <a:schemeClr val="accent2">
                                <a:lumMod val="75000"/>
                              </a:schemeClr>
                            </a:solidFill>
                            <a:latin typeface="Cambria Math"/>
                            <a:ea typeface="Cambria Math"/>
                          </a:rPr>
                          <m:t>3</m:t>
                        </m:r>
                      </m:sup>
                    </m:sSup>
                  </m:oMath>
                </a14:m>
                <a:r>
                  <a:rPr lang="fr-FR" sz="1600" i="0" dirty="0" smtClean="0">
                    <a:solidFill>
                      <a:schemeClr val="accent2">
                        <a:lumMod val="75000"/>
                      </a:schemeClr>
                    </a:solidFill>
                  </a:rPr>
                  <a:t> mm, et </a:t>
                </a:r>
                <a14:m>
                  <m:oMath xmlns:m="http://schemas.openxmlformats.org/officeDocument/2006/math" xmlns="">
                    <m:r>
                      <a:rPr lang="fr-FR" sz="1600" b="0" i="1" smtClean="0">
                        <a:solidFill>
                          <a:schemeClr val="accent2">
                            <a:lumMod val="75000"/>
                          </a:schemeClr>
                        </a:solidFill>
                        <a:latin typeface="Cambria Math"/>
                      </a:rPr>
                      <m:t>𝑀</m:t>
                    </m:r>
                    <m:r>
                      <a:rPr lang="fr-FR" sz="1600" b="0" i="1" smtClean="0">
                        <a:solidFill>
                          <a:schemeClr val="accent2">
                            <a:lumMod val="75000"/>
                          </a:schemeClr>
                        </a:solidFill>
                        <a:latin typeface="Cambria Math"/>
                      </a:rPr>
                      <m:t>=</m:t>
                    </m:r>
                    <m:sSup>
                      <m:sSupPr>
                        <m:ctrlPr>
                          <a:rPr lang="fr-FR" sz="1600" b="0" i="1" smtClean="0">
                            <a:solidFill>
                              <a:schemeClr val="accent2">
                                <a:lumMod val="75000"/>
                              </a:schemeClr>
                            </a:solidFill>
                            <a:latin typeface="Cambria Math"/>
                          </a:rPr>
                        </m:ctrlPr>
                      </m:sSupPr>
                      <m:e>
                        <m:r>
                          <a:rPr lang="fr-FR" sz="1600" b="0" i="1" smtClean="0">
                            <a:solidFill>
                              <a:schemeClr val="accent2">
                                <a:lumMod val="75000"/>
                              </a:schemeClr>
                            </a:solidFill>
                            <a:latin typeface="Cambria Math"/>
                          </a:rPr>
                          <m:t>10</m:t>
                        </m:r>
                      </m:e>
                      <m:sup>
                        <m:r>
                          <a:rPr lang="fr-FR" sz="1600" b="0" i="1" smtClean="0">
                            <a:solidFill>
                              <a:schemeClr val="accent2">
                                <a:lumMod val="75000"/>
                              </a:schemeClr>
                            </a:solidFill>
                            <a:latin typeface="Cambria Math"/>
                          </a:rPr>
                          <m:t>−25</m:t>
                        </m:r>
                      </m:sup>
                    </m:sSup>
                  </m:oMath>
                </a14:m>
                <a:r>
                  <a:rPr lang="fr-FR" sz="1600" i="0" dirty="0" smtClean="0">
                    <a:solidFill>
                      <a:schemeClr val="accent2">
                        <a:lumMod val="75000"/>
                      </a:schemeClr>
                    </a:solidFill>
                  </a:rPr>
                  <a:t> g, </a:t>
                </a:r>
                <a14:m>
                  <m:oMath xmlns:m="http://schemas.openxmlformats.org/officeDocument/2006/math" xmlns="">
                    <m:r>
                      <a:rPr lang="fr-FR" sz="1600" b="0" i="1" smtClean="0">
                        <a:solidFill>
                          <a:schemeClr val="accent2">
                            <a:lumMod val="75000"/>
                          </a:schemeClr>
                        </a:solidFill>
                        <a:latin typeface="Cambria Math"/>
                      </a:rPr>
                      <m:t>𝑉</m:t>
                    </m:r>
                    <m:r>
                      <a:rPr lang="fr-FR" sz="1600" b="0" i="1" smtClean="0">
                        <a:solidFill>
                          <a:schemeClr val="accent2">
                            <a:lumMod val="75000"/>
                          </a:schemeClr>
                        </a:solidFill>
                        <a:latin typeface="Cambria Math"/>
                        <a:ea typeface="Cambria Math"/>
                      </a:rPr>
                      <m:t>≈10</m:t>
                    </m:r>
                  </m:oMath>
                </a14:m>
                <a:r>
                  <a:rPr lang="fr-FR" sz="1600" i="0" dirty="0" smtClean="0">
                    <a:solidFill>
                      <a:schemeClr val="accent2">
                        <a:lumMod val="75000"/>
                      </a:schemeClr>
                    </a:solidFill>
                  </a:rPr>
                  <a:t> </a:t>
                </a:r>
                <a:r>
                  <a:rPr lang="fr-FR" sz="1600" i="0" dirty="0" smtClean="0">
                    <a:solidFill>
                      <a:srgbClr val="FF0000"/>
                    </a:solidFill>
                  </a:rPr>
                  <a:t>m</a:t>
                </a:r>
                <a:r>
                  <a:rPr lang="fr-FR" sz="1600" i="0" dirty="0" smtClean="0">
                    <a:solidFill>
                      <a:schemeClr val="accent2">
                        <a:lumMod val="75000"/>
                      </a:schemeClr>
                    </a:solidFill>
                  </a:rPr>
                  <a:t>/s</a:t>
                </a:r>
              </a:p>
            </p:txBody>
          </p:sp>
        </mc:Choice>
        <mc:Fallback xmlns="">
          <p:sp>
            <p:nvSpPr>
              <p:cNvPr id="52" name="ZoneTexte 51"/>
              <p:cNvSpPr txBox="1">
                <a:spLocks noRot="1" noChangeAspect="1" noMove="1" noResize="1" noEditPoints="1" noAdjustHandles="1" noChangeArrowheads="1" noChangeShapeType="1" noTextEdit="1"/>
              </p:cNvSpPr>
              <p:nvPr/>
            </p:nvSpPr>
            <p:spPr>
              <a:xfrm>
                <a:off x="4471821" y="5735454"/>
                <a:ext cx="4573752" cy="341376"/>
              </a:xfrm>
              <a:prstGeom prst="rect">
                <a:avLst/>
              </a:prstGeom>
              <a:blipFill rotWithShape="1">
                <a:blip r:embed="rId21"/>
                <a:stretch>
                  <a:fillRect l="-800" t="-5357" b="-21429"/>
                </a:stretch>
              </a:blipFill>
            </p:spPr>
            <p:txBody>
              <a:bodyPr/>
              <a:lstStyle/>
              <a:p>
                <a:r>
                  <a:rPr lang="fr-FR">
                    <a:noFill/>
                  </a:rPr>
                  <a:t> </a:t>
                </a:r>
              </a:p>
            </p:txBody>
          </p:sp>
        </mc:Fallback>
      </mc:AlternateContent>
    </p:spTree>
    <p:extLst>
      <p:ext uri="{BB962C8B-B14F-4D97-AF65-F5344CB8AC3E}">
        <p14:creationId xmlns:p14="http://schemas.microsoft.com/office/powerpoint/2010/main" val="2424063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41" grpId="0" animBg="1"/>
      <p:bldP spid="32" grpId="0" animBg="1"/>
      <p:bldP spid="33" grpId="0" animBg="1"/>
      <p:bldP spid="35" grpId="0" animBg="1"/>
      <p:bldP spid="36" grpId="0" animBg="1"/>
      <p:bldP spid="37" grpId="0"/>
      <p:bldP spid="39" grpId="0"/>
      <p:bldP spid="44" grpId="0"/>
      <p:bldP spid="45"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 principe de complémentarité</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mc:AlternateContent xmlns:mc="http://schemas.openxmlformats.org/markup-compatibility/2006" xmlns:a14="http://schemas.microsoft.com/office/drawing/2010/main">
        <mc:Choice Requires="a14">
          <p:sp>
            <p:nvSpPr>
              <p:cNvPr id="36" name="ZoneTexte 35"/>
              <p:cNvSpPr txBox="1"/>
              <p:nvPr/>
            </p:nvSpPr>
            <p:spPr>
              <a:xfrm>
                <a:off x="647700" y="1070523"/>
                <a:ext cx="8026400" cy="646331"/>
              </a:xfrm>
              <a:prstGeom prst="rect">
                <a:avLst/>
              </a:prstGeom>
              <a:noFill/>
            </p:spPr>
            <p:txBody>
              <a:bodyPr wrap="square" rtlCol="0">
                <a:spAutoFit/>
              </a:bodyPr>
              <a:lstStyle/>
              <a:p>
                <a:r>
                  <a:rPr lang="fr-FR" dirty="0" smtClean="0">
                    <a:solidFill>
                      <a:schemeClr val="accent2">
                        <a:lumMod val="75000"/>
                      </a:schemeClr>
                    </a:solidFill>
                  </a:rPr>
                  <a:t>Si </a:t>
                </a:r>
                <a14:m>
                  <m:oMath xmlns:m="http://schemas.openxmlformats.org/officeDocument/2006/math" xmlns="">
                    <m:r>
                      <a:rPr lang="fr-FR" b="0" i="1" smtClean="0">
                        <a:solidFill>
                          <a:schemeClr val="accent2">
                            <a:lumMod val="75000"/>
                          </a:schemeClr>
                        </a:solidFill>
                        <a:latin typeface="Cambria Math"/>
                      </a:rPr>
                      <m:t>𝑀</m:t>
                    </m:r>
                    <m:r>
                      <a:rPr lang="fr-FR" b="0" i="1" smtClean="0">
                        <a:solidFill>
                          <a:schemeClr val="accent2">
                            <a:lumMod val="75000"/>
                          </a:schemeClr>
                        </a:solidFill>
                        <a:latin typeface="Cambria Math"/>
                        <a:ea typeface="Cambria Math"/>
                      </a:rPr>
                      <m:t>≫</m:t>
                    </m:r>
                    <m:r>
                      <a:rPr lang="fr-FR" b="0" i="1" smtClean="0">
                        <a:solidFill>
                          <a:schemeClr val="accent2">
                            <a:lumMod val="75000"/>
                          </a:schemeClr>
                        </a:solidFill>
                        <a:latin typeface="Cambria Math"/>
                        <a:ea typeface="Cambria Math"/>
                      </a:rPr>
                      <m:t>𝑚</m:t>
                    </m:r>
                    <m:r>
                      <a:rPr lang="fr-FR" b="0" i="1" smtClean="0">
                        <a:solidFill>
                          <a:schemeClr val="accent2">
                            <a:lumMod val="75000"/>
                          </a:schemeClr>
                        </a:solidFill>
                        <a:latin typeface="Cambria Math"/>
                        <a:ea typeface="Cambria Math"/>
                      </a:rPr>
                      <m:t> (∆</m:t>
                    </m:r>
                    <m:r>
                      <a:rPr lang="fr-FR" b="0" i="1" smtClean="0">
                        <a:solidFill>
                          <a:schemeClr val="accent2">
                            <a:lumMod val="75000"/>
                          </a:schemeClr>
                        </a:solidFill>
                        <a:latin typeface="Cambria Math"/>
                        <a:ea typeface="Cambria Math"/>
                      </a:rPr>
                      <m:t>𝑝</m:t>
                    </m:r>
                    <m:r>
                      <a:rPr lang="fr-FR" b="0" i="1" smtClean="0">
                        <a:solidFill>
                          <a:schemeClr val="accent2">
                            <a:lumMod val="75000"/>
                          </a:schemeClr>
                        </a:solidFill>
                        <a:latin typeface="Cambria Math"/>
                        <a:ea typeface="Cambria Math"/>
                      </a:rPr>
                      <m:t>≪</m:t>
                    </m:r>
                    <m:r>
                      <a:rPr lang="fr-FR" b="0" i="1" smtClean="0">
                        <a:solidFill>
                          <a:schemeClr val="accent2">
                            <a:lumMod val="75000"/>
                          </a:schemeClr>
                        </a:solidFill>
                        <a:latin typeface="Cambria Math"/>
                        <a:ea typeface="Cambria Math"/>
                      </a:rPr>
                      <m:t>𝑃</m:t>
                    </m:r>
                    <m:r>
                      <a:rPr lang="fr-FR" b="0" i="1" smtClean="0">
                        <a:solidFill>
                          <a:schemeClr val="accent2">
                            <a:lumMod val="75000"/>
                          </a:schemeClr>
                        </a:solidFill>
                        <a:latin typeface="Cambria Math"/>
                        <a:ea typeface="Cambria Math"/>
                      </a:rPr>
                      <m:t>)</m:t>
                    </m:r>
                  </m:oMath>
                </a14:m>
                <a:r>
                  <a:rPr lang="fr-FR" dirty="0" smtClean="0">
                    <a:solidFill>
                      <a:schemeClr val="accent2">
                        <a:lumMod val="75000"/>
                      </a:schemeClr>
                    </a:solidFill>
                  </a:rPr>
                  <a:t>, on ne voit pas le recul de la paroi. On ne sait pas par quel trou passe la particule et </a:t>
                </a:r>
                <a:r>
                  <a:rPr lang="fr-FR" dirty="0" smtClean="0">
                    <a:solidFill>
                      <a:srgbClr val="FF0000"/>
                    </a:solidFill>
                  </a:rPr>
                  <a:t>on voit des interférences </a:t>
                </a:r>
                <a:r>
                  <a:rPr lang="fr-FR" i="0" dirty="0" smtClean="0">
                    <a:solidFill>
                      <a:schemeClr val="bg1">
                        <a:lumMod val="75000"/>
                      </a:schemeClr>
                    </a:solidFill>
                  </a:rPr>
                  <a:t>(physique classique)</a:t>
                </a:r>
              </a:p>
            </p:txBody>
          </p:sp>
        </mc:Choice>
        <mc:Fallback xmlns="">
          <p:sp>
            <p:nvSpPr>
              <p:cNvPr id="36" name="ZoneTexte 35"/>
              <p:cNvSpPr txBox="1">
                <a:spLocks noRot="1" noChangeAspect="1" noMove="1" noResize="1" noEditPoints="1" noAdjustHandles="1" noChangeArrowheads="1" noChangeShapeType="1" noTextEdit="1"/>
              </p:cNvSpPr>
              <p:nvPr/>
            </p:nvSpPr>
            <p:spPr>
              <a:xfrm>
                <a:off x="647700" y="1070523"/>
                <a:ext cx="8026400" cy="646331"/>
              </a:xfrm>
              <a:prstGeom prst="rect">
                <a:avLst/>
              </a:prstGeom>
              <a:blipFill rotWithShape="1">
                <a:blip r:embed="rId5"/>
                <a:stretch>
                  <a:fillRect l="-607" t="-4717" b="-1415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7" name="ZoneTexte 36"/>
              <p:cNvSpPr txBox="1"/>
              <p:nvPr/>
            </p:nvSpPr>
            <p:spPr>
              <a:xfrm>
                <a:off x="673895" y="2115178"/>
                <a:ext cx="7830342" cy="646331"/>
              </a:xfrm>
              <a:prstGeom prst="rect">
                <a:avLst/>
              </a:prstGeom>
              <a:noFill/>
            </p:spPr>
            <p:txBody>
              <a:bodyPr wrap="square" rtlCol="0">
                <a:spAutoFit/>
              </a:bodyPr>
              <a:lstStyle/>
              <a:p>
                <a:r>
                  <a:rPr lang="fr-FR" dirty="0" smtClean="0">
                    <a:solidFill>
                      <a:schemeClr val="accent2">
                        <a:lumMod val="75000"/>
                      </a:schemeClr>
                    </a:solidFill>
                  </a:rPr>
                  <a:t>Si </a:t>
                </a:r>
                <a14:m>
                  <m:oMath xmlns:m="http://schemas.openxmlformats.org/officeDocument/2006/math" xmlns="">
                    <m:r>
                      <a:rPr lang="fr-FR" b="0" i="1" smtClean="0">
                        <a:solidFill>
                          <a:schemeClr val="accent2">
                            <a:lumMod val="75000"/>
                          </a:schemeClr>
                        </a:solidFill>
                        <a:latin typeface="Cambria Math"/>
                      </a:rPr>
                      <m:t>𝑀</m:t>
                    </m:r>
                    <m:r>
                      <a:rPr lang="fr-FR">
                        <a:solidFill>
                          <a:schemeClr val="accent2">
                            <a:lumMod val="75000"/>
                          </a:schemeClr>
                        </a:solidFill>
                        <a:latin typeface="Cambria Math"/>
                        <a:ea typeface="Cambria Math"/>
                      </a:rPr>
                      <m:t>≈</m:t>
                    </m:r>
                    <m:r>
                      <a:rPr lang="fr-FR" b="0" i="1" smtClean="0">
                        <a:solidFill>
                          <a:schemeClr val="accent2">
                            <a:lumMod val="75000"/>
                          </a:schemeClr>
                        </a:solidFill>
                        <a:latin typeface="Cambria Math"/>
                        <a:ea typeface="Cambria Math"/>
                      </a:rPr>
                      <m:t>𝑚</m:t>
                    </m:r>
                    <m:r>
                      <a:rPr lang="fr-FR" b="0" i="1" smtClean="0">
                        <a:solidFill>
                          <a:schemeClr val="accent2">
                            <a:lumMod val="75000"/>
                          </a:schemeClr>
                        </a:solidFill>
                        <a:latin typeface="Cambria Math"/>
                        <a:ea typeface="Cambria Math"/>
                      </a:rPr>
                      <m:t> (∆</m:t>
                    </m:r>
                    <m:r>
                      <a:rPr lang="fr-FR" b="0" i="1" smtClean="0">
                        <a:solidFill>
                          <a:schemeClr val="accent2">
                            <a:lumMod val="75000"/>
                          </a:schemeClr>
                        </a:solidFill>
                        <a:latin typeface="Cambria Math"/>
                        <a:ea typeface="Cambria Math"/>
                      </a:rPr>
                      <m:t>𝑝</m:t>
                    </m:r>
                    <m:r>
                      <a:rPr lang="fr-FR" b="0" i="1" smtClean="0">
                        <a:solidFill>
                          <a:schemeClr val="accent2">
                            <a:lumMod val="75000"/>
                          </a:schemeClr>
                        </a:solidFill>
                        <a:latin typeface="Cambria Math"/>
                        <a:ea typeface="Cambria Math"/>
                      </a:rPr>
                      <m:t>≈</m:t>
                    </m:r>
                    <m:r>
                      <a:rPr lang="fr-FR" b="0" i="1" smtClean="0">
                        <a:solidFill>
                          <a:schemeClr val="accent2">
                            <a:lumMod val="75000"/>
                          </a:schemeClr>
                        </a:solidFill>
                        <a:latin typeface="Cambria Math"/>
                        <a:ea typeface="Cambria Math"/>
                      </a:rPr>
                      <m:t>𝑃</m:t>
                    </m:r>
                    <m:r>
                      <a:rPr lang="fr-FR" b="0" i="1" smtClean="0">
                        <a:solidFill>
                          <a:schemeClr val="accent2">
                            <a:lumMod val="75000"/>
                          </a:schemeClr>
                        </a:solidFill>
                        <a:latin typeface="Cambria Math"/>
                        <a:ea typeface="Cambria Math"/>
                      </a:rPr>
                      <m:t>)</m:t>
                    </m:r>
                  </m:oMath>
                </a14:m>
                <a:r>
                  <a:rPr lang="fr-FR" dirty="0" smtClean="0">
                    <a:solidFill>
                      <a:schemeClr val="accent2">
                        <a:lumMod val="75000"/>
                      </a:schemeClr>
                    </a:solidFill>
                  </a:rPr>
                  <a:t>, on voit le recul de la paroi, on sait par quel trou passe la particule, mais </a:t>
                </a:r>
                <a:r>
                  <a:rPr lang="fr-FR" dirty="0" smtClean="0">
                    <a:solidFill>
                      <a:srgbClr val="FF0000"/>
                    </a:solidFill>
                  </a:rPr>
                  <a:t>on ne voit pas des interférences </a:t>
                </a:r>
                <a:r>
                  <a:rPr lang="fr-FR" i="0" dirty="0" smtClean="0">
                    <a:solidFill>
                      <a:schemeClr val="bg1">
                        <a:lumMod val="75000"/>
                      </a:schemeClr>
                    </a:solidFill>
                  </a:rPr>
                  <a:t>(physique quantique)</a:t>
                </a:r>
              </a:p>
            </p:txBody>
          </p:sp>
        </mc:Choice>
        <mc:Fallback xmlns="">
          <p:sp>
            <p:nvSpPr>
              <p:cNvPr id="37" name="ZoneTexte 36"/>
              <p:cNvSpPr txBox="1">
                <a:spLocks noRot="1" noChangeAspect="1" noMove="1" noResize="1" noEditPoints="1" noAdjustHandles="1" noChangeArrowheads="1" noChangeShapeType="1" noTextEdit="1"/>
              </p:cNvSpPr>
              <p:nvPr/>
            </p:nvSpPr>
            <p:spPr>
              <a:xfrm>
                <a:off x="673895" y="2115178"/>
                <a:ext cx="7830342" cy="646331"/>
              </a:xfrm>
              <a:prstGeom prst="rect">
                <a:avLst/>
              </a:prstGeom>
              <a:blipFill rotWithShape="1">
                <a:blip r:embed="rId6"/>
                <a:stretch>
                  <a:fillRect l="-701" t="-4717" b="-14151"/>
                </a:stretch>
              </a:blipFill>
            </p:spPr>
            <p:txBody>
              <a:bodyPr/>
              <a:lstStyle/>
              <a:p>
                <a:r>
                  <a:rPr lang="fr-FR">
                    <a:noFill/>
                  </a:rPr>
                  <a:t> </a:t>
                </a:r>
              </a:p>
            </p:txBody>
          </p:sp>
        </mc:Fallback>
      </mc:AlternateContent>
      <p:sp>
        <p:nvSpPr>
          <p:cNvPr id="31" name="ZoneTexte 30"/>
          <p:cNvSpPr txBox="1"/>
          <p:nvPr/>
        </p:nvSpPr>
        <p:spPr>
          <a:xfrm>
            <a:off x="673895" y="3125455"/>
            <a:ext cx="7830342" cy="1015663"/>
          </a:xfrm>
          <a:prstGeom prst="rect">
            <a:avLst/>
          </a:prstGeom>
          <a:noFill/>
        </p:spPr>
        <p:txBody>
          <a:bodyPr wrap="square" rtlCol="0">
            <a:spAutoFit/>
          </a:bodyPr>
          <a:lstStyle/>
          <a:p>
            <a:r>
              <a:rPr lang="fr-FR" sz="2000" i="0" dirty="0" smtClean="0">
                <a:solidFill>
                  <a:schemeClr val="accent2">
                    <a:lumMod val="75000"/>
                  </a:schemeClr>
                </a:solidFill>
              </a:rPr>
              <a:t>On ne peut pas </a:t>
            </a:r>
            <a:r>
              <a:rPr lang="fr-FR" sz="2000" dirty="0" smtClean="0">
                <a:solidFill>
                  <a:schemeClr val="accent2">
                    <a:lumMod val="75000"/>
                  </a:schemeClr>
                </a:solidFill>
              </a:rPr>
              <a:t>à la fois </a:t>
            </a:r>
            <a:r>
              <a:rPr lang="fr-FR" sz="2000" i="0" dirty="0" smtClean="0">
                <a:solidFill>
                  <a:schemeClr val="accent2">
                    <a:lumMod val="75000"/>
                  </a:schemeClr>
                </a:solidFill>
              </a:rPr>
              <a:t>savoir par quel trou est passée la particule (propriété à caractère particulaire) et voir en même temps des interférences (propriété à caractère ondulatoire)</a:t>
            </a:r>
          </a:p>
        </p:txBody>
      </p:sp>
      <p:sp>
        <p:nvSpPr>
          <p:cNvPr id="32" name="ZoneTexte 31"/>
          <p:cNvSpPr txBox="1"/>
          <p:nvPr/>
        </p:nvSpPr>
        <p:spPr>
          <a:xfrm>
            <a:off x="647700" y="4598655"/>
            <a:ext cx="7830342" cy="1323439"/>
          </a:xfrm>
          <a:prstGeom prst="rect">
            <a:avLst/>
          </a:prstGeom>
          <a:noFill/>
        </p:spPr>
        <p:txBody>
          <a:bodyPr wrap="square" rtlCol="0">
            <a:spAutoFit/>
          </a:bodyPr>
          <a:lstStyle/>
          <a:p>
            <a:pPr algn="ctr"/>
            <a:r>
              <a:rPr lang="fr-FR" sz="2000" i="0" dirty="0" smtClean="0">
                <a:solidFill>
                  <a:schemeClr val="accent2">
                    <a:lumMod val="75000"/>
                  </a:schemeClr>
                </a:solidFill>
              </a:rPr>
              <a:t>Principe de complémentarité (Bohr, 1924):</a:t>
            </a:r>
          </a:p>
          <a:p>
            <a:pPr algn="ctr"/>
            <a:endParaRPr lang="fr-FR" sz="2000" i="0" dirty="0" smtClean="0">
              <a:solidFill>
                <a:schemeClr val="accent2">
                  <a:lumMod val="75000"/>
                </a:schemeClr>
              </a:solidFill>
            </a:endParaRPr>
          </a:p>
          <a:p>
            <a:pPr algn="ctr"/>
            <a:r>
              <a:rPr lang="fr-FR" sz="2000" dirty="0" smtClean="0">
                <a:solidFill>
                  <a:schemeClr val="accent2">
                    <a:lumMod val="75000"/>
                  </a:schemeClr>
                </a:solidFill>
              </a:rPr>
              <a:t>Les aspects ondulatoires et particulaires d’une entité quantique ne se manifestent jamais simultanément</a:t>
            </a:r>
          </a:p>
        </p:txBody>
      </p:sp>
    </p:spTree>
    <p:extLst>
      <p:ext uri="{BB962C8B-B14F-4D97-AF65-F5344CB8AC3E}">
        <p14:creationId xmlns:p14="http://schemas.microsoft.com/office/powerpoint/2010/main" val="4165889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Formalisation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36" name="ZoneTexte 35"/>
          <p:cNvSpPr txBox="1"/>
          <p:nvPr/>
        </p:nvSpPr>
        <p:spPr>
          <a:xfrm>
            <a:off x="478865" y="1053029"/>
            <a:ext cx="6565900" cy="369332"/>
          </a:xfrm>
          <a:prstGeom prst="rect">
            <a:avLst/>
          </a:prstGeom>
          <a:noFill/>
        </p:spPr>
        <p:txBody>
          <a:bodyPr wrap="square" rtlCol="0">
            <a:spAutoFit/>
          </a:bodyPr>
          <a:lstStyle/>
          <a:p>
            <a:pPr marL="285750" indent="-285750">
              <a:buFont typeface="Arial" pitchFamily="34" charset="0"/>
              <a:buChar char="•"/>
            </a:pPr>
            <a:r>
              <a:rPr lang="fr-FR" i="0" dirty="0" smtClean="0">
                <a:solidFill>
                  <a:schemeClr val="accent2">
                    <a:lumMod val="75000"/>
                  </a:schemeClr>
                </a:solidFill>
              </a:rPr>
              <a:t>Fonctions d’onde avec amplitude et phase : interférences</a:t>
            </a:r>
          </a:p>
        </p:txBody>
      </p:sp>
      <p:sp>
        <p:nvSpPr>
          <p:cNvPr id="13" name="ZoneTexte 12"/>
          <p:cNvSpPr txBox="1"/>
          <p:nvPr/>
        </p:nvSpPr>
        <p:spPr>
          <a:xfrm>
            <a:off x="558800" y="1642023"/>
            <a:ext cx="3302000" cy="369332"/>
          </a:xfrm>
          <a:prstGeom prst="rect">
            <a:avLst/>
          </a:prstGeom>
          <a:noFill/>
        </p:spPr>
        <p:txBody>
          <a:bodyPr wrap="square" rtlCol="0">
            <a:spAutoFit/>
          </a:bodyPr>
          <a:lstStyle/>
          <a:p>
            <a:pPr marL="285750" indent="-285750">
              <a:buFont typeface="Arial" pitchFamily="34" charset="0"/>
              <a:buChar char="•"/>
            </a:pPr>
            <a:r>
              <a:rPr lang="fr-FR" i="0" dirty="0" smtClean="0">
                <a:solidFill>
                  <a:schemeClr val="accent2">
                    <a:lumMod val="75000"/>
                  </a:schemeClr>
                </a:solidFill>
              </a:rPr>
              <a:t>Amplitude de probabilité :</a:t>
            </a:r>
          </a:p>
        </p:txBody>
      </p:sp>
      <p:pic>
        <p:nvPicPr>
          <p:cNvPr id="2" name="Image 1"/>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6883400" y="1091740"/>
            <a:ext cx="2016252" cy="326898"/>
          </a:xfrm>
          <a:prstGeom prst="rect">
            <a:avLst/>
          </a:prstGeom>
        </p:spPr>
      </p:pic>
      <p:grpSp>
        <p:nvGrpSpPr>
          <p:cNvPr id="4" name="Groupe 3"/>
          <p:cNvGrpSpPr/>
          <p:nvPr/>
        </p:nvGrpSpPr>
        <p:grpSpPr>
          <a:xfrm>
            <a:off x="462092" y="2109713"/>
            <a:ext cx="2824318" cy="2742793"/>
            <a:chOff x="462092" y="2109713"/>
            <a:chExt cx="2824318" cy="2742793"/>
          </a:xfrm>
        </p:grpSpPr>
        <p:cxnSp>
          <p:nvCxnSpPr>
            <p:cNvPr id="18" name="Connecteur droit avec flèche 17"/>
            <p:cNvCxnSpPr/>
            <p:nvPr/>
          </p:nvCxnSpPr>
          <p:spPr bwMode="auto">
            <a:xfrm flipV="1">
              <a:off x="488587" y="2941024"/>
              <a:ext cx="1514735" cy="59795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20"/>
            <p:cNvSpPr/>
            <p:nvPr/>
          </p:nvSpPr>
          <p:spPr bwMode="auto">
            <a:xfrm>
              <a:off x="1997802" y="301552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26" name="Connecteur droit avec flèche 25"/>
            <p:cNvCxnSpPr/>
            <p:nvPr/>
          </p:nvCxnSpPr>
          <p:spPr bwMode="auto">
            <a:xfrm>
              <a:off x="2076935" y="2937787"/>
              <a:ext cx="1209475" cy="586906"/>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ectangle 33"/>
            <p:cNvSpPr/>
            <p:nvPr/>
          </p:nvSpPr>
          <p:spPr bwMode="auto">
            <a:xfrm>
              <a:off x="2021081" y="4235919"/>
              <a:ext cx="79133" cy="616587"/>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Ellipse 37"/>
            <p:cNvSpPr/>
            <p:nvPr/>
          </p:nvSpPr>
          <p:spPr bwMode="auto">
            <a:xfrm>
              <a:off x="462092" y="3477802"/>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 name="Rectangle 38"/>
            <p:cNvSpPr/>
            <p:nvPr/>
          </p:nvSpPr>
          <p:spPr bwMode="auto">
            <a:xfrm>
              <a:off x="1981830" y="2109713"/>
              <a:ext cx="79133" cy="616587"/>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41" name="Connecteur droit avec flèche 40"/>
            <p:cNvCxnSpPr>
              <a:stCxn id="38" idx="5"/>
            </p:cNvCxnSpPr>
            <p:nvPr/>
          </p:nvCxnSpPr>
          <p:spPr bwMode="auto">
            <a:xfrm>
              <a:off x="543263" y="3565217"/>
              <a:ext cx="1517700" cy="540447"/>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Connecteur droit avec flèche 41"/>
            <p:cNvCxnSpPr/>
            <p:nvPr/>
          </p:nvCxnSpPr>
          <p:spPr bwMode="auto">
            <a:xfrm flipV="1">
              <a:off x="2100214" y="3538977"/>
              <a:ext cx="1186196" cy="566687"/>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 name="Image 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3441065" y="3385815"/>
            <a:ext cx="2848356" cy="306324"/>
          </a:xfrm>
          <a:prstGeom prst="rect">
            <a:avLst/>
          </a:prstGeom>
        </p:spPr>
      </p:pic>
      <p:pic>
        <p:nvPicPr>
          <p:cNvPr id="11" name="Image 10"/>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2156717" y="2516267"/>
            <a:ext cx="576072" cy="372618"/>
          </a:xfrm>
          <a:prstGeom prst="rect">
            <a:avLst/>
          </a:prstGeom>
        </p:spPr>
      </p:pic>
      <p:pic>
        <p:nvPicPr>
          <p:cNvPr id="12" name="Image 11"/>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2234183" y="4105664"/>
            <a:ext cx="576072" cy="372618"/>
          </a:xfrm>
          <a:prstGeom prst="rect">
            <a:avLst/>
          </a:prstGeom>
        </p:spPr>
      </p:pic>
      <p:pic>
        <p:nvPicPr>
          <p:cNvPr id="17" name="Image 16"/>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2444753" y="4979884"/>
            <a:ext cx="2610612" cy="329184"/>
          </a:xfrm>
          <a:prstGeom prst="rect">
            <a:avLst/>
          </a:prstGeom>
        </p:spPr>
      </p:pic>
      <p:pic>
        <p:nvPicPr>
          <p:cNvPr id="45" name="Image 44"/>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3441065" y="5585812"/>
            <a:ext cx="5189220" cy="329184"/>
          </a:xfrm>
          <a:prstGeom prst="rect">
            <a:avLst/>
          </a:prstGeom>
        </p:spPr>
      </p:pic>
      <p:sp>
        <p:nvSpPr>
          <p:cNvPr id="47" name="Ellipse 46"/>
          <p:cNvSpPr/>
          <p:nvPr/>
        </p:nvSpPr>
        <p:spPr bwMode="auto">
          <a:xfrm>
            <a:off x="5484147" y="5283668"/>
            <a:ext cx="3390105" cy="1027724"/>
          </a:xfrm>
          <a:prstGeom prst="ellipse">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4" name="ZoneTexte 53"/>
          <p:cNvSpPr txBox="1"/>
          <p:nvPr/>
        </p:nvSpPr>
        <p:spPr>
          <a:xfrm>
            <a:off x="6777037" y="4835226"/>
            <a:ext cx="1651000" cy="369332"/>
          </a:xfrm>
          <a:prstGeom prst="rect">
            <a:avLst/>
          </a:prstGeom>
          <a:noFill/>
        </p:spPr>
        <p:txBody>
          <a:bodyPr wrap="square" rtlCol="0">
            <a:spAutoFit/>
          </a:bodyPr>
          <a:lstStyle/>
          <a:p>
            <a:r>
              <a:rPr lang="fr-FR" dirty="0" smtClean="0">
                <a:solidFill>
                  <a:srgbClr val="C00000"/>
                </a:solidFill>
              </a:rPr>
              <a:t>Interférence !</a:t>
            </a:r>
          </a:p>
        </p:txBody>
      </p:sp>
      <p:grpSp>
        <p:nvGrpSpPr>
          <p:cNvPr id="15" name="Groupe 14"/>
          <p:cNvGrpSpPr/>
          <p:nvPr/>
        </p:nvGrpSpPr>
        <p:grpSpPr>
          <a:xfrm>
            <a:off x="3761815" y="1622037"/>
            <a:ext cx="3765224" cy="369332"/>
            <a:chOff x="3761815" y="1622037"/>
            <a:chExt cx="3765224" cy="369332"/>
          </a:xfrm>
        </p:grpSpPr>
        <p:pic>
          <p:nvPicPr>
            <p:cNvPr id="8" name="Image 7"/>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3761815" y="1642023"/>
              <a:ext cx="292608" cy="274320"/>
            </a:xfrm>
            <a:prstGeom prst="rect">
              <a:avLst/>
            </a:prstGeom>
          </p:spPr>
        </p:pic>
        <p:sp>
          <p:nvSpPr>
            <p:cNvPr id="32" name="ZoneTexte 31"/>
            <p:cNvSpPr txBox="1"/>
            <p:nvPr/>
          </p:nvSpPr>
          <p:spPr>
            <a:xfrm>
              <a:off x="4225039" y="1622037"/>
              <a:ext cx="3302000" cy="369332"/>
            </a:xfrm>
            <a:prstGeom prst="rect">
              <a:avLst/>
            </a:prstGeom>
            <a:noFill/>
          </p:spPr>
          <p:txBody>
            <a:bodyPr wrap="square" rtlCol="0">
              <a:spAutoFit/>
            </a:bodyPr>
            <a:lstStyle/>
            <a:p>
              <a:r>
                <a:rPr lang="fr-FR" i="0" dirty="0" smtClean="0">
                  <a:solidFill>
                    <a:schemeClr val="accent2">
                      <a:lumMod val="75000"/>
                    </a:schemeClr>
                  </a:solidFill>
                </a:rPr>
                <a:t>de passer par le trou 1</a:t>
              </a:r>
            </a:p>
          </p:txBody>
        </p:sp>
      </p:grpSp>
      <p:grpSp>
        <p:nvGrpSpPr>
          <p:cNvPr id="16" name="Groupe 15"/>
          <p:cNvGrpSpPr/>
          <p:nvPr/>
        </p:nvGrpSpPr>
        <p:grpSpPr>
          <a:xfrm>
            <a:off x="3761815" y="2109713"/>
            <a:ext cx="3765224" cy="369332"/>
            <a:chOff x="3761815" y="2109713"/>
            <a:chExt cx="3765224" cy="369332"/>
          </a:xfrm>
        </p:grpSpPr>
        <p:pic>
          <p:nvPicPr>
            <p:cNvPr id="9" name="Image 8"/>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3761815" y="2109713"/>
              <a:ext cx="299466" cy="274320"/>
            </a:xfrm>
            <a:prstGeom prst="rect">
              <a:avLst/>
            </a:prstGeom>
          </p:spPr>
        </p:pic>
        <p:sp>
          <p:nvSpPr>
            <p:cNvPr id="37" name="ZoneTexte 36"/>
            <p:cNvSpPr txBox="1"/>
            <p:nvPr/>
          </p:nvSpPr>
          <p:spPr>
            <a:xfrm>
              <a:off x="4225039" y="2109713"/>
              <a:ext cx="3302000" cy="369332"/>
            </a:xfrm>
            <a:prstGeom prst="rect">
              <a:avLst/>
            </a:prstGeom>
            <a:noFill/>
          </p:spPr>
          <p:txBody>
            <a:bodyPr wrap="square" rtlCol="0">
              <a:spAutoFit/>
            </a:bodyPr>
            <a:lstStyle/>
            <a:p>
              <a:r>
                <a:rPr lang="fr-FR" i="0" dirty="0" smtClean="0">
                  <a:solidFill>
                    <a:schemeClr val="accent2">
                      <a:lumMod val="75000"/>
                    </a:schemeClr>
                  </a:solidFill>
                </a:rPr>
                <a:t>de passer par le trou 2</a:t>
              </a:r>
            </a:p>
          </p:txBody>
        </p:sp>
      </p:grpSp>
      <p:pic>
        <p:nvPicPr>
          <p:cNvPr id="43"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910487" y="3904332"/>
            <a:ext cx="2864418" cy="94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218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 grpId="0"/>
      <p:bldP spid="47" grpId="0" animBg="1"/>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Formalisation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19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36" name="ZoneTexte 35"/>
          <p:cNvSpPr txBox="1"/>
          <p:nvPr/>
        </p:nvSpPr>
        <p:spPr>
          <a:xfrm>
            <a:off x="478865" y="1053029"/>
            <a:ext cx="5422063" cy="369332"/>
          </a:xfrm>
          <a:prstGeom prst="rect">
            <a:avLst/>
          </a:prstGeom>
          <a:noFill/>
        </p:spPr>
        <p:txBody>
          <a:bodyPr wrap="square" rtlCol="0">
            <a:spAutoFit/>
          </a:bodyPr>
          <a:lstStyle/>
          <a:p>
            <a:pPr marL="285750" indent="-285750">
              <a:buFont typeface="Arial" pitchFamily="34" charset="0"/>
              <a:buChar char="•"/>
            </a:pPr>
            <a:r>
              <a:rPr lang="fr-FR" i="0" dirty="0" smtClean="0">
                <a:solidFill>
                  <a:schemeClr val="accent2">
                    <a:lumMod val="75000"/>
                  </a:schemeClr>
                </a:solidFill>
              </a:rPr>
              <a:t>Si on sait par quel trou est passé la particule</a:t>
            </a:r>
          </a:p>
        </p:txBody>
      </p:sp>
      <p:grpSp>
        <p:nvGrpSpPr>
          <p:cNvPr id="19" name="Groupe 18"/>
          <p:cNvGrpSpPr/>
          <p:nvPr/>
        </p:nvGrpSpPr>
        <p:grpSpPr>
          <a:xfrm>
            <a:off x="462092" y="2109713"/>
            <a:ext cx="2824318" cy="2742793"/>
            <a:chOff x="462092" y="2109713"/>
            <a:chExt cx="2824318" cy="2742793"/>
          </a:xfrm>
        </p:grpSpPr>
        <p:cxnSp>
          <p:nvCxnSpPr>
            <p:cNvPr id="18" name="Connecteur droit avec flèche 17"/>
            <p:cNvCxnSpPr/>
            <p:nvPr/>
          </p:nvCxnSpPr>
          <p:spPr bwMode="auto">
            <a:xfrm flipV="1">
              <a:off x="488587" y="2941024"/>
              <a:ext cx="1514735" cy="59795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20"/>
            <p:cNvSpPr/>
            <p:nvPr/>
          </p:nvSpPr>
          <p:spPr bwMode="auto">
            <a:xfrm>
              <a:off x="1997802" y="301552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26" name="Connecteur droit avec flèche 25"/>
            <p:cNvCxnSpPr/>
            <p:nvPr/>
          </p:nvCxnSpPr>
          <p:spPr bwMode="auto">
            <a:xfrm>
              <a:off x="2076935" y="2937787"/>
              <a:ext cx="1209475" cy="433744"/>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ectangle 33"/>
            <p:cNvSpPr/>
            <p:nvPr/>
          </p:nvSpPr>
          <p:spPr bwMode="auto">
            <a:xfrm>
              <a:off x="2021081" y="4235919"/>
              <a:ext cx="79133" cy="616587"/>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Ellipse 37"/>
            <p:cNvSpPr/>
            <p:nvPr/>
          </p:nvSpPr>
          <p:spPr bwMode="auto">
            <a:xfrm>
              <a:off x="462092" y="3477802"/>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 name="Rectangle 38"/>
            <p:cNvSpPr/>
            <p:nvPr/>
          </p:nvSpPr>
          <p:spPr bwMode="auto">
            <a:xfrm>
              <a:off x="1981830" y="2109713"/>
              <a:ext cx="79133" cy="616587"/>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41" name="Connecteur droit avec flèche 40"/>
            <p:cNvCxnSpPr>
              <a:stCxn id="38" idx="5"/>
            </p:cNvCxnSpPr>
            <p:nvPr/>
          </p:nvCxnSpPr>
          <p:spPr bwMode="auto">
            <a:xfrm>
              <a:off x="543263" y="3565217"/>
              <a:ext cx="1517700" cy="540447"/>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Connecteur droit avec flèche 41"/>
            <p:cNvCxnSpPr/>
            <p:nvPr/>
          </p:nvCxnSpPr>
          <p:spPr bwMode="auto">
            <a:xfrm flipV="1">
              <a:off x="2100214" y="3677855"/>
              <a:ext cx="1186196" cy="427810"/>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4" name="Image 13"/>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286410" y="4985522"/>
            <a:ext cx="2660904" cy="329184"/>
          </a:xfrm>
          <a:prstGeom prst="rect">
            <a:avLst/>
          </a:prstGeom>
        </p:spPr>
      </p:pic>
      <p:sp>
        <p:nvSpPr>
          <p:cNvPr id="54" name="ZoneTexte 53"/>
          <p:cNvSpPr txBox="1"/>
          <p:nvPr/>
        </p:nvSpPr>
        <p:spPr>
          <a:xfrm>
            <a:off x="6172613" y="4939826"/>
            <a:ext cx="2331624" cy="369332"/>
          </a:xfrm>
          <a:prstGeom prst="rect">
            <a:avLst/>
          </a:prstGeom>
          <a:noFill/>
        </p:spPr>
        <p:txBody>
          <a:bodyPr wrap="square" rtlCol="0">
            <a:spAutoFit/>
          </a:bodyPr>
          <a:lstStyle/>
          <a:p>
            <a:r>
              <a:rPr lang="fr-FR" dirty="0" smtClean="0">
                <a:solidFill>
                  <a:srgbClr val="C00000"/>
                </a:solidFill>
              </a:rPr>
              <a:t>Pas d’interférence !</a:t>
            </a:r>
          </a:p>
        </p:txBody>
      </p:sp>
      <p:sp>
        <p:nvSpPr>
          <p:cNvPr id="43" name="ZoneTexte 42"/>
          <p:cNvSpPr txBox="1"/>
          <p:nvPr/>
        </p:nvSpPr>
        <p:spPr>
          <a:xfrm>
            <a:off x="3451464" y="2631362"/>
            <a:ext cx="4065366" cy="369332"/>
          </a:xfrm>
          <a:prstGeom prst="rect">
            <a:avLst/>
          </a:prstGeom>
          <a:noFill/>
        </p:spPr>
        <p:txBody>
          <a:bodyPr wrap="square" rtlCol="0">
            <a:spAutoFit/>
          </a:bodyPr>
          <a:lstStyle/>
          <a:p>
            <a:pPr marL="285750" indent="-285750">
              <a:buFont typeface="Arial" pitchFamily="34" charset="0"/>
              <a:buChar char="•"/>
            </a:pPr>
            <a:r>
              <a:rPr lang="fr-FR" i="0" dirty="0" smtClean="0">
                <a:solidFill>
                  <a:schemeClr val="accent2">
                    <a:lumMod val="75000"/>
                  </a:schemeClr>
                </a:solidFill>
              </a:rPr>
              <a:t>Probabilité de passer par le trou 1 :</a:t>
            </a:r>
          </a:p>
        </p:txBody>
      </p:sp>
      <p:pic>
        <p:nvPicPr>
          <p:cNvPr id="44" name="Image 43"/>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558341" y="2635425"/>
            <a:ext cx="576072" cy="372618"/>
          </a:xfrm>
          <a:prstGeom prst="rect">
            <a:avLst/>
          </a:prstGeom>
        </p:spPr>
      </p:pic>
      <p:sp>
        <p:nvSpPr>
          <p:cNvPr id="46" name="ZoneTexte 45"/>
          <p:cNvSpPr txBox="1"/>
          <p:nvPr/>
        </p:nvSpPr>
        <p:spPr>
          <a:xfrm>
            <a:off x="3492975" y="3992100"/>
            <a:ext cx="4065366" cy="369332"/>
          </a:xfrm>
          <a:prstGeom prst="rect">
            <a:avLst/>
          </a:prstGeom>
          <a:noFill/>
        </p:spPr>
        <p:txBody>
          <a:bodyPr wrap="square" rtlCol="0">
            <a:spAutoFit/>
          </a:bodyPr>
          <a:lstStyle/>
          <a:p>
            <a:pPr marL="285750" indent="-285750">
              <a:buFont typeface="Arial" pitchFamily="34" charset="0"/>
              <a:buChar char="•"/>
            </a:pPr>
            <a:r>
              <a:rPr lang="fr-FR" i="0" dirty="0" smtClean="0">
                <a:solidFill>
                  <a:schemeClr val="accent2">
                    <a:lumMod val="75000"/>
                  </a:schemeClr>
                </a:solidFill>
              </a:rPr>
              <a:t>Probabilité de passer par le trou 2 :</a:t>
            </a:r>
          </a:p>
        </p:txBody>
      </p:sp>
      <p:pic>
        <p:nvPicPr>
          <p:cNvPr id="7" name="Image 6"/>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7557152" y="3988814"/>
            <a:ext cx="576072" cy="372618"/>
          </a:xfrm>
          <a:prstGeom prst="rect">
            <a:avLst/>
          </a:prstGeom>
        </p:spPr>
      </p:pic>
      <p:pic>
        <p:nvPicPr>
          <p:cNvPr id="4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5305" y="2109712"/>
            <a:ext cx="1648932" cy="51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90194" y="3366047"/>
            <a:ext cx="1727200" cy="52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73774" y="5314706"/>
            <a:ext cx="3364651" cy="844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991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4" grpId="0"/>
      <p:bldP spid="43"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Développement de la mécanique quantique</a:t>
            </a:r>
          </a:p>
        </p:txBody>
      </p:sp>
      <p:pic>
        <p:nvPicPr>
          <p:cNvPr id="4099" name="Picture 6" descr="PhL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8" name="ZoneTexte 27"/>
          <p:cNvSpPr txBox="1"/>
          <p:nvPr/>
        </p:nvSpPr>
        <p:spPr>
          <a:xfrm>
            <a:off x="239712" y="1632209"/>
            <a:ext cx="1908728" cy="276999"/>
          </a:xfrm>
          <a:prstGeom prst="rect">
            <a:avLst/>
          </a:prstGeom>
          <a:noFill/>
        </p:spPr>
        <p:txBody>
          <a:bodyPr wrap="none" rtlCol="0">
            <a:spAutoFit/>
          </a:bodyPr>
          <a:lstStyle/>
          <a:p>
            <a:r>
              <a:rPr lang="fr-FR" sz="1200" i="0" dirty="0" smtClean="0">
                <a:solidFill>
                  <a:schemeClr val="accent2">
                    <a:lumMod val="75000"/>
                  </a:schemeClr>
                </a:solidFill>
              </a:rPr>
              <a:t>Spectre du « corps noir »</a:t>
            </a:r>
            <a:endParaRPr lang="fr-FR" sz="1200" i="0" dirty="0">
              <a:solidFill>
                <a:schemeClr val="accent2">
                  <a:lumMod val="75000"/>
                </a:schemeClr>
              </a:solidFill>
            </a:endParaRPr>
          </a:p>
        </p:txBody>
      </p:sp>
      <p:grpSp>
        <p:nvGrpSpPr>
          <p:cNvPr id="9" name="Groupe 8"/>
          <p:cNvGrpSpPr/>
          <p:nvPr/>
        </p:nvGrpSpPr>
        <p:grpSpPr>
          <a:xfrm>
            <a:off x="239712" y="2028779"/>
            <a:ext cx="2802498" cy="584776"/>
            <a:chOff x="239712" y="1882479"/>
            <a:chExt cx="2802498" cy="584776"/>
          </a:xfrm>
        </p:grpSpPr>
        <p:sp>
          <p:nvSpPr>
            <p:cNvPr id="29" name="ZoneTexte 28"/>
            <p:cNvSpPr txBox="1"/>
            <p:nvPr/>
          </p:nvSpPr>
          <p:spPr>
            <a:xfrm>
              <a:off x="239712" y="2005590"/>
              <a:ext cx="2802498" cy="461665"/>
            </a:xfrm>
            <a:prstGeom prst="rect">
              <a:avLst/>
            </a:prstGeom>
            <a:noFill/>
          </p:spPr>
          <p:txBody>
            <a:bodyPr wrap="none" rtlCol="0">
              <a:spAutoFit/>
            </a:bodyPr>
            <a:lstStyle/>
            <a:p>
              <a:r>
                <a:rPr lang="fr-FR" sz="1200" i="0" dirty="0" smtClean="0">
                  <a:solidFill>
                    <a:schemeClr val="accent2">
                      <a:lumMod val="75000"/>
                    </a:schemeClr>
                  </a:solidFill>
                </a:rPr>
                <a:t>Échanges d’énergie avec rayonnement</a:t>
              </a:r>
            </a:p>
            <a:p>
              <a:r>
                <a:rPr lang="fr-FR" sz="1200" i="0" dirty="0" smtClean="0">
                  <a:solidFill>
                    <a:schemeClr val="accent2">
                      <a:lumMod val="75000"/>
                    </a:schemeClr>
                  </a:solidFill>
                </a:rPr>
                <a:t>électromagnétique quantifiés</a:t>
              </a:r>
              <a:endParaRPr lang="fr-FR" sz="1200" i="0" dirty="0">
                <a:solidFill>
                  <a:schemeClr val="accent2">
                    <a:lumMod val="75000"/>
                  </a:schemeClr>
                </a:solidFill>
              </a:endParaRPr>
            </a:p>
          </p:txBody>
        </p:sp>
        <p:pic>
          <p:nvPicPr>
            <p:cNvPr id="8" name="Image 7"/>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335247" y="2258367"/>
              <a:ext cx="647700" cy="143256"/>
            </a:xfrm>
            <a:prstGeom prst="rect">
              <a:avLst/>
            </a:prstGeom>
          </p:spPr>
        </p:pic>
        <p:sp>
          <p:nvSpPr>
            <p:cNvPr id="32" name="ZoneTexte 31"/>
            <p:cNvSpPr txBox="1"/>
            <p:nvPr/>
          </p:nvSpPr>
          <p:spPr>
            <a:xfrm>
              <a:off x="1194076" y="1882479"/>
              <a:ext cx="907621" cy="246221"/>
            </a:xfrm>
            <a:prstGeom prst="rect">
              <a:avLst/>
            </a:prstGeom>
            <a:noFill/>
          </p:spPr>
          <p:txBody>
            <a:bodyPr wrap="none" rtlCol="0">
              <a:spAutoFit/>
            </a:bodyPr>
            <a:lstStyle/>
            <a:p>
              <a:r>
                <a:rPr lang="fr-FR" sz="1000" dirty="0" smtClean="0">
                  <a:solidFill>
                    <a:srgbClr val="FF0000"/>
                  </a:solidFill>
                </a:rPr>
                <a:t>Planck, 1900</a:t>
              </a:r>
              <a:endParaRPr lang="fr-FR" sz="1000" dirty="0">
                <a:solidFill>
                  <a:srgbClr val="FF0000"/>
                </a:solidFill>
              </a:endParaRPr>
            </a:p>
          </p:txBody>
        </p:sp>
      </p:grpSp>
      <p:grpSp>
        <p:nvGrpSpPr>
          <p:cNvPr id="10" name="Groupe 9"/>
          <p:cNvGrpSpPr/>
          <p:nvPr/>
        </p:nvGrpSpPr>
        <p:grpSpPr>
          <a:xfrm>
            <a:off x="239712" y="2731038"/>
            <a:ext cx="3311932" cy="643297"/>
            <a:chOff x="239712" y="2584738"/>
            <a:chExt cx="3311932" cy="643297"/>
          </a:xfrm>
        </p:grpSpPr>
        <p:sp>
          <p:nvSpPr>
            <p:cNvPr id="31" name="ZoneTexte 30"/>
            <p:cNvSpPr txBox="1"/>
            <p:nvPr/>
          </p:nvSpPr>
          <p:spPr>
            <a:xfrm>
              <a:off x="239712" y="2766370"/>
              <a:ext cx="3311932" cy="461665"/>
            </a:xfrm>
            <a:prstGeom prst="rect">
              <a:avLst/>
            </a:prstGeom>
            <a:noFill/>
          </p:spPr>
          <p:txBody>
            <a:bodyPr wrap="none" rtlCol="0">
              <a:spAutoFit/>
            </a:bodyPr>
            <a:lstStyle/>
            <a:p>
              <a:r>
                <a:rPr lang="fr-FR" sz="1200" i="0" dirty="0" smtClean="0">
                  <a:solidFill>
                    <a:schemeClr val="accent2">
                      <a:lumMod val="75000"/>
                    </a:schemeClr>
                  </a:solidFill>
                </a:rPr>
                <a:t>L’énergie du rayonnement électromagnétique </a:t>
              </a:r>
            </a:p>
            <a:p>
              <a:r>
                <a:rPr lang="fr-FR" sz="1200" i="0" dirty="0" smtClean="0">
                  <a:solidFill>
                    <a:schemeClr val="accent2">
                      <a:lumMod val="75000"/>
                    </a:schemeClr>
                  </a:solidFill>
                </a:rPr>
                <a:t>quantifiée: photon</a:t>
              </a:r>
              <a:endParaRPr lang="fr-FR" sz="1200" i="0" dirty="0">
                <a:solidFill>
                  <a:schemeClr val="accent2">
                    <a:lumMod val="75000"/>
                  </a:schemeClr>
                </a:solidFill>
              </a:endParaRPr>
            </a:p>
          </p:txBody>
        </p:sp>
        <p:sp>
          <p:nvSpPr>
            <p:cNvPr id="33" name="ZoneTexte 32"/>
            <p:cNvSpPr txBox="1"/>
            <p:nvPr/>
          </p:nvSpPr>
          <p:spPr>
            <a:xfrm>
              <a:off x="1164816" y="2584738"/>
              <a:ext cx="987771" cy="246221"/>
            </a:xfrm>
            <a:prstGeom prst="rect">
              <a:avLst/>
            </a:prstGeom>
            <a:noFill/>
          </p:spPr>
          <p:txBody>
            <a:bodyPr wrap="none" rtlCol="0">
              <a:spAutoFit/>
            </a:bodyPr>
            <a:lstStyle/>
            <a:p>
              <a:r>
                <a:rPr lang="fr-FR" sz="1000" dirty="0" smtClean="0">
                  <a:solidFill>
                    <a:srgbClr val="FF0000"/>
                  </a:solidFill>
                </a:rPr>
                <a:t>Einstein, 1905</a:t>
              </a:r>
              <a:endParaRPr lang="fr-FR" sz="1000" dirty="0">
                <a:solidFill>
                  <a:srgbClr val="FF0000"/>
                </a:solidFill>
              </a:endParaRPr>
            </a:p>
          </p:txBody>
        </p:sp>
      </p:grpSp>
      <p:grpSp>
        <p:nvGrpSpPr>
          <p:cNvPr id="11" name="Groupe 10"/>
          <p:cNvGrpSpPr/>
          <p:nvPr/>
        </p:nvGrpSpPr>
        <p:grpSpPr>
          <a:xfrm>
            <a:off x="5638327" y="2028778"/>
            <a:ext cx="3045385" cy="492443"/>
            <a:chOff x="5638327" y="1882478"/>
            <a:chExt cx="3045385" cy="492443"/>
          </a:xfrm>
        </p:grpSpPr>
        <p:sp>
          <p:nvSpPr>
            <p:cNvPr id="34" name="ZoneTexte 33"/>
            <p:cNvSpPr txBox="1"/>
            <p:nvPr/>
          </p:nvSpPr>
          <p:spPr>
            <a:xfrm>
              <a:off x="5638327" y="2097922"/>
              <a:ext cx="3045385" cy="276999"/>
            </a:xfrm>
            <a:prstGeom prst="rect">
              <a:avLst/>
            </a:prstGeom>
            <a:noFill/>
          </p:spPr>
          <p:txBody>
            <a:bodyPr wrap="none" rtlCol="0">
              <a:spAutoFit/>
            </a:bodyPr>
            <a:lstStyle/>
            <a:p>
              <a:r>
                <a:rPr lang="fr-FR" sz="1200" i="0" dirty="0" smtClean="0">
                  <a:solidFill>
                    <a:schemeClr val="accent2">
                      <a:lumMod val="75000"/>
                    </a:schemeClr>
                  </a:solidFill>
                </a:rPr>
                <a:t>Atomes constitués de protons et électrons</a:t>
              </a:r>
              <a:endParaRPr lang="fr-FR" sz="1200" i="0" dirty="0">
                <a:solidFill>
                  <a:schemeClr val="accent2">
                    <a:lumMod val="75000"/>
                  </a:schemeClr>
                </a:solidFill>
              </a:endParaRPr>
            </a:p>
          </p:txBody>
        </p:sp>
        <p:sp>
          <p:nvSpPr>
            <p:cNvPr id="35" name="ZoneTexte 34"/>
            <p:cNvSpPr txBox="1"/>
            <p:nvPr/>
          </p:nvSpPr>
          <p:spPr>
            <a:xfrm>
              <a:off x="6048362" y="1882478"/>
              <a:ext cx="2108269" cy="246221"/>
            </a:xfrm>
            <a:prstGeom prst="rect">
              <a:avLst/>
            </a:prstGeom>
            <a:noFill/>
          </p:spPr>
          <p:txBody>
            <a:bodyPr wrap="none" rtlCol="0">
              <a:spAutoFit/>
            </a:bodyPr>
            <a:lstStyle/>
            <a:p>
              <a:r>
                <a:rPr lang="fr-FR" sz="1000" dirty="0" smtClean="0">
                  <a:solidFill>
                    <a:srgbClr val="FF0000"/>
                  </a:solidFill>
                </a:rPr>
                <a:t>Thomson 1897, Rutherford 1911</a:t>
              </a:r>
              <a:endParaRPr lang="fr-FR" sz="1000" dirty="0">
                <a:solidFill>
                  <a:srgbClr val="FF0000"/>
                </a:solidFill>
              </a:endParaRPr>
            </a:p>
          </p:txBody>
        </p:sp>
      </p:grpSp>
      <p:grpSp>
        <p:nvGrpSpPr>
          <p:cNvPr id="12" name="Groupe 11"/>
          <p:cNvGrpSpPr/>
          <p:nvPr/>
        </p:nvGrpSpPr>
        <p:grpSpPr>
          <a:xfrm>
            <a:off x="5672418" y="2731037"/>
            <a:ext cx="2614370" cy="523220"/>
            <a:chOff x="5672418" y="2584737"/>
            <a:chExt cx="2614370" cy="523220"/>
          </a:xfrm>
        </p:grpSpPr>
        <p:sp>
          <p:nvSpPr>
            <p:cNvPr id="36" name="ZoneTexte 35"/>
            <p:cNvSpPr txBox="1"/>
            <p:nvPr/>
          </p:nvSpPr>
          <p:spPr>
            <a:xfrm>
              <a:off x="5672418" y="2830958"/>
              <a:ext cx="2614370" cy="276999"/>
            </a:xfrm>
            <a:prstGeom prst="rect">
              <a:avLst/>
            </a:prstGeom>
            <a:noFill/>
          </p:spPr>
          <p:txBody>
            <a:bodyPr wrap="none" rtlCol="0">
              <a:spAutoFit/>
            </a:bodyPr>
            <a:lstStyle/>
            <a:p>
              <a:r>
                <a:rPr lang="fr-FR" sz="1200" i="0" dirty="0" smtClean="0">
                  <a:solidFill>
                    <a:schemeClr val="accent2">
                      <a:lumMod val="75000"/>
                    </a:schemeClr>
                  </a:solidFill>
                </a:rPr>
                <a:t>Électrons dans des orbites discrètes</a:t>
              </a:r>
              <a:endParaRPr lang="fr-FR" sz="1200" i="0" dirty="0">
                <a:solidFill>
                  <a:schemeClr val="accent2">
                    <a:lumMod val="75000"/>
                  </a:schemeClr>
                </a:solidFill>
              </a:endParaRPr>
            </a:p>
          </p:txBody>
        </p:sp>
        <p:sp>
          <p:nvSpPr>
            <p:cNvPr id="37" name="ZoneTexte 36"/>
            <p:cNvSpPr txBox="1"/>
            <p:nvPr/>
          </p:nvSpPr>
          <p:spPr>
            <a:xfrm>
              <a:off x="6618135" y="2584737"/>
              <a:ext cx="808235" cy="246221"/>
            </a:xfrm>
            <a:prstGeom prst="rect">
              <a:avLst/>
            </a:prstGeom>
            <a:noFill/>
          </p:spPr>
          <p:txBody>
            <a:bodyPr wrap="none" rtlCol="0">
              <a:spAutoFit/>
            </a:bodyPr>
            <a:lstStyle/>
            <a:p>
              <a:r>
                <a:rPr lang="fr-FR" sz="1000" dirty="0" smtClean="0">
                  <a:solidFill>
                    <a:srgbClr val="FF0000"/>
                  </a:solidFill>
                </a:rPr>
                <a:t>Bohr, 1911</a:t>
              </a:r>
              <a:endParaRPr lang="fr-FR" sz="1000" dirty="0">
                <a:solidFill>
                  <a:srgbClr val="FF0000"/>
                </a:solidFill>
              </a:endParaRPr>
            </a:p>
          </p:txBody>
        </p:sp>
      </p:grpSp>
      <p:sp>
        <p:nvSpPr>
          <p:cNvPr id="38" name="ZoneTexte 37"/>
          <p:cNvSpPr txBox="1"/>
          <p:nvPr/>
        </p:nvSpPr>
        <p:spPr>
          <a:xfrm>
            <a:off x="5638325" y="1632208"/>
            <a:ext cx="2371996" cy="276999"/>
          </a:xfrm>
          <a:prstGeom prst="rect">
            <a:avLst/>
          </a:prstGeom>
          <a:noFill/>
        </p:spPr>
        <p:txBody>
          <a:bodyPr wrap="none" rtlCol="0">
            <a:spAutoFit/>
          </a:bodyPr>
          <a:lstStyle/>
          <a:p>
            <a:r>
              <a:rPr lang="fr-FR" sz="1200" i="0" dirty="0" smtClean="0">
                <a:solidFill>
                  <a:schemeClr val="accent2">
                    <a:lumMod val="75000"/>
                  </a:schemeClr>
                </a:solidFill>
              </a:rPr>
              <a:t>Spectre des éléments chimiques</a:t>
            </a:r>
            <a:endParaRPr lang="fr-FR" sz="1200" i="0" dirty="0">
              <a:solidFill>
                <a:schemeClr val="accent2">
                  <a:lumMod val="75000"/>
                </a:schemeClr>
              </a:solidFill>
            </a:endParaRPr>
          </a:p>
        </p:txBody>
      </p:sp>
      <p:grpSp>
        <p:nvGrpSpPr>
          <p:cNvPr id="6" name="Groupe 5"/>
          <p:cNvGrpSpPr/>
          <p:nvPr/>
        </p:nvGrpSpPr>
        <p:grpSpPr>
          <a:xfrm>
            <a:off x="2659097" y="713917"/>
            <a:ext cx="1479123" cy="510436"/>
            <a:chOff x="2659097" y="713917"/>
            <a:chExt cx="1479123" cy="510436"/>
          </a:xfrm>
        </p:grpSpPr>
        <p:sp>
          <p:nvSpPr>
            <p:cNvPr id="41" name="ZoneTexte 40"/>
            <p:cNvSpPr txBox="1"/>
            <p:nvPr/>
          </p:nvSpPr>
          <p:spPr>
            <a:xfrm>
              <a:off x="2659097" y="947354"/>
              <a:ext cx="1479123" cy="276999"/>
            </a:xfrm>
            <a:prstGeom prst="rect">
              <a:avLst/>
            </a:prstGeom>
            <a:noFill/>
          </p:spPr>
          <p:txBody>
            <a:bodyPr wrap="none" rtlCol="0">
              <a:spAutoFit/>
            </a:bodyPr>
            <a:lstStyle/>
            <a:p>
              <a:r>
                <a:rPr lang="fr-FR" sz="1200" i="0" dirty="0" smtClean="0">
                  <a:solidFill>
                    <a:schemeClr val="accent2">
                      <a:lumMod val="75000"/>
                    </a:schemeClr>
                  </a:solidFill>
                </a:rPr>
                <a:t>Électromagnétisme</a:t>
              </a:r>
              <a:endParaRPr lang="fr-FR" sz="1200" i="0" dirty="0">
                <a:solidFill>
                  <a:schemeClr val="accent2">
                    <a:lumMod val="75000"/>
                  </a:schemeClr>
                </a:solidFill>
              </a:endParaRPr>
            </a:p>
          </p:txBody>
        </p:sp>
        <p:sp>
          <p:nvSpPr>
            <p:cNvPr id="42" name="ZoneTexte 41"/>
            <p:cNvSpPr txBox="1"/>
            <p:nvPr/>
          </p:nvSpPr>
          <p:spPr>
            <a:xfrm>
              <a:off x="2900765" y="713917"/>
              <a:ext cx="995785" cy="246221"/>
            </a:xfrm>
            <a:prstGeom prst="rect">
              <a:avLst/>
            </a:prstGeom>
            <a:noFill/>
          </p:spPr>
          <p:txBody>
            <a:bodyPr wrap="none" rtlCol="0">
              <a:spAutoFit/>
            </a:bodyPr>
            <a:lstStyle/>
            <a:p>
              <a:r>
                <a:rPr lang="fr-FR" sz="1000" dirty="0" smtClean="0">
                  <a:solidFill>
                    <a:srgbClr val="FF0000"/>
                  </a:solidFill>
                </a:rPr>
                <a:t>Maxwell, 1865</a:t>
              </a:r>
              <a:endParaRPr lang="fr-FR" sz="1000" dirty="0">
                <a:solidFill>
                  <a:srgbClr val="FF0000"/>
                </a:solidFill>
              </a:endParaRPr>
            </a:p>
          </p:txBody>
        </p:sp>
      </p:grpSp>
      <p:grpSp>
        <p:nvGrpSpPr>
          <p:cNvPr id="7" name="Groupe 6"/>
          <p:cNvGrpSpPr/>
          <p:nvPr/>
        </p:nvGrpSpPr>
        <p:grpSpPr>
          <a:xfrm>
            <a:off x="4291859" y="713917"/>
            <a:ext cx="1656223" cy="510435"/>
            <a:chOff x="4291859" y="713917"/>
            <a:chExt cx="1656223" cy="510435"/>
          </a:xfrm>
        </p:grpSpPr>
        <p:sp>
          <p:nvSpPr>
            <p:cNvPr id="39" name="ZoneTexte 38"/>
            <p:cNvSpPr txBox="1"/>
            <p:nvPr/>
          </p:nvSpPr>
          <p:spPr>
            <a:xfrm>
              <a:off x="4419120" y="947353"/>
              <a:ext cx="1121654" cy="276999"/>
            </a:xfrm>
            <a:prstGeom prst="rect">
              <a:avLst/>
            </a:prstGeom>
            <a:noFill/>
          </p:spPr>
          <p:txBody>
            <a:bodyPr wrap="none" rtlCol="0">
              <a:spAutoFit/>
            </a:bodyPr>
            <a:lstStyle/>
            <a:p>
              <a:r>
                <a:rPr lang="fr-FR" sz="1200" i="0" dirty="0" smtClean="0">
                  <a:solidFill>
                    <a:schemeClr val="accent2">
                      <a:lumMod val="75000"/>
                    </a:schemeClr>
                  </a:solidFill>
                </a:rPr>
                <a:t>Spectroscopie</a:t>
              </a:r>
              <a:endParaRPr lang="fr-FR" sz="1200" i="0" dirty="0">
                <a:solidFill>
                  <a:schemeClr val="accent2">
                    <a:lumMod val="75000"/>
                  </a:schemeClr>
                </a:solidFill>
              </a:endParaRPr>
            </a:p>
          </p:txBody>
        </p:sp>
        <p:sp>
          <p:nvSpPr>
            <p:cNvPr id="43" name="ZoneTexte 42"/>
            <p:cNvSpPr txBox="1"/>
            <p:nvPr/>
          </p:nvSpPr>
          <p:spPr>
            <a:xfrm>
              <a:off x="4291859" y="713917"/>
              <a:ext cx="1656223" cy="246221"/>
            </a:xfrm>
            <a:prstGeom prst="rect">
              <a:avLst/>
            </a:prstGeom>
            <a:noFill/>
          </p:spPr>
          <p:txBody>
            <a:bodyPr wrap="none" rtlCol="0">
              <a:spAutoFit/>
            </a:bodyPr>
            <a:lstStyle/>
            <a:p>
              <a:r>
                <a:rPr lang="fr-FR" sz="1000" dirty="0" smtClean="0">
                  <a:solidFill>
                    <a:srgbClr val="FF0000"/>
                  </a:solidFill>
                </a:rPr>
                <a:t>Bunsen et Kirchhoff, 1860</a:t>
              </a:r>
              <a:endParaRPr lang="fr-FR" sz="1000" dirty="0">
                <a:solidFill>
                  <a:srgbClr val="FF0000"/>
                </a:solidFill>
              </a:endParaRPr>
            </a:p>
          </p:txBody>
        </p:sp>
      </p:grpSp>
      <p:grpSp>
        <p:nvGrpSpPr>
          <p:cNvPr id="13" name="Groupe 12"/>
          <p:cNvGrpSpPr/>
          <p:nvPr/>
        </p:nvGrpSpPr>
        <p:grpSpPr>
          <a:xfrm>
            <a:off x="2799348" y="3629055"/>
            <a:ext cx="3394517" cy="983761"/>
            <a:chOff x="3223618" y="3242665"/>
            <a:chExt cx="3394517" cy="983761"/>
          </a:xfrm>
        </p:grpSpPr>
        <p:sp>
          <p:nvSpPr>
            <p:cNvPr id="24" name="ZoneTexte 23"/>
            <p:cNvSpPr txBox="1"/>
            <p:nvPr/>
          </p:nvSpPr>
          <p:spPr>
            <a:xfrm>
              <a:off x="3223618" y="3456085"/>
              <a:ext cx="2652329" cy="646331"/>
            </a:xfrm>
            <a:prstGeom prst="rect">
              <a:avLst/>
            </a:prstGeom>
            <a:noFill/>
          </p:spPr>
          <p:txBody>
            <a:bodyPr wrap="none" rtlCol="0">
              <a:spAutoFit/>
            </a:bodyPr>
            <a:lstStyle/>
            <a:p>
              <a:r>
                <a:rPr lang="fr-FR" sz="1200" i="0" dirty="0" smtClean="0">
                  <a:solidFill>
                    <a:schemeClr val="accent2">
                      <a:lumMod val="75000"/>
                    </a:schemeClr>
                  </a:solidFill>
                </a:rPr>
                <a:t>Caractère corpusculaire des photons</a:t>
              </a:r>
            </a:p>
            <a:p>
              <a:endParaRPr lang="fr-FR" sz="1200" i="0" dirty="0" smtClean="0">
                <a:solidFill>
                  <a:schemeClr val="accent2">
                    <a:lumMod val="75000"/>
                  </a:schemeClr>
                </a:solidFill>
              </a:endParaRPr>
            </a:p>
            <a:p>
              <a:r>
                <a:rPr lang="fr-FR" sz="1200" i="0" dirty="0" smtClean="0">
                  <a:solidFill>
                    <a:schemeClr val="accent2">
                      <a:lumMod val="75000"/>
                    </a:schemeClr>
                  </a:solidFill>
                </a:rPr>
                <a:t>Caractère ondulatoire des électrons</a:t>
              </a:r>
              <a:endParaRPr lang="fr-FR" sz="1200" i="0" dirty="0">
                <a:solidFill>
                  <a:schemeClr val="accent2">
                    <a:lumMod val="75000"/>
                  </a:schemeClr>
                </a:solidFill>
              </a:endParaRPr>
            </a:p>
          </p:txBody>
        </p:sp>
        <p:sp>
          <p:nvSpPr>
            <p:cNvPr id="25" name="ZoneTexte 24"/>
            <p:cNvSpPr txBox="1"/>
            <p:nvPr/>
          </p:nvSpPr>
          <p:spPr>
            <a:xfrm>
              <a:off x="4018934" y="3242665"/>
              <a:ext cx="1109599" cy="246221"/>
            </a:xfrm>
            <a:prstGeom prst="rect">
              <a:avLst/>
            </a:prstGeom>
            <a:noFill/>
          </p:spPr>
          <p:txBody>
            <a:bodyPr wrap="none" rtlCol="0">
              <a:spAutoFit/>
            </a:bodyPr>
            <a:lstStyle/>
            <a:p>
              <a:r>
                <a:rPr lang="fr-FR" sz="1000" dirty="0" smtClean="0">
                  <a:solidFill>
                    <a:srgbClr val="FF0000"/>
                  </a:solidFill>
                </a:rPr>
                <a:t>de Broglie, 1924</a:t>
              </a:r>
              <a:endParaRPr lang="fr-FR" sz="1000" dirty="0">
                <a:solidFill>
                  <a:srgbClr val="FF0000"/>
                </a:solidFill>
              </a:endParaRPr>
            </a:p>
          </p:txBody>
        </p:sp>
        <p:pic>
          <p:nvPicPr>
            <p:cNvPr id="26" name="Image 25"/>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5875947" y="3543661"/>
              <a:ext cx="647700" cy="143256"/>
            </a:xfrm>
            <a:prstGeom prst="rect">
              <a:avLst/>
            </a:prstGeom>
          </p:spPr>
        </p:pic>
        <p:pic>
          <p:nvPicPr>
            <p:cNvPr id="2" name="Image 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5875947" y="3769226"/>
              <a:ext cx="742188" cy="457200"/>
            </a:xfrm>
            <a:prstGeom prst="rect">
              <a:avLst/>
            </a:prstGeom>
          </p:spPr>
        </p:pic>
      </p:grpSp>
      <p:grpSp>
        <p:nvGrpSpPr>
          <p:cNvPr id="17" name="Groupe 16"/>
          <p:cNvGrpSpPr/>
          <p:nvPr/>
        </p:nvGrpSpPr>
        <p:grpSpPr>
          <a:xfrm>
            <a:off x="3326587" y="4950654"/>
            <a:ext cx="2448940" cy="986231"/>
            <a:chOff x="3326587" y="4950654"/>
            <a:chExt cx="2448940" cy="986231"/>
          </a:xfrm>
        </p:grpSpPr>
        <p:sp>
          <p:nvSpPr>
            <p:cNvPr id="44" name="ZoneTexte 43"/>
            <p:cNvSpPr txBox="1"/>
            <p:nvPr/>
          </p:nvSpPr>
          <p:spPr>
            <a:xfrm>
              <a:off x="3326587" y="5208215"/>
              <a:ext cx="2448940" cy="276999"/>
            </a:xfrm>
            <a:prstGeom prst="rect">
              <a:avLst/>
            </a:prstGeom>
            <a:noFill/>
          </p:spPr>
          <p:txBody>
            <a:bodyPr wrap="none" rtlCol="0">
              <a:spAutoFit/>
            </a:bodyPr>
            <a:lstStyle/>
            <a:p>
              <a:r>
                <a:rPr lang="fr-FR" sz="1200" i="0" dirty="0" smtClean="0">
                  <a:solidFill>
                    <a:schemeClr val="accent2">
                      <a:lumMod val="75000"/>
                    </a:schemeClr>
                  </a:solidFill>
                </a:rPr>
                <a:t>Équation d’« ondes de matière »</a:t>
              </a:r>
              <a:endParaRPr lang="fr-FR" sz="1200" i="0" dirty="0">
                <a:solidFill>
                  <a:schemeClr val="accent2">
                    <a:lumMod val="75000"/>
                  </a:schemeClr>
                </a:solidFill>
              </a:endParaRPr>
            </a:p>
          </p:txBody>
        </p:sp>
        <p:sp>
          <p:nvSpPr>
            <p:cNvPr id="45" name="ZoneTexte 44"/>
            <p:cNvSpPr txBox="1"/>
            <p:nvPr/>
          </p:nvSpPr>
          <p:spPr>
            <a:xfrm>
              <a:off x="3896550" y="4950654"/>
              <a:ext cx="1220206" cy="246221"/>
            </a:xfrm>
            <a:prstGeom prst="rect">
              <a:avLst/>
            </a:prstGeom>
            <a:noFill/>
          </p:spPr>
          <p:txBody>
            <a:bodyPr wrap="none" rtlCol="0">
              <a:spAutoFit/>
            </a:bodyPr>
            <a:lstStyle/>
            <a:p>
              <a:r>
                <a:rPr lang="fr-FR" sz="1000" dirty="0" smtClean="0">
                  <a:solidFill>
                    <a:srgbClr val="FF0000"/>
                  </a:solidFill>
                </a:rPr>
                <a:t>Schrödinger, 1927</a:t>
              </a:r>
              <a:endParaRPr lang="fr-FR" sz="1000" dirty="0">
                <a:solidFill>
                  <a:srgbClr val="FF0000"/>
                </a:solidFill>
              </a:endParaRPr>
            </a:p>
          </p:txBody>
        </p:sp>
        <p:pic>
          <p:nvPicPr>
            <p:cNvPr id="5" name="Image 4"/>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559171" y="5527500"/>
              <a:ext cx="2184273" cy="409385"/>
            </a:xfrm>
            <a:prstGeom prst="rect">
              <a:avLst/>
            </a:prstGeom>
          </p:spPr>
        </p:pic>
      </p:grpSp>
      <p:sp>
        <p:nvSpPr>
          <p:cNvPr id="16" name="Flèche vers le bas 15"/>
          <p:cNvSpPr/>
          <p:nvPr/>
        </p:nvSpPr>
        <p:spPr bwMode="auto">
          <a:xfrm rot="3588240">
            <a:off x="2111045" y="876261"/>
            <a:ext cx="228954" cy="1048847"/>
          </a:xfrm>
          <a:prstGeom prst="downArrow">
            <a:avLst/>
          </a:prstGeom>
          <a:solidFill>
            <a:schemeClr val="bg1">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Flèche vers le bas 46"/>
          <p:cNvSpPr/>
          <p:nvPr/>
        </p:nvSpPr>
        <p:spPr bwMode="auto">
          <a:xfrm rot="18268106">
            <a:off x="5912026" y="847791"/>
            <a:ext cx="228954" cy="1048847"/>
          </a:xfrm>
          <a:prstGeom prst="downArrow">
            <a:avLst/>
          </a:prstGeom>
          <a:solidFill>
            <a:schemeClr val="bg1">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 name="Flèche vers le bas 47"/>
          <p:cNvSpPr/>
          <p:nvPr/>
        </p:nvSpPr>
        <p:spPr bwMode="auto">
          <a:xfrm rot="18303248">
            <a:off x="2606093" y="3082341"/>
            <a:ext cx="228954" cy="1048847"/>
          </a:xfrm>
          <a:prstGeom prst="downArrow">
            <a:avLst/>
          </a:prstGeom>
          <a:solidFill>
            <a:schemeClr val="bg1">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9" name="Flèche vers le bas 48"/>
          <p:cNvSpPr/>
          <p:nvPr/>
        </p:nvSpPr>
        <p:spPr bwMode="auto">
          <a:xfrm rot="3478708">
            <a:off x="5885941" y="2994207"/>
            <a:ext cx="228954" cy="1048847"/>
          </a:xfrm>
          <a:prstGeom prst="downArrow">
            <a:avLst/>
          </a:prstGeom>
          <a:solidFill>
            <a:schemeClr val="bg1">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862664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8" grpId="0"/>
      <p:bldP spid="16" grpId="0" animBg="1"/>
      <p:bldP spid="47" grpId="0" animBg="1"/>
      <p:bldP spid="48" grpId="0" animBg="1"/>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Principe de la réduction du paquet d’onde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2" name="Image 1"/>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1018615" y="3575176"/>
            <a:ext cx="2096262" cy="306324"/>
          </a:xfrm>
          <a:prstGeom prst="rect">
            <a:avLst/>
          </a:prstGeom>
        </p:spPr>
      </p:pic>
      <p:sp>
        <p:nvSpPr>
          <p:cNvPr id="28" name="ZoneTexte 27"/>
          <p:cNvSpPr txBox="1"/>
          <p:nvPr/>
        </p:nvSpPr>
        <p:spPr>
          <a:xfrm>
            <a:off x="637012" y="2067368"/>
            <a:ext cx="8011687" cy="584775"/>
          </a:xfrm>
          <a:prstGeom prst="rect">
            <a:avLst/>
          </a:prstGeom>
          <a:noFill/>
        </p:spPr>
        <p:txBody>
          <a:bodyPr wrap="square" rtlCol="0">
            <a:spAutoFit/>
          </a:bodyPr>
          <a:lstStyle/>
          <a:p>
            <a:r>
              <a:rPr lang="fr-FR" sz="1600" dirty="0" smtClean="0">
                <a:solidFill>
                  <a:schemeClr val="accent2">
                    <a:lumMod val="75000"/>
                  </a:schemeClr>
                </a:solidFill>
              </a:rPr>
              <a:t>Si on fait une mesure qui permet de déterminer par quel trou passe la particule, on produit un collapse instantané du « paquet d’onde » :</a:t>
            </a:r>
          </a:p>
        </p:txBody>
      </p:sp>
      <p:cxnSp>
        <p:nvCxnSpPr>
          <p:cNvPr id="5" name="Connecteur droit avec flèche 4"/>
          <p:cNvCxnSpPr/>
          <p:nvPr/>
        </p:nvCxnSpPr>
        <p:spPr bwMode="auto">
          <a:xfrm>
            <a:off x="3263900" y="3728338"/>
            <a:ext cx="635000"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Image 3"/>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4358715" y="3205596"/>
            <a:ext cx="845820" cy="306324"/>
          </a:xfrm>
          <a:prstGeom prst="rect">
            <a:avLst/>
          </a:prstGeom>
        </p:spPr>
      </p:pic>
      <p:pic>
        <p:nvPicPr>
          <p:cNvPr id="10" name="Image 9"/>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444815" y="3174092"/>
            <a:ext cx="1122426" cy="329184"/>
          </a:xfrm>
          <a:prstGeom prst="rect">
            <a:avLst/>
          </a:prstGeom>
        </p:spPr>
      </p:pic>
      <p:sp>
        <p:nvSpPr>
          <p:cNvPr id="37" name="ZoneTexte 36"/>
          <p:cNvSpPr txBox="1"/>
          <p:nvPr/>
        </p:nvSpPr>
        <p:spPr>
          <a:xfrm>
            <a:off x="5191551" y="3142588"/>
            <a:ext cx="2253264" cy="369332"/>
          </a:xfrm>
          <a:prstGeom prst="rect">
            <a:avLst/>
          </a:prstGeom>
          <a:noFill/>
        </p:spPr>
        <p:txBody>
          <a:bodyPr wrap="square" rtlCol="0">
            <a:spAutoFit/>
          </a:bodyPr>
          <a:lstStyle/>
          <a:p>
            <a:r>
              <a:rPr lang="fr-FR" i="0" dirty="0" smtClean="0">
                <a:solidFill>
                  <a:schemeClr val="accent2">
                    <a:lumMod val="75000"/>
                  </a:schemeClr>
                </a:solidFill>
              </a:rPr>
              <a:t>avec une probabilité</a:t>
            </a:r>
          </a:p>
        </p:txBody>
      </p:sp>
      <p:pic>
        <p:nvPicPr>
          <p:cNvPr id="11" name="Image 10"/>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4358715" y="3739240"/>
            <a:ext cx="845820" cy="306324"/>
          </a:xfrm>
          <a:prstGeom prst="rect">
            <a:avLst/>
          </a:prstGeom>
        </p:spPr>
      </p:pic>
      <p:sp>
        <p:nvSpPr>
          <p:cNvPr id="44" name="ZoneTexte 43"/>
          <p:cNvSpPr txBox="1"/>
          <p:nvPr/>
        </p:nvSpPr>
        <p:spPr>
          <a:xfrm>
            <a:off x="5191551" y="3696834"/>
            <a:ext cx="2253264" cy="369332"/>
          </a:xfrm>
          <a:prstGeom prst="rect">
            <a:avLst/>
          </a:prstGeom>
          <a:noFill/>
        </p:spPr>
        <p:txBody>
          <a:bodyPr wrap="square" rtlCol="0">
            <a:spAutoFit/>
          </a:bodyPr>
          <a:lstStyle/>
          <a:p>
            <a:r>
              <a:rPr lang="fr-FR" i="0" dirty="0" smtClean="0">
                <a:solidFill>
                  <a:schemeClr val="accent2">
                    <a:lumMod val="75000"/>
                  </a:schemeClr>
                </a:solidFill>
              </a:rPr>
              <a:t>avec une probabilité</a:t>
            </a:r>
          </a:p>
        </p:txBody>
      </p:sp>
      <p:pic>
        <p:nvPicPr>
          <p:cNvPr id="12" name="Image 11"/>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7444815" y="3744038"/>
            <a:ext cx="1122426" cy="329184"/>
          </a:xfrm>
          <a:prstGeom prst="rect">
            <a:avLst/>
          </a:prstGeom>
        </p:spPr>
      </p:pic>
      <p:sp>
        <p:nvSpPr>
          <p:cNvPr id="48" name="ZoneTexte 47"/>
          <p:cNvSpPr txBox="1"/>
          <p:nvPr/>
        </p:nvSpPr>
        <p:spPr>
          <a:xfrm>
            <a:off x="2437016" y="5617333"/>
            <a:ext cx="5007799" cy="400110"/>
          </a:xfrm>
          <a:prstGeom prst="rect">
            <a:avLst/>
          </a:prstGeom>
          <a:noFill/>
        </p:spPr>
        <p:txBody>
          <a:bodyPr wrap="square" rtlCol="0">
            <a:spAutoFit/>
          </a:bodyPr>
          <a:lstStyle/>
          <a:p>
            <a:r>
              <a:rPr lang="fr-FR" sz="2000" i="0" dirty="0" smtClean="0">
                <a:solidFill>
                  <a:schemeClr val="accent2">
                    <a:lumMod val="75000"/>
                  </a:schemeClr>
                </a:solidFill>
              </a:rPr>
              <a:t>Interprétation dite « de Copenhague »</a:t>
            </a:r>
          </a:p>
        </p:txBody>
      </p:sp>
      <p:sp>
        <p:nvSpPr>
          <p:cNvPr id="19" name="ZoneTexte 18"/>
          <p:cNvSpPr txBox="1"/>
          <p:nvPr/>
        </p:nvSpPr>
        <p:spPr>
          <a:xfrm>
            <a:off x="637011" y="957896"/>
            <a:ext cx="8011687" cy="707886"/>
          </a:xfrm>
          <a:prstGeom prst="rect">
            <a:avLst/>
          </a:prstGeom>
          <a:noFill/>
        </p:spPr>
        <p:txBody>
          <a:bodyPr wrap="square" rtlCol="0">
            <a:spAutoFit/>
          </a:bodyPr>
          <a:lstStyle/>
          <a:p>
            <a:r>
              <a:rPr lang="fr-FR" sz="2000" i="0" dirty="0" smtClean="0">
                <a:solidFill>
                  <a:schemeClr val="accent2">
                    <a:lumMod val="75000"/>
                  </a:schemeClr>
                </a:solidFill>
              </a:rPr>
              <a:t>Comment concilier ces observations avec le fait que l’on détecte une particule quantique </a:t>
            </a:r>
            <a:r>
              <a:rPr lang="fr-FR" sz="2000" dirty="0" smtClean="0">
                <a:solidFill>
                  <a:schemeClr val="accent2">
                    <a:lumMod val="75000"/>
                  </a:schemeClr>
                </a:solidFill>
              </a:rPr>
              <a:t>toujours</a:t>
            </a:r>
            <a:r>
              <a:rPr lang="fr-FR" sz="2000" i="0" dirty="0" smtClean="0">
                <a:solidFill>
                  <a:schemeClr val="accent2">
                    <a:lumMod val="75000"/>
                  </a:schemeClr>
                </a:solidFill>
              </a:rPr>
              <a:t> dans position bien déterminée ?</a:t>
            </a:r>
          </a:p>
        </p:txBody>
      </p:sp>
      <p:sp>
        <p:nvSpPr>
          <p:cNvPr id="20" name="ZoneTexte 19"/>
          <p:cNvSpPr txBox="1"/>
          <p:nvPr/>
        </p:nvSpPr>
        <p:spPr>
          <a:xfrm>
            <a:off x="358444" y="4659044"/>
            <a:ext cx="8478317" cy="830997"/>
          </a:xfrm>
          <a:prstGeom prst="rect">
            <a:avLst/>
          </a:prstGeom>
          <a:noFill/>
        </p:spPr>
        <p:txBody>
          <a:bodyPr wrap="square" rtlCol="0">
            <a:spAutoFit/>
          </a:bodyPr>
          <a:lstStyle/>
          <a:p>
            <a:pPr algn="just"/>
            <a:r>
              <a:rPr lang="fr-FR" sz="1600" i="0" dirty="0" smtClean="0">
                <a:solidFill>
                  <a:schemeClr val="accent2">
                    <a:lumMod val="75000"/>
                  </a:schemeClr>
                </a:solidFill>
              </a:rPr>
              <a:t>La connaissance (complète) de l’état quantique du système ne permet pas de prévoir son évolution future. Ce n’est pas le cas d’un système classique, même si parfois une description statistique est plus commode.</a:t>
            </a:r>
          </a:p>
        </p:txBody>
      </p:sp>
    </p:spTree>
    <p:extLst>
      <p:ext uri="{BB962C8B-B14F-4D97-AF65-F5344CB8AC3E}">
        <p14:creationId xmlns:p14="http://schemas.microsoft.com/office/powerpoint/2010/main" val="4091916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7" grpId="0"/>
      <p:bldP spid="44" grpId="0"/>
      <p:bldP spid="4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Equation de Schrödinger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2" name="Image 1"/>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116905" y="2548202"/>
            <a:ext cx="6648450" cy="1169670"/>
          </a:xfrm>
          <a:prstGeom prst="rect">
            <a:avLst/>
          </a:prstGeom>
        </p:spPr>
      </p:pic>
      <p:sp>
        <p:nvSpPr>
          <p:cNvPr id="22" name="ZoneTexte 21"/>
          <p:cNvSpPr txBox="1"/>
          <p:nvPr/>
        </p:nvSpPr>
        <p:spPr>
          <a:xfrm>
            <a:off x="637012" y="1449055"/>
            <a:ext cx="8011687" cy="707886"/>
          </a:xfrm>
          <a:prstGeom prst="rect">
            <a:avLst/>
          </a:prstGeom>
          <a:noFill/>
        </p:spPr>
        <p:txBody>
          <a:bodyPr wrap="square" rtlCol="0">
            <a:spAutoFit/>
          </a:bodyPr>
          <a:lstStyle/>
          <a:p>
            <a:pPr algn="ctr"/>
            <a:r>
              <a:rPr lang="fr-FR" sz="2000" i="0" dirty="0" smtClean="0">
                <a:solidFill>
                  <a:schemeClr val="accent2">
                    <a:lumMod val="75000"/>
                  </a:schemeClr>
                </a:solidFill>
              </a:rPr>
              <a:t>L’évolution de la fonction d’onde est donnée par </a:t>
            </a:r>
          </a:p>
          <a:p>
            <a:pPr algn="ctr"/>
            <a:r>
              <a:rPr lang="fr-FR" sz="2000" i="0" dirty="0" smtClean="0">
                <a:solidFill>
                  <a:schemeClr val="accent2">
                    <a:lumMod val="75000"/>
                  </a:schemeClr>
                </a:solidFill>
              </a:rPr>
              <a:t>l’équation de Schrödinger</a:t>
            </a:r>
          </a:p>
        </p:txBody>
      </p:sp>
      <p:sp>
        <p:nvSpPr>
          <p:cNvPr id="11" name="ZoneTexte 10"/>
          <p:cNvSpPr txBox="1"/>
          <p:nvPr/>
        </p:nvSpPr>
        <p:spPr>
          <a:xfrm>
            <a:off x="763218" y="4869149"/>
            <a:ext cx="8011687" cy="400110"/>
          </a:xfrm>
          <a:prstGeom prst="rect">
            <a:avLst/>
          </a:prstGeom>
          <a:noFill/>
        </p:spPr>
        <p:txBody>
          <a:bodyPr wrap="square" rtlCol="0">
            <a:spAutoFit/>
          </a:bodyPr>
          <a:lstStyle/>
          <a:p>
            <a:pPr algn="ctr"/>
            <a:r>
              <a:rPr lang="fr-FR" sz="2000" dirty="0" smtClean="0">
                <a:solidFill>
                  <a:srgbClr val="FF0000"/>
                </a:solidFill>
              </a:rPr>
              <a:t>Et c’est tout ce qu’il y a à savoir sur la Mécanique Quantique !</a:t>
            </a:r>
          </a:p>
        </p:txBody>
      </p:sp>
    </p:spTree>
    <p:extLst>
      <p:ext uri="{BB962C8B-B14F-4D97-AF65-F5344CB8AC3E}">
        <p14:creationId xmlns:p14="http://schemas.microsoft.com/office/powerpoint/2010/main" val="741414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Propriétés de l’équation de Schrödinger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6" name="Groupe 5"/>
          <p:cNvGrpSpPr/>
          <p:nvPr/>
        </p:nvGrpSpPr>
        <p:grpSpPr>
          <a:xfrm>
            <a:off x="239712" y="839455"/>
            <a:ext cx="8011687" cy="400110"/>
            <a:chOff x="239712" y="839455"/>
            <a:chExt cx="8011687" cy="400110"/>
          </a:xfrm>
        </p:grpSpPr>
        <p:sp>
          <p:nvSpPr>
            <p:cNvPr id="22" name="ZoneTexte 21"/>
            <p:cNvSpPr txBox="1"/>
            <p:nvPr/>
          </p:nvSpPr>
          <p:spPr>
            <a:xfrm>
              <a:off x="239712" y="839455"/>
              <a:ext cx="8011687" cy="400110"/>
            </a:xfrm>
            <a:prstGeom prst="rect">
              <a:avLst/>
            </a:prstGeom>
            <a:noFill/>
          </p:spPr>
          <p:txBody>
            <a:bodyPr wrap="square" rtlCol="0">
              <a:spAutoFit/>
            </a:bodyPr>
            <a:lstStyle/>
            <a:p>
              <a:pPr algn="ctr"/>
              <a:r>
                <a:rPr lang="fr-FR" sz="2000" i="0" dirty="0" smtClean="0">
                  <a:solidFill>
                    <a:schemeClr val="accent2">
                      <a:lumMod val="75000"/>
                    </a:schemeClr>
                  </a:solidFill>
                </a:rPr>
                <a:t>Si     ne dépend pas de </a:t>
              </a:r>
            </a:p>
          </p:txBody>
        </p:sp>
        <p:pic>
          <p:nvPicPr>
            <p:cNvPr id="2" name="Image 1"/>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269445" y="942292"/>
              <a:ext cx="219456" cy="217170"/>
            </a:xfrm>
            <a:prstGeom prst="rect">
              <a:avLst/>
            </a:prstGeom>
          </p:spPr>
        </p:pic>
        <p:pic>
          <p:nvPicPr>
            <p:cNvPr id="4" name="Image 3"/>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601827" y="944177"/>
              <a:ext cx="93726" cy="194310"/>
            </a:xfrm>
            <a:prstGeom prst="rect">
              <a:avLst/>
            </a:prstGeom>
          </p:spPr>
        </p:pic>
      </p:grpSp>
      <p:pic>
        <p:nvPicPr>
          <p:cNvPr id="15" name="Image 14"/>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539152" y="2647312"/>
            <a:ext cx="3723894" cy="774954"/>
          </a:xfrm>
          <a:prstGeom prst="rect">
            <a:avLst/>
          </a:prstGeom>
        </p:spPr>
      </p:pic>
      <p:pic>
        <p:nvPicPr>
          <p:cNvPr id="9" name="Image 8"/>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3002067" y="1709936"/>
            <a:ext cx="2820924" cy="361188"/>
          </a:xfrm>
          <a:prstGeom prst="rect">
            <a:avLst/>
          </a:prstGeom>
        </p:spPr>
      </p:pic>
      <p:sp>
        <p:nvSpPr>
          <p:cNvPr id="25" name="ZoneTexte 24"/>
          <p:cNvSpPr txBox="1"/>
          <p:nvPr/>
        </p:nvSpPr>
        <p:spPr>
          <a:xfrm>
            <a:off x="1018616" y="4323482"/>
            <a:ext cx="7232784" cy="400110"/>
          </a:xfrm>
          <a:prstGeom prst="rect">
            <a:avLst/>
          </a:prstGeom>
          <a:noFill/>
        </p:spPr>
        <p:txBody>
          <a:bodyPr wrap="square" rtlCol="0">
            <a:spAutoFit/>
          </a:bodyPr>
          <a:lstStyle/>
          <a:p>
            <a:r>
              <a:rPr lang="fr-FR" sz="2000" i="0" dirty="0" smtClean="0">
                <a:solidFill>
                  <a:schemeClr val="accent2">
                    <a:lumMod val="75000"/>
                  </a:schemeClr>
                </a:solidFill>
              </a:rPr>
              <a:t>Equation « aux valeurs propres » : vaut aussi pour une corde</a:t>
            </a:r>
          </a:p>
        </p:txBody>
      </p:sp>
    </p:spTree>
    <p:extLst>
      <p:ext uri="{BB962C8B-B14F-4D97-AF65-F5344CB8AC3E}">
        <p14:creationId xmlns:p14="http://schemas.microsoft.com/office/powerpoint/2010/main" val="3589880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Applications simples de la mécanique quantique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2" name="ZoneTexte 21"/>
          <p:cNvSpPr txBox="1"/>
          <p:nvPr/>
        </p:nvSpPr>
        <p:spPr>
          <a:xfrm>
            <a:off x="2685601" y="844614"/>
            <a:ext cx="3057136" cy="400110"/>
          </a:xfrm>
          <a:prstGeom prst="rect">
            <a:avLst/>
          </a:prstGeom>
          <a:noFill/>
        </p:spPr>
        <p:txBody>
          <a:bodyPr wrap="square" rtlCol="0">
            <a:spAutoFit/>
          </a:bodyPr>
          <a:lstStyle/>
          <a:p>
            <a:r>
              <a:rPr lang="fr-FR" sz="2000" i="0" dirty="0" smtClean="0">
                <a:solidFill>
                  <a:schemeClr val="accent2">
                    <a:lumMod val="75000"/>
                  </a:schemeClr>
                </a:solidFill>
              </a:rPr>
              <a:t>Oscillations d’une corde</a:t>
            </a:r>
          </a:p>
        </p:txBody>
      </p:sp>
      <p:pic>
        <p:nvPicPr>
          <p:cNvPr id="51" name="Image 50"/>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5007708" y="1483542"/>
            <a:ext cx="1005840" cy="258318"/>
          </a:xfrm>
          <a:prstGeom prst="rect">
            <a:avLst/>
          </a:prstGeom>
        </p:spPr>
      </p:pic>
      <p:sp>
        <p:nvSpPr>
          <p:cNvPr id="41" name="ZoneTexte 40"/>
          <p:cNvSpPr txBox="1"/>
          <p:nvPr/>
        </p:nvSpPr>
        <p:spPr>
          <a:xfrm>
            <a:off x="2062068" y="5560519"/>
            <a:ext cx="5636009" cy="400110"/>
          </a:xfrm>
          <a:prstGeom prst="rect">
            <a:avLst/>
          </a:prstGeom>
          <a:noFill/>
        </p:spPr>
        <p:txBody>
          <a:bodyPr wrap="square" rtlCol="0">
            <a:spAutoFit/>
          </a:bodyPr>
          <a:lstStyle/>
          <a:p>
            <a:r>
              <a:rPr lang="fr-FR" sz="2000" i="0" dirty="0" smtClean="0">
                <a:solidFill>
                  <a:schemeClr val="accent2">
                    <a:lumMod val="75000"/>
                  </a:schemeClr>
                </a:solidFill>
              </a:rPr>
              <a:t>Seules des fréquences </a:t>
            </a:r>
            <a:r>
              <a:rPr lang="fr-FR" sz="2000" dirty="0" smtClean="0">
                <a:solidFill>
                  <a:schemeClr val="accent2">
                    <a:lumMod val="75000"/>
                  </a:schemeClr>
                </a:solidFill>
              </a:rPr>
              <a:t>discrètes</a:t>
            </a:r>
            <a:r>
              <a:rPr lang="fr-FR" sz="2000" i="0" dirty="0" smtClean="0">
                <a:solidFill>
                  <a:schemeClr val="accent2">
                    <a:lumMod val="75000"/>
                  </a:schemeClr>
                </a:solidFill>
              </a:rPr>
              <a:t> sont possibles !</a:t>
            </a: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558" y="2309152"/>
            <a:ext cx="3069553" cy="110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6" name="Connecteur droit avec flèche 45"/>
          <p:cNvCxnSpPr/>
          <p:nvPr/>
        </p:nvCxnSpPr>
        <p:spPr bwMode="auto">
          <a:xfrm flipV="1">
            <a:off x="3307232" y="1792103"/>
            <a:ext cx="1813874" cy="1068907"/>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7" name="Image 46"/>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158584" y="4213558"/>
            <a:ext cx="854964" cy="258318"/>
          </a:xfrm>
          <a:prstGeom prst="rect">
            <a:avLst/>
          </a:prstGeom>
        </p:spPr>
      </p:pic>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7311" y="2165321"/>
            <a:ext cx="3179920" cy="208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e 13"/>
          <p:cNvGrpSpPr/>
          <p:nvPr/>
        </p:nvGrpSpPr>
        <p:grpSpPr>
          <a:xfrm>
            <a:off x="344557" y="1421042"/>
            <a:ext cx="4663151" cy="3587619"/>
            <a:chOff x="344557" y="1421042"/>
            <a:chExt cx="4663151" cy="3587619"/>
          </a:xfrm>
        </p:grpSpPr>
        <p:cxnSp>
          <p:nvCxnSpPr>
            <p:cNvPr id="5" name="Connecteur droit avec flèche 4"/>
            <p:cNvCxnSpPr/>
            <p:nvPr/>
          </p:nvCxnSpPr>
          <p:spPr bwMode="auto">
            <a:xfrm>
              <a:off x="344557" y="3217691"/>
              <a:ext cx="4635217" cy="2576"/>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avec flèche 22"/>
            <p:cNvCxnSpPr/>
            <p:nvPr/>
          </p:nvCxnSpPr>
          <p:spPr bwMode="auto">
            <a:xfrm flipV="1">
              <a:off x="2420542" y="1421042"/>
              <a:ext cx="0" cy="358761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eur droit 28"/>
            <p:cNvCxnSpPr/>
            <p:nvPr/>
          </p:nvCxnSpPr>
          <p:spPr bwMode="auto">
            <a:xfrm flipV="1">
              <a:off x="3739938" y="3151305"/>
              <a:ext cx="0" cy="162000"/>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30"/>
            <p:cNvCxnSpPr/>
            <p:nvPr/>
          </p:nvCxnSpPr>
          <p:spPr bwMode="auto">
            <a:xfrm flipH="1">
              <a:off x="1201455" y="3228103"/>
              <a:ext cx="2538483" cy="0"/>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Image 18"/>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4880073" y="3342040"/>
              <a:ext cx="127635" cy="114300"/>
            </a:xfrm>
            <a:prstGeom prst="rect">
              <a:avLst/>
            </a:prstGeom>
          </p:spPr>
        </p:pic>
        <p:pic>
          <p:nvPicPr>
            <p:cNvPr id="20" name="Image 19"/>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3674182" y="3412868"/>
              <a:ext cx="118110" cy="114300"/>
            </a:xfrm>
            <a:prstGeom prst="rect">
              <a:avLst/>
            </a:prstGeom>
          </p:spPr>
        </p:pic>
        <p:pic>
          <p:nvPicPr>
            <p:cNvPr id="24" name="Image 23"/>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997473" y="3399190"/>
              <a:ext cx="302895" cy="114300"/>
            </a:xfrm>
            <a:prstGeom prst="rect">
              <a:avLst/>
            </a:prstGeom>
          </p:spPr>
        </p:pic>
        <p:cxnSp>
          <p:nvCxnSpPr>
            <p:cNvPr id="39" name="Connecteur droit 38"/>
            <p:cNvCxnSpPr/>
            <p:nvPr/>
          </p:nvCxnSpPr>
          <p:spPr bwMode="auto">
            <a:xfrm flipV="1">
              <a:off x="1214135" y="3141108"/>
              <a:ext cx="0" cy="162000"/>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 name="Connecteur droit avec flèche 41"/>
          <p:cNvCxnSpPr/>
          <p:nvPr/>
        </p:nvCxnSpPr>
        <p:spPr bwMode="auto">
          <a:xfrm>
            <a:off x="3552825" y="3527168"/>
            <a:ext cx="1454883" cy="774870"/>
          </a:xfrm>
          <a:prstGeom prst="straightConnector1">
            <a:avLst/>
          </a:prstGeom>
          <a:solidFill>
            <a:schemeClr val="accent1"/>
          </a:solidFill>
          <a:ln w="9525" cap="flat" cmpd="sng" algn="ctr">
            <a:solidFill>
              <a:srgbClr val="00009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7057" y="2462925"/>
            <a:ext cx="2898529" cy="148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748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Applications simples de l’équation de Schrödinger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7" name="Image 6"/>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192167" y="1450509"/>
            <a:ext cx="2164842" cy="697230"/>
          </a:xfrm>
          <a:prstGeom prst="rect">
            <a:avLst/>
          </a:prstGeom>
        </p:spPr>
      </p:pic>
      <p:grpSp>
        <p:nvGrpSpPr>
          <p:cNvPr id="5" name="Groupe 4"/>
          <p:cNvGrpSpPr/>
          <p:nvPr/>
        </p:nvGrpSpPr>
        <p:grpSpPr>
          <a:xfrm>
            <a:off x="1428750" y="741169"/>
            <a:ext cx="6296025" cy="400110"/>
            <a:chOff x="1428750" y="741169"/>
            <a:chExt cx="6296025" cy="400110"/>
          </a:xfrm>
        </p:grpSpPr>
        <p:sp>
          <p:nvSpPr>
            <p:cNvPr id="22" name="ZoneTexte 21"/>
            <p:cNvSpPr txBox="1"/>
            <p:nvPr/>
          </p:nvSpPr>
          <p:spPr>
            <a:xfrm>
              <a:off x="1428750" y="741169"/>
              <a:ext cx="6296025" cy="400110"/>
            </a:xfrm>
            <a:prstGeom prst="rect">
              <a:avLst/>
            </a:prstGeom>
            <a:noFill/>
          </p:spPr>
          <p:txBody>
            <a:bodyPr wrap="square" rtlCol="0">
              <a:spAutoFit/>
            </a:bodyPr>
            <a:lstStyle/>
            <a:p>
              <a:r>
                <a:rPr lang="fr-FR" sz="2000" i="0" dirty="0" smtClean="0">
                  <a:solidFill>
                    <a:schemeClr val="accent2">
                      <a:lumMod val="75000"/>
                    </a:schemeClr>
                  </a:solidFill>
                </a:rPr>
                <a:t>Potentiel constant                      (particule libre)</a:t>
              </a:r>
            </a:p>
          </p:txBody>
        </p:sp>
        <p:pic>
          <p:nvPicPr>
            <p:cNvPr id="4" name="Image 3"/>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3591199" y="834955"/>
              <a:ext cx="1586865" cy="255270"/>
            </a:xfrm>
            <a:prstGeom prst="rect">
              <a:avLst/>
            </a:prstGeom>
          </p:spPr>
        </p:pic>
      </p:grpSp>
      <p:pic>
        <p:nvPicPr>
          <p:cNvPr id="9" name="Image 8"/>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3789786" y="2573521"/>
            <a:ext cx="1078992" cy="340614"/>
          </a:xfrm>
          <a:prstGeom prst="rect">
            <a:avLst/>
          </a:prstGeom>
        </p:spPr>
      </p:pic>
      <p:pic>
        <p:nvPicPr>
          <p:cNvPr id="21" name="Image 20"/>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3112157" y="3265038"/>
            <a:ext cx="2244852" cy="694944"/>
          </a:xfrm>
          <a:prstGeom prst="rect">
            <a:avLst/>
          </a:prstGeom>
        </p:spPr>
      </p:pic>
      <p:pic>
        <p:nvPicPr>
          <p:cNvPr id="31" name="Image 30"/>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2836148" y="4221624"/>
            <a:ext cx="930402" cy="621792"/>
          </a:xfrm>
          <a:prstGeom prst="rect">
            <a:avLst/>
          </a:prstGeom>
        </p:spPr>
      </p:pic>
      <p:sp>
        <p:nvSpPr>
          <p:cNvPr id="44" name="ZoneTexte 43"/>
          <p:cNvSpPr txBox="1"/>
          <p:nvPr/>
        </p:nvSpPr>
        <p:spPr>
          <a:xfrm>
            <a:off x="1181191" y="5304143"/>
            <a:ext cx="6800635" cy="400110"/>
          </a:xfrm>
          <a:prstGeom prst="rect">
            <a:avLst/>
          </a:prstGeom>
          <a:noFill/>
        </p:spPr>
        <p:txBody>
          <a:bodyPr wrap="square" rtlCol="0">
            <a:spAutoFit/>
          </a:bodyPr>
          <a:lstStyle/>
          <a:p>
            <a:pPr algn="ctr"/>
            <a:r>
              <a:rPr lang="fr-FR" sz="2000" i="0" dirty="0" smtClean="0">
                <a:solidFill>
                  <a:schemeClr val="accent2">
                    <a:lumMod val="75000"/>
                  </a:schemeClr>
                </a:solidFill>
              </a:rPr>
              <a:t>Oscillation lente (longueur d’onde élevée) = faible énergie</a:t>
            </a:r>
          </a:p>
        </p:txBody>
      </p:sp>
      <p:pic>
        <p:nvPicPr>
          <p:cNvPr id="36" name="Image 35"/>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4799086" y="4234876"/>
            <a:ext cx="1465326" cy="628650"/>
          </a:xfrm>
          <a:prstGeom prst="rect">
            <a:avLst/>
          </a:prstGeom>
        </p:spPr>
      </p:pic>
      <p:sp>
        <p:nvSpPr>
          <p:cNvPr id="23" name="ZoneTexte 22"/>
          <p:cNvSpPr txBox="1"/>
          <p:nvPr/>
        </p:nvSpPr>
        <p:spPr>
          <a:xfrm>
            <a:off x="1176444" y="5865642"/>
            <a:ext cx="6800635" cy="400110"/>
          </a:xfrm>
          <a:prstGeom prst="rect">
            <a:avLst/>
          </a:prstGeom>
          <a:noFill/>
        </p:spPr>
        <p:txBody>
          <a:bodyPr wrap="square" rtlCol="0">
            <a:spAutoFit/>
          </a:bodyPr>
          <a:lstStyle/>
          <a:p>
            <a:pPr algn="ctr"/>
            <a:r>
              <a:rPr lang="fr-FR" sz="2000" i="0" dirty="0" smtClean="0">
                <a:solidFill>
                  <a:schemeClr val="accent2">
                    <a:lumMod val="75000"/>
                  </a:schemeClr>
                </a:solidFill>
              </a:rPr>
              <a:t>Les énergies ne sont pas quantifiées !</a:t>
            </a:r>
          </a:p>
        </p:txBody>
      </p:sp>
    </p:spTree>
    <p:extLst>
      <p:ext uri="{BB962C8B-B14F-4D97-AF65-F5344CB8AC3E}">
        <p14:creationId xmlns:p14="http://schemas.microsoft.com/office/powerpoint/2010/main" val="4013744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Applications simples de la mécanique quantique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25" name="Image 24"/>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06542" y="1793787"/>
            <a:ext cx="3607308" cy="672084"/>
          </a:xfrm>
          <a:prstGeom prst="rect">
            <a:avLst/>
          </a:prstGeom>
        </p:spPr>
      </p:pic>
      <p:sp>
        <p:nvSpPr>
          <p:cNvPr id="34" name="ZoneTexte 33"/>
          <p:cNvSpPr txBox="1"/>
          <p:nvPr/>
        </p:nvSpPr>
        <p:spPr>
          <a:xfrm>
            <a:off x="2353034" y="1095538"/>
            <a:ext cx="4622560" cy="400110"/>
          </a:xfrm>
          <a:prstGeom prst="rect">
            <a:avLst/>
          </a:prstGeom>
          <a:noFill/>
        </p:spPr>
        <p:txBody>
          <a:bodyPr wrap="square" rtlCol="0">
            <a:spAutoFit/>
          </a:bodyPr>
          <a:lstStyle/>
          <a:p>
            <a:r>
              <a:rPr lang="fr-FR" sz="2000" i="0" dirty="0" smtClean="0">
                <a:solidFill>
                  <a:schemeClr val="accent2">
                    <a:lumMod val="75000"/>
                  </a:schemeClr>
                </a:solidFill>
              </a:rPr>
              <a:t>L’équation de Schrödinger est linéaire</a:t>
            </a:r>
          </a:p>
        </p:txBody>
      </p:sp>
      <p:pic>
        <p:nvPicPr>
          <p:cNvPr id="28" name="Image 2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926647" y="1786070"/>
            <a:ext cx="3577590" cy="674370"/>
          </a:xfrm>
          <a:prstGeom prst="rect">
            <a:avLst/>
          </a:prstGeom>
        </p:spPr>
      </p:pic>
      <p:sp>
        <p:nvSpPr>
          <p:cNvPr id="41" name="ZoneTexte 40"/>
          <p:cNvSpPr txBox="1"/>
          <p:nvPr/>
        </p:nvSpPr>
        <p:spPr>
          <a:xfrm>
            <a:off x="3015734" y="2797703"/>
            <a:ext cx="3025102" cy="400110"/>
          </a:xfrm>
          <a:prstGeom prst="rect">
            <a:avLst/>
          </a:prstGeom>
          <a:noFill/>
        </p:spPr>
        <p:txBody>
          <a:bodyPr wrap="square" rtlCol="0">
            <a:spAutoFit/>
          </a:bodyPr>
          <a:lstStyle/>
          <a:p>
            <a:r>
              <a:rPr lang="fr-FR" sz="2000" i="0" dirty="0" smtClean="0">
                <a:solidFill>
                  <a:schemeClr val="accent2">
                    <a:lumMod val="75000"/>
                  </a:schemeClr>
                </a:solidFill>
              </a:rPr>
              <a:t>sont aussi des solutions</a:t>
            </a:r>
          </a:p>
        </p:txBody>
      </p:sp>
      <p:sp>
        <p:nvSpPr>
          <p:cNvPr id="23" name="ZoneTexte 22"/>
          <p:cNvSpPr txBox="1"/>
          <p:nvPr/>
        </p:nvSpPr>
        <p:spPr>
          <a:xfrm>
            <a:off x="3015733" y="3589273"/>
            <a:ext cx="3535191" cy="400110"/>
          </a:xfrm>
          <a:prstGeom prst="rect">
            <a:avLst/>
          </a:prstGeom>
          <a:noFill/>
        </p:spPr>
        <p:txBody>
          <a:bodyPr wrap="square" rtlCol="0">
            <a:spAutoFit/>
          </a:bodyPr>
          <a:lstStyle/>
          <a:p>
            <a:r>
              <a:rPr lang="fr-FR" sz="2000" i="0" dirty="0" smtClean="0">
                <a:solidFill>
                  <a:schemeClr val="accent2">
                    <a:lumMod val="75000"/>
                  </a:schemeClr>
                </a:solidFill>
              </a:rPr>
              <a:t>Dans le cas le plus général</a:t>
            </a:r>
          </a:p>
        </p:txBody>
      </p:sp>
      <p:pic>
        <p:nvPicPr>
          <p:cNvPr id="4" name="Image 3"/>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076696" y="4570212"/>
            <a:ext cx="5063490" cy="752094"/>
          </a:xfrm>
          <a:prstGeom prst="rect">
            <a:avLst/>
          </a:prstGeom>
        </p:spPr>
      </p:pic>
      <p:sp>
        <p:nvSpPr>
          <p:cNvPr id="26" name="ZoneTexte 25"/>
          <p:cNvSpPr txBox="1"/>
          <p:nvPr/>
        </p:nvSpPr>
        <p:spPr>
          <a:xfrm>
            <a:off x="3672973" y="5664990"/>
            <a:ext cx="2507347" cy="400110"/>
          </a:xfrm>
          <a:prstGeom prst="rect">
            <a:avLst/>
          </a:prstGeom>
          <a:noFill/>
        </p:spPr>
        <p:txBody>
          <a:bodyPr wrap="square" rtlCol="0">
            <a:spAutoFit/>
          </a:bodyPr>
          <a:lstStyle/>
          <a:p>
            <a:r>
              <a:rPr lang="fr-FR" sz="2000" i="0" dirty="0" smtClean="0">
                <a:solidFill>
                  <a:schemeClr val="accent2">
                    <a:lumMod val="75000"/>
                  </a:schemeClr>
                </a:solidFill>
              </a:rPr>
              <a:t>« paquet d’onde »</a:t>
            </a:r>
          </a:p>
        </p:txBody>
      </p:sp>
    </p:spTree>
    <p:extLst>
      <p:ext uri="{BB962C8B-B14F-4D97-AF65-F5344CB8AC3E}">
        <p14:creationId xmlns:p14="http://schemas.microsoft.com/office/powerpoint/2010/main" val="4062656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p:bldP spid="23"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Quantification des énergies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2" name="ZoneTexte 21"/>
          <p:cNvSpPr txBox="1"/>
          <p:nvPr/>
        </p:nvSpPr>
        <p:spPr>
          <a:xfrm>
            <a:off x="3035922" y="844614"/>
            <a:ext cx="2441756" cy="400110"/>
          </a:xfrm>
          <a:prstGeom prst="rect">
            <a:avLst/>
          </a:prstGeom>
          <a:noFill/>
        </p:spPr>
        <p:txBody>
          <a:bodyPr wrap="square" rtlCol="0">
            <a:spAutoFit/>
          </a:bodyPr>
          <a:lstStyle/>
          <a:p>
            <a:r>
              <a:rPr lang="fr-FR" sz="2000" i="0" dirty="0" smtClean="0">
                <a:solidFill>
                  <a:schemeClr val="accent2">
                    <a:lumMod val="75000"/>
                  </a:schemeClr>
                </a:solidFill>
              </a:rPr>
              <a:t>Puits carré infini</a:t>
            </a:r>
          </a:p>
        </p:txBody>
      </p:sp>
      <p:pic>
        <p:nvPicPr>
          <p:cNvPr id="51" name="Image 50"/>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tretch>
            <a:fillRect/>
          </a:stretch>
        </p:blipFill>
        <p:spPr>
          <a:xfrm>
            <a:off x="4196533" y="1712507"/>
            <a:ext cx="1005840" cy="258318"/>
          </a:xfrm>
          <a:prstGeom prst="rect">
            <a:avLst/>
          </a:prstGeom>
        </p:spPr>
      </p:pic>
      <p:sp>
        <p:nvSpPr>
          <p:cNvPr id="41" name="ZoneTexte 40"/>
          <p:cNvSpPr txBox="1"/>
          <p:nvPr/>
        </p:nvSpPr>
        <p:spPr>
          <a:xfrm>
            <a:off x="1983991" y="5360464"/>
            <a:ext cx="5298975" cy="400110"/>
          </a:xfrm>
          <a:prstGeom prst="rect">
            <a:avLst/>
          </a:prstGeom>
          <a:noFill/>
        </p:spPr>
        <p:txBody>
          <a:bodyPr wrap="square" rtlCol="0">
            <a:spAutoFit/>
          </a:bodyPr>
          <a:lstStyle/>
          <a:p>
            <a:r>
              <a:rPr lang="fr-FR" sz="2000" i="0" dirty="0" smtClean="0">
                <a:solidFill>
                  <a:schemeClr val="accent2">
                    <a:lumMod val="75000"/>
                  </a:schemeClr>
                </a:solidFill>
              </a:rPr>
              <a:t>Seules des énergies </a:t>
            </a:r>
            <a:r>
              <a:rPr lang="fr-FR" sz="2000" dirty="0" smtClean="0">
                <a:solidFill>
                  <a:schemeClr val="accent2">
                    <a:lumMod val="75000"/>
                  </a:schemeClr>
                </a:solidFill>
              </a:rPr>
              <a:t>discrètes</a:t>
            </a:r>
            <a:r>
              <a:rPr lang="fr-FR" sz="2000" i="0" dirty="0" smtClean="0">
                <a:solidFill>
                  <a:schemeClr val="accent2">
                    <a:lumMod val="75000"/>
                  </a:schemeClr>
                </a:solidFill>
              </a:rPr>
              <a:t> sont possibles !</a:t>
            </a:r>
          </a:p>
        </p:txBody>
      </p:sp>
      <p:grpSp>
        <p:nvGrpSpPr>
          <p:cNvPr id="2" name="Groupe 1"/>
          <p:cNvGrpSpPr/>
          <p:nvPr/>
        </p:nvGrpSpPr>
        <p:grpSpPr>
          <a:xfrm>
            <a:off x="919018" y="1874076"/>
            <a:ext cx="3178495" cy="2313888"/>
            <a:chOff x="919018" y="1874076"/>
            <a:chExt cx="3178495" cy="2313888"/>
          </a:xfrm>
        </p:grpSpPr>
        <p:cxnSp>
          <p:nvCxnSpPr>
            <p:cNvPr id="5" name="Connecteur droit avec flèche 4"/>
            <p:cNvCxnSpPr/>
            <p:nvPr/>
          </p:nvCxnSpPr>
          <p:spPr bwMode="auto">
            <a:xfrm>
              <a:off x="919018" y="3944519"/>
              <a:ext cx="3136275"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avec flèche 22"/>
            <p:cNvCxnSpPr/>
            <p:nvPr/>
          </p:nvCxnSpPr>
          <p:spPr bwMode="auto">
            <a:xfrm flipV="1">
              <a:off x="2420542" y="1996908"/>
              <a:ext cx="0" cy="194761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flipV="1">
              <a:off x="1156507" y="2196964"/>
              <a:ext cx="0" cy="1747556"/>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eur droit 28"/>
            <p:cNvCxnSpPr/>
            <p:nvPr/>
          </p:nvCxnSpPr>
          <p:spPr bwMode="auto">
            <a:xfrm flipV="1">
              <a:off x="3694991" y="2196963"/>
              <a:ext cx="0" cy="1747556"/>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30"/>
            <p:cNvCxnSpPr/>
            <p:nvPr/>
          </p:nvCxnSpPr>
          <p:spPr bwMode="auto">
            <a:xfrm flipH="1">
              <a:off x="1156508" y="3944519"/>
              <a:ext cx="2538483" cy="0"/>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 name="Image 16"/>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2578684" y="1874076"/>
              <a:ext cx="508635" cy="255270"/>
            </a:xfrm>
            <a:prstGeom prst="rect">
              <a:avLst/>
            </a:prstGeom>
          </p:spPr>
        </p:pic>
        <p:pic>
          <p:nvPicPr>
            <p:cNvPr id="19" name="Image 18"/>
            <p:cNvPicPr>
              <a:picLocks noChangeAspect="1"/>
            </p:cNvPicPr>
            <p:nvPr>
              <p:custDataLst>
                <p:tags r:id="rId9"/>
              </p:custDataLst>
            </p:nvPr>
          </p:nvPicPr>
          <p:blipFill>
            <a:blip r:embed="rId18" cstate="print">
              <a:extLst>
                <a:ext uri="{28A0092B-C50C-407E-A947-70E740481C1C}">
                  <a14:useLocalDpi xmlns:a14="http://schemas.microsoft.com/office/drawing/2010/main" val="0"/>
                </a:ext>
              </a:extLst>
            </a:blip>
            <a:stretch>
              <a:fillRect/>
            </a:stretch>
          </p:blipFill>
          <p:spPr>
            <a:xfrm>
              <a:off x="3969878" y="4050194"/>
              <a:ext cx="127635" cy="114300"/>
            </a:xfrm>
            <a:prstGeom prst="rect">
              <a:avLst/>
            </a:prstGeom>
          </p:spPr>
        </p:pic>
        <p:pic>
          <p:nvPicPr>
            <p:cNvPr id="20" name="Image 19"/>
            <p:cNvPicPr>
              <a:picLocks noChangeAspect="1"/>
            </p:cNvPicPr>
            <p:nvPr>
              <p:custDataLst>
                <p:tags r:id="rId10"/>
              </p:custDataLst>
            </p:nvPr>
          </p:nvPicPr>
          <p:blipFill>
            <a:blip r:embed="rId19" cstate="print">
              <a:extLst>
                <a:ext uri="{28A0092B-C50C-407E-A947-70E740481C1C}">
                  <a14:useLocalDpi xmlns:a14="http://schemas.microsoft.com/office/drawing/2010/main" val="0"/>
                </a:ext>
              </a:extLst>
            </a:blip>
            <a:stretch>
              <a:fillRect/>
            </a:stretch>
          </p:blipFill>
          <p:spPr>
            <a:xfrm>
              <a:off x="3631173" y="4044757"/>
              <a:ext cx="118110" cy="114300"/>
            </a:xfrm>
            <a:prstGeom prst="rect">
              <a:avLst/>
            </a:prstGeom>
          </p:spPr>
        </p:pic>
        <p:pic>
          <p:nvPicPr>
            <p:cNvPr id="24" name="Image 23"/>
            <p:cNvPicPr>
              <a:picLocks noChangeAspect="1"/>
            </p:cNvPicPr>
            <p:nvPr>
              <p:custDataLst>
                <p:tags r:id="rId11"/>
              </p:custDataLst>
            </p:nvPr>
          </p:nvPicPr>
          <p:blipFill>
            <a:blip r:embed="rId20" cstate="print">
              <a:extLst>
                <a:ext uri="{28A0092B-C50C-407E-A947-70E740481C1C}">
                  <a14:useLocalDpi xmlns:a14="http://schemas.microsoft.com/office/drawing/2010/main" val="0"/>
                </a:ext>
              </a:extLst>
            </a:blip>
            <a:stretch>
              <a:fillRect/>
            </a:stretch>
          </p:blipFill>
          <p:spPr>
            <a:xfrm>
              <a:off x="1060971" y="4073664"/>
              <a:ext cx="302895" cy="114300"/>
            </a:xfrm>
            <a:prstGeom prst="rect">
              <a:avLst/>
            </a:prstGeom>
          </p:spPr>
        </p:pic>
      </p:grpSp>
      <p:pic>
        <p:nvPicPr>
          <p:cNvPr id="1026"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8740" y="2998191"/>
            <a:ext cx="3069553" cy="110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2792" y="2570833"/>
            <a:ext cx="3167160" cy="26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Image 51"/>
          <p:cNvPicPr>
            <a:picLocks noChangeAspect="1"/>
          </p:cNvPicPr>
          <p:nvPr>
            <p:custDataLst>
              <p:tags r:id="rId2"/>
            </p:custDataLst>
          </p:nvPr>
        </p:nvPicPr>
        <p:blipFill>
          <a:blip r:embed="rId23" cstate="print">
            <a:extLst>
              <a:ext uri="{28A0092B-C50C-407E-A947-70E740481C1C}">
                <a14:useLocalDpi xmlns:a14="http://schemas.microsoft.com/office/drawing/2010/main" val="0"/>
              </a:ext>
            </a:extLst>
          </a:blip>
          <a:stretch>
            <a:fillRect/>
          </a:stretch>
        </p:blipFill>
        <p:spPr>
          <a:xfrm>
            <a:off x="5632892" y="1567346"/>
            <a:ext cx="905256" cy="548640"/>
          </a:xfrm>
          <a:prstGeom prst="rect">
            <a:avLst/>
          </a:prstGeom>
        </p:spPr>
      </p:pic>
      <p:pic>
        <p:nvPicPr>
          <p:cNvPr id="43" name="Image 42"/>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a:xfrm>
            <a:off x="6943079" y="1421042"/>
            <a:ext cx="1408176" cy="694944"/>
          </a:xfrm>
          <a:prstGeom prst="rect">
            <a:avLst/>
          </a:prstGeom>
        </p:spPr>
      </p:pic>
      <p:cxnSp>
        <p:nvCxnSpPr>
          <p:cNvPr id="46" name="Connecteur droit avec flèche 45"/>
          <p:cNvCxnSpPr/>
          <p:nvPr/>
        </p:nvCxnSpPr>
        <p:spPr bwMode="auto">
          <a:xfrm flipV="1">
            <a:off x="2833001" y="2261147"/>
            <a:ext cx="1813874" cy="1068907"/>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7" name="Image 46"/>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a:off x="4097513" y="3044174"/>
            <a:ext cx="854964" cy="258318"/>
          </a:xfrm>
          <a:prstGeom prst="rect">
            <a:avLst/>
          </a:prstGeom>
        </p:spPr>
      </p:pic>
      <p:pic>
        <p:nvPicPr>
          <p:cNvPr id="53" name="Image 52"/>
          <p:cNvPicPr>
            <a:picLocks noChangeAspect="1"/>
          </p:cNvPicPr>
          <p:nvPr>
            <p:custDataLst>
              <p:tags r:id="rId5"/>
            </p:custDataLst>
          </p:nvPr>
        </p:nvPicPr>
        <p:blipFill>
          <a:blip r:embed="rId26" cstate="print">
            <a:extLst>
              <a:ext uri="{28A0092B-C50C-407E-A947-70E740481C1C}">
                <a14:useLocalDpi xmlns:a14="http://schemas.microsoft.com/office/drawing/2010/main" val="0"/>
              </a:ext>
            </a:extLst>
          </a:blip>
          <a:stretch>
            <a:fillRect/>
          </a:stretch>
        </p:blipFill>
        <p:spPr>
          <a:xfrm>
            <a:off x="5376442" y="2852087"/>
            <a:ext cx="1906524" cy="621792"/>
          </a:xfrm>
          <a:prstGeom prst="rect">
            <a:avLst/>
          </a:prstGeom>
        </p:spPr>
      </p:pic>
      <p:pic>
        <p:nvPicPr>
          <p:cNvPr id="59" name="Image 58"/>
          <p:cNvPicPr>
            <a:picLocks noChangeAspect="1"/>
          </p:cNvPicPr>
          <p:nvPr>
            <p:custDataLst>
              <p:tags r:id="rId6"/>
            </p:custDataLst>
          </p:nvPr>
        </p:nvPicPr>
        <p:blipFill>
          <a:blip r:embed="rId27" cstate="print">
            <a:extLst>
              <a:ext uri="{28A0092B-C50C-407E-A947-70E740481C1C}">
                <a14:useLocalDpi xmlns:a14="http://schemas.microsoft.com/office/drawing/2010/main" val="0"/>
              </a:ext>
            </a:extLst>
          </a:blip>
          <a:stretch>
            <a:fillRect/>
          </a:stretch>
        </p:blipFill>
        <p:spPr>
          <a:xfrm>
            <a:off x="7647167" y="3036110"/>
            <a:ext cx="1227582" cy="253746"/>
          </a:xfrm>
          <a:prstGeom prst="rect">
            <a:avLst/>
          </a:prstGeom>
        </p:spPr>
      </p:pic>
      <p:pic>
        <p:nvPicPr>
          <p:cNvPr id="58" name="Image 57"/>
          <p:cNvPicPr>
            <a:picLocks noChangeAspect="1"/>
          </p:cNvPicPr>
          <p:nvPr>
            <p:custDataLst>
              <p:tags r:id="rId7"/>
            </p:custDataLst>
          </p:nvPr>
        </p:nvPicPr>
        <p:blipFill>
          <a:blip r:embed="rId28" cstate="print">
            <a:extLst>
              <a:ext uri="{28A0092B-C50C-407E-A947-70E740481C1C}">
                <a14:useLocalDpi xmlns:a14="http://schemas.microsoft.com/office/drawing/2010/main" val="0"/>
              </a:ext>
            </a:extLst>
          </a:blip>
          <a:stretch>
            <a:fillRect/>
          </a:stretch>
        </p:blipFill>
        <p:spPr>
          <a:xfrm>
            <a:off x="5856502" y="3813060"/>
            <a:ext cx="1426464" cy="317754"/>
          </a:xfrm>
          <a:prstGeom prst="rect">
            <a:avLst/>
          </a:prstGeom>
        </p:spPr>
      </p:pic>
    </p:spTree>
    <p:extLst>
      <p:ext uri="{BB962C8B-B14F-4D97-AF65-F5344CB8AC3E}">
        <p14:creationId xmlns:p14="http://schemas.microsoft.com/office/powerpoint/2010/main" val="483748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Puits fini</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41" name="ZoneTexte 40"/>
          <p:cNvSpPr txBox="1"/>
          <p:nvPr/>
        </p:nvSpPr>
        <p:spPr>
          <a:xfrm>
            <a:off x="1907901" y="4925416"/>
            <a:ext cx="5683634" cy="400110"/>
          </a:xfrm>
          <a:prstGeom prst="rect">
            <a:avLst/>
          </a:prstGeom>
          <a:noFill/>
        </p:spPr>
        <p:txBody>
          <a:bodyPr wrap="square" rtlCol="0">
            <a:spAutoFit/>
          </a:bodyPr>
          <a:lstStyle/>
          <a:p>
            <a:r>
              <a:rPr lang="fr-FR" sz="2000" i="0" dirty="0" smtClean="0">
                <a:solidFill>
                  <a:schemeClr val="accent2">
                    <a:lumMod val="75000"/>
                  </a:schemeClr>
                </a:solidFill>
              </a:rPr>
              <a:t>Energies </a:t>
            </a:r>
            <a:r>
              <a:rPr lang="fr-FR" sz="2000" dirty="0" smtClean="0">
                <a:solidFill>
                  <a:schemeClr val="accent2">
                    <a:lumMod val="75000"/>
                  </a:schemeClr>
                </a:solidFill>
              </a:rPr>
              <a:t>discrètes</a:t>
            </a:r>
            <a:r>
              <a:rPr lang="fr-FR" sz="2000" i="0" dirty="0" smtClean="0">
                <a:solidFill>
                  <a:schemeClr val="accent2">
                    <a:lumMod val="75000"/>
                  </a:schemeClr>
                </a:solidFill>
              </a:rPr>
              <a:t> et </a:t>
            </a:r>
            <a:r>
              <a:rPr lang="fr-FR" sz="2000" dirty="0" smtClean="0">
                <a:solidFill>
                  <a:schemeClr val="accent2">
                    <a:lumMod val="75000"/>
                  </a:schemeClr>
                </a:solidFill>
              </a:rPr>
              <a:t>continuum</a:t>
            </a:r>
            <a:r>
              <a:rPr lang="fr-FR" sz="2000" i="0" dirty="0" smtClean="0">
                <a:solidFill>
                  <a:schemeClr val="accent2">
                    <a:lumMod val="75000"/>
                  </a:schemeClr>
                </a:solidFill>
              </a:rPr>
              <a:t> sont possibles !</a:t>
            </a:r>
          </a:p>
        </p:txBody>
      </p:sp>
      <p:grpSp>
        <p:nvGrpSpPr>
          <p:cNvPr id="36" name="Groupe 35"/>
          <p:cNvGrpSpPr/>
          <p:nvPr/>
        </p:nvGrpSpPr>
        <p:grpSpPr>
          <a:xfrm>
            <a:off x="885825" y="1596858"/>
            <a:ext cx="6578917" cy="2191056"/>
            <a:chOff x="885825" y="1882608"/>
            <a:chExt cx="6578917" cy="2191056"/>
          </a:xfrm>
        </p:grpSpPr>
        <p:cxnSp>
          <p:nvCxnSpPr>
            <p:cNvPr id="5" name="Connecteur droit avec flèche 4"/>
            <p:cNvCxnSpPr/>
            <p:nvPr/>
          </p:nvCxnSpPr>
          <p:spPr bwMode="auto">
            <a:xfrm>
              <a:off x="885825" y="3830220"/>
              <a:ext cx="6515100"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avec flèche 22"/>
            <p:cNvCxnSpPr/>
            <p:nvPr/>
          </p:nvCxnSpPr>
          <p:spPr bwMode="auto">
            <a:xfrm flipV="1">
              <a:off x="3932003" y="1882608"/>
              <a:ext cx="0" cy="194761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flipV="1">
              <a:off x="2667968" y="2082664"/>
              <a:ext cx="0" cy="1747556"/>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eur droit 28"/>
            <p:cNvCxnSpPr/>
            <p:nvPr/>
          </p:nvCxnSpPr>
          <p:spPr bwMode="auto">
            <a:xfrm flipV="1">
              <a:off x="5206452" y="2082663"/>
              <a:ext cx="0" cy="1747556"/>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30"/>
            <p:cNvCxnSpPr/>
            <p:nvPr/>
          </p:nvCxnSpPr>
          <p:spPr bwMode="auto">
            <a:xfrm flipH="1">
              <a:off x="2667969" y="3830219"/>
              <a:ext cx="2538483" cy="0"/>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Image 18"/>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7337107" y="3928438"/>
              <a:ext cx="127635" cy="114300"/>
            </a:xfrm>
            <a:prstGeom prst="rect">
              <a:avLst/>
            </a:prstGeom>
          </p:spPr>
        </p:pic>
        <p:pic>
          <p:nvPicPr>
            <p:cNvPr id="20" name="Image 19"/>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5142634" y="3930457"/>
              <a:ext cx="118110" cy="114300"/>
            </a:xfrm>
            <a:prstGeom prst="rect">
              <a:avLst/>
            </a:prstGeom>
          </p:spPr>
        </p:pic>
        <p:pic>
          <p:nvPicPr>
            <p:cNvPr id="24" name="Image 23"/>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572432" y="3959364"/>
              <a:ext cx="302895" cy="114300"/>
            </a:xfrm>
            <a:prstGeom prst="rect">
              <a:avLst/>
            </a:prstGeom>
          </p:spPr>
        </p:pic>
        <p:cxnSp>
          <p:nvCxnSpPr>
            <p:cNvPr id="32" name="Connecteur droit 31"/>
            <p:cNvCxnSpPr/>
            <p:nvPr/>
          </p:nvCxnSpPr>
          <p:spPr bwMode="auto">
            <a:xfrm>
              <a:off x="5206452" y="2082665"/>
              <a:ext cx="1441998" cy="6213"/>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Connecteur droit 33"/>
            <p:cNvCxnSpPr/>
            <p:nvPr/>
          </p:nvCxnSpPr>
          <p:spPr bwMode="auto">
            <a:xfrm flipV="1">
              <a:off x="1333500" y="2088878"/>
              <a:ext cx="1334468" cy="2"/>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 name="Groupe 14"/>
          <p:cNvGrpSpPr/>
          <p:nvPr/>
        </p:nvGrpSpPr>
        <p:grpSpPr>
          <a:xfrm>
            <a:off x="1907901" y="1991894"/>
            <a:ext cx="4019550" cy="1552575"/>
            <a:chOff x="1933575" y="2266949"/>
            <a:chExt cx="4019550" cy="1552575"/>
          </a:xfrm>
        </p:grpSpPr>
        <p:sp>
          <p:nvSpPr>
            <p:cNvPr id="13" name="Forme libre 12"/>
            <p:cNvSpPr/>
            <p:nvPr/>
          </p:nvSpPr>
          <p:spPr bwMode="auto">
            <a:xfrm>
              <a:off x="1933575" y="2266949"/>
              <a:ext cx="2009775" cy="1552575"/>
            </a:xfrm>
            <a:custGeom>
              <a:avLst/>
              <a:gdLst>
                <a:gd name="connsiteX0" fmla="*/ 0 w 2009775"/>
                <a:gd name="connsiteY0" fmla="*/ 1776605 h 1776605"/>
                <a:gd name="connsiteX1" fmla="*/ 457200 w 2009775"/>
                <a:gd name="connsiteY1" fmla="*/ 1652780 h 1776605"/>
                <a:gd name="connsiteX2" fmla="*/ 742950 w 2009775"/>
                <a:gd name="connsiteY2" fmla="*/ 1471805 h 1776605"/>
                <a:gd name="connsiteX3" fmla="*/ 1181100 w 2009775"/>
                <a:gd name="connsiteY3" fmla="*/ 928880 h 1776605"/>
                <a:gd name="connsiteX4" fmla="*/ 1495425 w 2009775"/>
                <a:gd name="connsiteY4" fmla="*/ 347855 h 1776605"/>
                <a:gd name="connsiteX5" fmla="*/ 1876425 w 2009775"/>
                <a:gd name="connsiteY5" fmla="*/ 33530 h 1776605"/>
                <a:gd name="connsiteX6" fmla="*/ 2009775 w 2009775"/>
                <a:gd name="connsiteY6" fmla="*/ 24005 h 1776605"/>
                <a:gd name="connsiteX0" fmla="*/ 0 w 2009775"/>
                <a:gd name="connsiteY0" fmla="*/ 1778538 h 1778538"/>
                <a:gd name="connsiteX1" fmla="*/ 457200 w 2009775"/>
                <a:gd name="connsiteY1" fmla="*/ 1654713 h 1778538"/>
                <a:gd name="connsiteX2" fmla="*/ 742950 w 2009775"/>
                <a:gd name="connsiteY2" fmla="*/ 1473738 h 1778538"/>
                <a:gd name="connsiteX3" fmla="*/ 1181100 w 2009775"/>
                <a:gd name="connsiteY3" fmla="*/ 930813 h 1778538"/>
                <a:gd name="connsiteX4" fmla="*/ 1514475 w 2009775"/>
                <a:gd name="connsiteY4" fmla="*/ 378363 h 1778538"/>
                <a:gd name="connsiteX5" fmla="*/ 1876425 w 2009775"/>
                <a:gd name="connsiteY5" fmla="*/ 35463 h 1778538"/>
                <a:gd name="connsiteX6" fmla="*/ 2009775 w 2009775"/>
                <a:gd name="connsiteY6" fmla="*/ 25938 h 1778538"/>
                <a:gd name="connsiteX0" fmla="*/ 0 w 2009775"/>
                <a:gd name="connsiteY0" fmla="*/ 1769182 h 1769182"/>
                <a:gd name="connsiteX1" fmla="*/ 457200 w 2009775"/>
                <a:gd name="connsiteY1" fmla="*/ 1645357 h 1769182"/>
                <a:gd name="connsiteX2" fmla="*/ 742950 w 2009775"/>
                <a:gd name="connsiteY2" fmla="*/ 1464382 h 1769182"/>
                <a:gd name="connsiteX3" fmla="*/ 1181100 w 2009775"/>
                <a:gd name="connsiteY3" fmla="*/ 921457 h 1769182"/>
                <a:gd name="connsiteX4" fmla="*/ 1514475 w 2009775"/>
                <a:gd name="connsiteY4" fmla="*/ 369007 h 1769182"/>
                <a:gd name="connsiteX5" fmla="*/ 1819275 w 2009775"/>
                <a:gd name="connsiteY5" fmla="*/ 45157 h 1769182"/>
                <a:gd name="connsiteX6" fmla="*/ 2009775 w 2009775"/>
                <a:gd name="connsiteY6" fmla="*/ 16582 h 1769182"/>
                <a:gd name="connsiteX0" fmla="*/ 0 w 2009775"/>
                <a:gd name="connsiteY0" fmla="*/ 1790674 h 1790674"/>
                <a:gd name="connsiteX1" fmla="*/ 457200 w 2009775"/>
                <a:gd name="connsiteY1" fmla="*/ 1666849 h 1790674"/>
                <a:gd name="connsiteX2" fmla="*/ 742950 w 2009775"/>
                <a:gd name="connsiteY2" fmla="*/ 1485874 h 1790674"/>
                <a:gd name="connsiteX3" fmla="*/ 1181100 w 2009775"/>
                <a:gd name="connsiteY3" fmla="*/ 942949 h 1790674"/>
                <a:gd name="connsiteX4" fmla="*/ 1514475 w 2009775"/>
                <a:gd name="connsiteY4" fmla="*/ 390499 h 1790674"/>
                <a:gd name="connsiteX5" fmla="*/ 1819275 w 2009775"/>
                <a:gd name="connsiteY5" fmla="*/ 66649 h 1790674"/>
                <a:gd name="connsiteX6" fmla="*/ 2009775 w 2009775"/>
                <a:gd name="connsiteY6" fmla="*/ 9499 h 179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775" h="1790674">
                  <a:moveTo>
                    <a:pt x="0" y="1790674"/>
                  </a:moveTo>
                  <a:cubicBezTo>
                    <a:pt x="166687" y="1754161"/>
                    <a:pt x="333375" y="1717649"/>
                    <a:pt x="457200" y="1666849"/>
                  </a:cubicBezTo>
                  <a:cubicBezTo>
                    <a:pt x="581025" y="1616049"/>
                    <a:pt x="622300" y="1606524"/>
                    <a:pt x="742950" y="1485874"/>
                  </a:cubicBezTo>
                  <a:cubicBezTo>
                    <a:pt x="863600" y="1365224"/>
                    <a:pt x="1052513" y="1125511"/>
                    <a:pt x="1181100" y="942949"/>
                  </a:cubicBezTo>
                  <a:cubicBezTo>
                    <a:pt x="1309687" y="760387"/>
                    <a:pt x="1408113" y="536549"/>
                    <a:pt x="1514475" y="390499"/>
                  </a:cubicBezTo>
                  <a:cubicBezTo>
                    <a:pt x="1620838" y="244449"/>
                    <a:pt x="1736725" y="130149"/>
                    <a:pt x="1819275" y="66649"/>
                  </a:cubicBezTo>
                  <a:cubicBezTo>
                    <a:pt x="1901825" y="3149"/>
                    <a:pt x="1985962" y="-12726"/>
                    <a:pt x="2009775" y="9499"/>
                  </a:cubicBezTo>
                </a:path>
              </a:pathLst>
            </a:cu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Forme libre 44"/>
            <p:cNvSpPr/>
            <p:nvPr/>
          </p:nvSpPr>
          <p:spPr bwMode="auto">
            <a:xfrm flipH="1">
              <a:off x="3943350" y="2266949"/>
              <a:ext cx="2009775" cy="1552575"/>
            </a:xfrm>
            <a:custGeom>
              <a:avLst/>
              <a:gdLst>
                <a:gd name="connsiteX0" fmla="*/ 0 w 2009775"/>
                <a:gd name="connsiteY0" fmla="*/ 1776605 h 1776605"/>
                <a:gd name="connsiteX1" fmla="*/ 457200 w 2009775"/>
                <a:gd name="connsiteY1" fmla="*/ 1652780 h 1776605"/>
                <a:gd name="connsiteX2" fmla="*/ 742950 w 2009775"/>
                <a:gd name="connsiteY2" fmla="*/ 1471805 h 1776605"/>
                <a:gd name="connsiteX3" fmla="*/ 1181100 w 2009775"/>
                <a:gd name="connsiteY3" fmla="*/ 928880 h 1776605"/>
                <a:gd name="connsiteX4" fmla="*/ 1495425 w 2009775"/>
                <a:gd name="connsiteY4" fmla="*/ 347855 h 1776605"/>
                <a:gd name="connsiteX5" fmla="*/ 1876425 w 2009775"/>
                <a:gd name="connsiteY5" fmla="*/ 33530 h 1776605"/>
                <a:gd name="connsiteX6" fmla="*/ 2009775 w 2009775"/>
                <a:gd name="connsiteY6" fmla="*/ 24005 h 1776605"/>
                <a:gd name="connsiteX0" fmla="*/ 0 w 2009775"/>
                <a:gd name="connsiteY0" fmla="*/ 1778538 h 1778538"/>
                <a:gd name="connsiteX1" fmla="*/ 457200 w 2009775"/>
                <a:gd name="connsiteY1" fmla="*/ 1654713 h 1778538"/>
                <a:gd name="connsiteX2" fmla="*/ 742950 w 2009775"/>
                <a:gd name="connsiteY2" fmla="*/ 1473738 h 1778538"/>
                <a:gd name="connsiteX3" fmla="*/ 1181100 w 2009775"/>
                <a:gd name="connsiteY3" fmla="*/ 930813 h 1778538"/>
                <a:gd name="connsiteX4" fmla="*/ 1514475 w 2009775"/>
                <a:gd name="connsiteY4" fmla="*/ 378363 h 1778538"/>
                <a:gd name="connsiteX5" fmla="*/ 1876425 w 2009775"/>
                <a:gd name="connsiteY5" fmla="*/ 35463 h 1778538"/>
                <a:gd name="connsiteX6" fmla="*/ 2009775 w 2009775"/>
                <a:gd name="connsiteY6" fmla="*/ 25938 h 1778538"/>
                <a:gd name="connsiteX0" fmla="*/ 0 w 2009775"/>
                <a:gd name="connsiteY0" fmla="*/ 1769182 h 1769182"/>
                <a:gd name="connsiteX1" fmla="*/ 457200 w 2009775"/>
                <a:gd name="connsiteY1" fmla="*/ 1645357 h 1769182"/>
                <a:gd name="connsiteX2" fmla="*/ 742950 w 2009775"/>
                <a:gd name="connsiteY2" fmla="*/ 1464382 h 1769182"/>
                <a:gd name="connsiteX3" fmla="*/ 1181100 w 2009775"/>
                <a:gd name="connsiteY3" fmla="*/ 921457 h 1769182"/>
                <a:gd name="connsiteX4" fmla="*/ 1514475 w 2009775"/>
                <a:gd name="connsiteY4" fmla="*/ 369007 h 1769182"/>
                <a:gd name="connsiteX5" fmla="*/ 1819275 w 2009775"/>
                <a:gd name="connsiteY5" fmla="*/ 45157 h 1769182"/>
                <a:gd name="connsiteX6" fmla="*/ 2009775 w 2009775"/>
                <a:gd name="connsiteY6" fmla="*/ 16582 h 1769182"/>
                <a:gd name="connsiteX0" fmla="*/ 0 w 2009775"/>
                <a:gd name="connsiteY0" fmla="*/ 1790674 h 1790674"/>
                <a:gd name="connsiteX1" fmla="*/ 457200 w 2009775"/>
                <a:gd name="connsiteY1" fmla="*/ 1666849 h 1790674"/>
                <a:gd name="connsiteX2" fmla="*/ 742950 w 2009775"/>
                <a:gd name="connsiteY2" fmla="*/ 1485874 h 1790674"/>
                <a:gd name="connsiteX3" fmla="*/ 1181100 w 2009775"/>
                <a:gd name="connsiteY3" fmla="*/ 942949 h 1790674"/>
                <a:gd name="connsiteX4" fmla="*/ 1514475 w 2009775"/>
                <a:gd name="connsiteY4" fmla="*/ 390499 h 1790674"/>
                <a:gd name="connsiteX5" fmla="*/ 1819275 w 2009775"/>
                <a:gd name="connsiteY5" fmla="*/ 66649 h 1790674"/>
                <a:gd name="connsiteX6" fmla="*/ 2009775 w 2009775"/>
                <a:gd name="connsiteY6" fmla="*/ 9499 h 179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775" h="1790674">
                  <a:moveTo>
                    <a:pt x="0" y="1790674"/>
                  </a:moveTo>
                  <a:cubicBezTo>
                    <a:pt x="166687" y="1754161"/>
                    <a:pt x="333375" y="1717649"/>
                    <a:pt x="457200" y="1666849"/>
                  </a:cubicBezTo>
                  <a:cubicBezTo>
                    <a:pt x="581025" y="1616049"/>
                    <a:pt x="622300" y="1606524"/>
                    <a:pt x="742950" y="1485874"/>
                  </a:cubicBezTo>
                  <a:cubicBezTo>
                    <a:pt x="863600" y="1365224"/>
                    <a:pt x="1052513" y="1125511"/>
                    <a:pt x="1181100" y="942949"/>
                  </a:cubicBezTo>
                  <a:cubicBezTo>
                    <a:pt x="1309687" y="760387"/>
                    <a:pt x="1408113" y="536549"/>
                    <a:pt x="1514475" y="390499"/>
                  </a:cubicBezTo>
                  <a:cubicBezTo>
                    <a:pt x="1620838" y="244449"/>
                    <a:pt x="1736725" y="130149"/>
                    <a:pt x="1819275" y="66649"/>
                  </a:cubicBezTo>
                  <a:cubicBezTo>
                    <a:pt x="1901825" y="3149"/>
                    <a:pt x="1985962" y="-12726"/>
                    <a:pt x="2009775" y="9499"/>
                  </a:cubicBezTo>
                </a:path>
              </a:pathLst>
            </a:cu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6" name="Groupe 15"/>
          <p:cNvGrpSpPr/>
          <p:nvPr/>
        </p:nvGrpSpPr>
        <p:grpSpPr>
          <a:xfrm>
            <a:off x="1946952" y="2448507"/>
            <a:ext cx="3970102" cy="2085976"/>
            <a:chOff x="1952625" y="2743199"/>
            <a:chExt cx="3970102" cy="2085976"/>
          </a:xfrm>
        </p:grpSpPr>
        <p:sp>
          <p:nvSpPr>
            <p:cNvPr id="14" name="Forme libre 13"/>
            <p:cNvSpPr/>
            <p:nvPr/>
          </p:nvSpPr>
          <p:spPr bwMode="auto">
            <a:xfrm>
              <a:off x="1952625" y="2743199"/>
              <a:ext cx="1990725" cy="1087019"/>
            </a:xfrm>
            <a:custGeom>
              <a:avLst/>
              <a:gdLst>
                <a:gd name="connsiteX0" fmla="*/ 0 w 1990725"/>
                <a:gd name="connsiteY0" fmla="*/ 1604244 h 1604244"/>
                <a:gd name="connsiteX1" fmla="*/ 476250 w 1990725"/>
                <a:gd name="connsiteY1" fmla="*/ 1432794 h 1604244"/>
                <a:gd name="connsiteX2" fmla="*/ 714375 w 1990725"/>
                <a:gd name="connsiteY2" fmla="*/ 1147044 h 1604244"/>
                <a:gd name="connsiteX3" fmla="*/ 981075 w 1990725"/>
                <a:gd name="connsiteY3" fmla="*/ 4044 h 1604244"/>
                <a:gd name="connsiteX4" fmla="*/ 1990725 w 1990725"/>
                <a:gd name="connsiteY4" fmla="*/ 1594719 h 160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725" h="1604244">
                  <a:moveTo>
                    <a:pt x="0" y="1604244"/>
                  </a:moveTo>
                  <a:cubicBezTo>
                    <a:pt x="178594" y="1556619"/>
                    <a:pt x="357188" y="1508994"/>
                    <a:pt x="476250" y="1432794"/>
                  </a:cubicBezTo>
                  <a:cubicBezTo>
                    <a:pt x="595312" y="1356594"/>
                    <a:pt x="630238" y="1385169"/>
                    <a:pt x="714375" y="1147044"/>
                  </a:cubicBezTo>
                  <a:cubicBezTo>
                    <a:pt x="798513" y="908919"/>
                    <a:pt x="768350" y="-70568"/>
                    <a:pt x="981075" y="4044"/>
                  </a:cubicBezTo>
                  <a:cubicBezTo>
                    <a:pt x="1193800" y="78656"/>
                    <a:pt x="1592262" y="836687"/>
                    <a:pt x="1990725" y="1594719"/>
                  </a:cubicBezTo>
                </a:path>
              </a:pathLst>
            </a:custGeom>
            <a:no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 name="Forme libre 47"/>
            <p:cNvSpPr/>
            <p:nvPr/>
          </p:nvSpPr>
          <p:spPr bwMode="auto">
            <a:xfrm flipH="1" flipV="1">
              <a:off x="3932002" y="3814760"/>
              <a:ext cx="1990725" cy="1014415"/>
            </a:xfrm>
            <a:custGeom>
              <a:avLst/>
              <a:gdLst>
                <a:gd name="connsiteX0" fmla="*/ 0 w 1990725"/>
                <a:gd name="connsiteY0" fmla="*/ 1604244 h 1604244"/>
                <a:gd name="connsiteX1" fmla="*/ 476250 w 1990725"/>
                <a:gd name="connsiteY1" fmla="*/ 1432794 h 1604244"/>
                <a:gd name="connsiteX2" fmla="*/ 714375 w 1990725"/>
                <a:gd name="connsiteY2" fmla="*/ 1147044 h 1604244"/>
                <a:gd name="connsiteX3" fmla="*/ 981075 w 1990725"/>
                <a:gd name="connsiteY3" fmla="*/ 4044 h 1604244"/>
                <a:gd name="connsiteX4" fmla="*/ 1990725 w 1990725"/>
                <a:gd name="connsiteY4" fmla="*/ 1594719 h 160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725" h="1604244">
                  <a:moveTo>
                    <a:pt x="0" y="1604244"/>
                  </a:moveTo>
                  <a:cubicBezTo>
                    <a:pt x="178594" y="1556619"/>
                    <a:pt x="357188" y="1508994"/>
                    <a:pt x="476250" y="1432794"/>
                  </a:cubicBezTo>
                  <a:cubicBezTo>
                    <a:pt x="595312" y="1356594"/>
                    <a:pt x="630238" y="1385169"/>
                    <a:pt x="714375" y="1147044"/>
                  </a:cubicBezTo>
                  <a:cubicBezTo>
                    <a:pt x="798513" y="908919"/>
                    <a:pt x="768350" y="-70568"/>
                    <a:pt x="981075" y="4044"/>
                  </a:cubicBezTo>
                  <a:cubicBezTo>
                    <a:pt x="1193800" y="78656"/>
                    <a:pt x="1592262" y="836687"/>
                    <a:pt x="1990725" y="1594719"/>
                  </a:cubicBezTo>
                </a:path>
              </a:pathLst>
            </a:custGeom>
            <a:no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cxnSp>
        <p:nvCxnSpPr>
          <p:cNvPr id="21" name="Connecteur droit 20"/>
          <p:cNvCxnSpPr/>
          <p:nvPr/>
        </p:nvCxnSpPr>
        <p:spPr bwMode="auto">
          <a:xfrm>
            <a:off x="7400924" y="3000958"/>
            <a:ext cx="962026" cy="0"/>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Connecteur droit 49"/>
          <p:cNvCxnSpPr/>
          <p:nvPr/>
        </p:nvCxnSpPr>
        <p:spPr bwMode="auto">
          <a:xfrm>
            <a:off x="7400924" y="2438982"/>
            <a:ext cx="962026" cy="0"/>
          </a:xfrm>
          <a:prstGeom prst="line">
            <a:avLst/>
          </a:prstGeom>
          <a:solidFill>
            <a:schemeClr val="accent1"/>
          </a:solidFill>
          <a:ln w="2857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 name="Groupe 26"/>
          <p:cNvGrpSpPr/>
          <p:nvPr/>
        </p:nvGrpSpPr>
        <p:grpSpPr>
          <a:xfrm>
            <a:off x="940149" y="1063766"/>
            <a:ext cx="5836304" cy="715860"/>
            <a:chOff x="940149" y="1349516"/>
            <a:chExt cx="5836304" cy="715860"/>
          </a:xfrm>
        </p:grpSpPr>
        <p:pic>
          <p:nvPicPr>
            <p:cNvPr id="2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0149" y="1349516"/>
              <a:ext cx="1774205" cy="66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2248" y="1400975"/>
              <a:ext cx="1774205" cy="66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e 25"/>
            <p:cNvGrpSpPr/>
            <p:nvPr/>
          </p:nvGrpSpPr>
          <p:grpSpPr>
            <a:xfrm>
              <a:off x="2601314" y="1349517"/>
              <a:ext cx="2595633" cy="702238"/>
              <a:chOff x="2526680" y="1379220"/>
              <a:chExt cx="2827129" cy="702238"/>
            </a:xfrm>
          </p:grpSpPr>
          <p:pic>
            <p:nvPicPr>
              <p:cNvPr id="5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26680" y="1379220"/>
                <a:ext cx="783605" cy="66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11290" y="1388745"/>
                <a:ext cx="783605" cy="66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4377" y="1398270"/>
                <a:ext cx="783605" cy="66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0204" y="1417057"/>
                <a:ext cx="783605" cy="66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8" name="Rectangle 27"/>
          <p:cNvSpPr/>
          <p:nvPr/>
        </p:nvSpPr>
        <p:spPr bwMode="auto">
          <a:xfrm>
            <a:off x="7337107" y="1257300"/>
            <a:ext cx="1025843" cy="480393"/>
          </a:xfrm>
          <a:prstGeom prst="rect">
            <a:avLst/>
          </a:prstGeom>
          <a:solidFill>
            <a:srgbClr val="00B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5" name="Connecteur droit 34"/>
          <p:cNvCxnSpPr>
            <a:stCxn id="28" idx="1"/>
            <a:endCxn id="28" idx="3"/>
          </p:cNvCxnSpPr>
          <p:nvPr/>
        </p:nvCxnSpPr>
        <p:spPr bwMode="auto">
          <a:xfrm>
            <a:off x="7337107" y="1497497"/>
            <a:ext cx="1025843" cy="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Connecteur droit 64"/>
          <p:cNvCxnSpPr/>
          <p:nvPr/>
        </p:nvCxnSpPr>
        <p:spPr bwMode="auto">
          <a:xfrm>
            <a:off x="7337106" y="1395591"/>
            <a:ext cx="1025843"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Connecteur droit 65"/>
          <p:cNvCxnSpPr/>
          <p:nvPr/>
        </p:nvCxnSpPr>
        <p:spPr bwMode="auto">
          <a:xfrm>
            <a:off x="7337106" y="1582749"/>
            <a:ext cx="1025843"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ZoneTexte 67"/>
          <p:cNvSpPr txBox="1"/>
          <p:nvPr/>
        </p:nvSpPr>
        <p:spPr>
          <a:xfrm>
            <a:off x="239712" y="5453573"/>
            <a:ext cx="8666163" cy="707886"/>
          </a:xfrm>
          <a:prstGeom prst="rect">
            <a:avLst/>
          </a:prstGeom>
          <a:noFill/>
        </p:spPr>
        <p:txBody>
          <a:bodyPr wrap="square" rtlCol="0">
            <a:spAutoFit/>
          </a:bodyPr>
          <a:lstStyle/>
          <a:p>
            <a:r>
              <a:rPr lang="fr-FR" sz="2000" i="0" dirty="0" smtClean="0">
                <a:solidFill>
                  <a:schemeClr val="accent2">
                    <a:lumMod val="75000"/>
                  </a:schemeClr>
                </a:solidFill>
              </a:rPr>
              <a:t>La quantification des énergies est une conséquence du confinement de la particule (comme dans l’optique).</a:t>
            </a:r>
          </a:p>
        </p:txBody>
      </p:sp>
    </p:spTree>
    <p:extLst>
      <p:ext uri="{BB962C8B-B14F-4D97-AF65-F5344CB8AC3E}">
        <p14:creationId xmlns:p14="http://schemas.microsoft.com/office/powerpoint/2010/main" val="3733489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8" grpId="0" animBg="1"/>
      <p:bldP spid="6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Applications de la mécanique quantique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2" name="ZoneTexte 21"/>
          <p:cNvSpPr txBox="1"/>
          <p:nvPr/>
        </p:nvSpPr>
        <p:spPr>
          <a:xfrm>
            <a:off x="3035922" y="844614"/>
            <a:ext cx="3049598" cy="400110"/>
          </a:xfrm>
          <a:prstGeom prst="rect">
            <a:avLst/>
          </a:prstGeom>
          <a:noFill/>
        </p:spPr>
        <p:txBody>
          <a:bodyPr wrap="square" rtlCol="0">
            <a:spAutoFit/>
          </a:bodyPr>
          <a:lstStyle/>
          <a:p>
            <a:r>
              <a:rPr lang="fr-FR" sz="2000" i="0" dirty="0" smtClean="0">
                <a:solidFill>
                  <a:schemeClr val="accent2">
                    <a:lumMod val="75000"/>
                  </a:schemeClr>
                </a:solidFill>
              </a:rPr>
              <a:t>Double puits carré</a:t>
            </a:r>
          </a:p>
        </p:txBody>
      </p:sp>
      <p:pic>
        <p:nvPicPr>
          <p:cNvPr id="15" name="Image 14"/>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5475834" y="1876011"/>
            <a:ext cx="2777490" cy="694944"/>
          </a:xfrm>
          <a:prstGeom prst="rect">
            <a:avLst/>
          </a:prstGeom>
        </p:spPr>
      </p:pic>
      <p:pic>
        <p:nvPicPr>
          <p:cNvPr id="18" name="Image 17"/>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5478367" y="2761303"/>
            <a:ext cx="2814066" cy="694944"/>
          </a:xfrm>
          <a:prstGeom prst="rect">
            <a:avLst/>
          </a:prstGeom>
        </p:spPr>
      </p:pic>
      <p:pic>
        <p:nvPicPr>
          <p:cNvPr id="25" name="Image 24"/>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tretch>
            <a:fillRect/>
          </a:stretch>
        </p:blipFill>
        <p:spPr>
          <a:xfrm>
            <a:off x="6390266" y="3718227"/>
            <a:ext cx="1572768" cy="281178"/>
          </a:xfrm>
          <a:prstGeom prst="rect">
            <a:avLst/>
          </a:prstGeom>
        </p:spPr>
      </p:pic>
      <p:pic>
        <p:nvPicPr>
          <p:cNvPr id="26" name="Image 25"/>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5812123" y="4408605"/>
            <a:ext cx="2480310" cy="694944"/>
          </a:xfrm>
          <a:prstGeom prst="rect">
            <a:avLst/>
          </a:prstGeom>
        </p:spPr>
      </p:pic>
      <p:grpSp>
        <p:nvGrpSpPr>
          <p:cNvPr id="2" name="Groupe 1"/>
          <p:cNvGrpSpPr/>
          <p:nvPr/>
        </p:nvGrpSpPr>
        <p:grpSpPr>
          <a:xfrm>
            <a:off x="919018" y="2001711"/>
            <a:ext cx="4048767" cy="2213127"/>
            <a:chOff x="919018" y="2001711"/>
            <a:chExt cx="4048767" cy="2213127"/>
          </a:xfrm>
        </p:grpSpPr>
        <p:cxnSp>
          <p:nvCxnSpPr>
            <p:cNvPr id="5" name="Connecteur droit avec flèche 4"/>
            <p:cNvCxnSpPr/>
            <p:nvPr/>
          </p:nvCxnSpPr>
          <p:spPr bwMode="auto">
            <a:xfrm>
              <a:off x="919018" y="3944519"/>
              <a:ext cx="4048767" cy="31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avec flèche 22"/>
            <p:cNvCxnSpPr/>
            <p:nvPr/>
          </p:nvCxnSpPr>
          <p:spPr bwMode="auto">
            <a:xfrm flipV="1">
              <a:off x="2926738" y="2001711"/>
              <a:ext cx="0" cy="194761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flipV="1">
              <a:off x="1156507" y="2196964"/>
              <a:ext cx="0" cy="1747556"/>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eur droit 28"/>
            <p:cNvCxnSpPr/>
            <p:nvPr/>
          </p:nvCxnSpPr>
          <p:spPr bwMode="auto">
            <a:xfrm flipV="1">
              <a:off x="4718573" y="2196963"/>
              <a:ext cx="0" cy="1747556"/>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Image 18"/>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4840150" y="4050194"/>
              <a:ext cx="127635" cy="114300"/>
            </a:xfrm>
            <a:prstGeom prst="rect">
              <a:avLst/>
            </a:prstGeom>
          </p:spPr>
        </p:pic>
        <p:pic>
          <p:nvPicPr>
            <p:cNvPr id="20" name="Image 1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3631173" y="4044757"/>
              <a:ext cx="118110" cy="114300"/>
            </a:xfrm>
            <a:prstGeom prst="rect">
              <a:avLst/>
            </a:prstGeom>
          </p:spPr>
        </p:pic>
        <p:pic>
          <p:nvPicPr>
            <p:cNvPr id="24" name="Image 23"/>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1060971" y="4073664"/>
              <a:ext cx="302895" cy="114300"/>
            </a:xfrm>
            <a:prstGeom prst="rect">
              <a:avLst/>
            </a:prstGeom>
          </p:spPr>
        </p:pic>
        <p:cxnSp>
          <p:nvCxnSpPr>
            <p:cNvPr id="32" name="Connecteur droit 31"/>
            <p:cNvCxnSpPr/>
            <p:nvPr/>
          </p:nvCxnSpPr>
          <p:spPr bwMode="auto">
            <a:xfrm flipH="1">
              <a:off x="3035922" y="3937932"/>
              <a:ext cx="1695089" cy="0"/>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cteur droit 32"/>
            <p:cNvCxnSpPr/>
            <p:nvPr/>
          </p:nvCxnSpPr>
          <p:spPr bwMode="auto">
            <a:xfrm flipV="1">
              <a:off x="3035922" y="2461083"/>
              <a:ext cx="0" cy="1488239"/>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Connecteur droit 34"/>
            <p:cNvCxnSpPr/>
            <p:nvPr/>
          </p:nvCxnSpPr>
          <p:spPr bwMode="auto">
            <a:xfrm flipV="1">
              <a:off x="2826469" y="2455339"/>
              <a:ext cx="0" cy="1488239"/>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Connecteur droit 35"/>
            <p:cNvCxnSpPr/>
            <p:nvPr/>
          </p:nvCxnSpPr>
          <p:spPr bwMode="auto">
            <a:xfrm flipH="1">
              <a:off x="2809844" y="2461083"/>
              <a:ext cx="226078" cy="0"/>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Image 7"/>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3064033" y="4008894"/>
              <a:ext cx="95250" cy="179070"/>
            </a:xfrm>
            <a:prstGeom prst="rect">
              <a:avLst/>
            </a:prstGeom>
          </p:spPr>
        </p:pic>
        <p:pic>
          <p:nvPicPr>
            <p:cNvPr id="9" name="Image 8"/>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tretch>
              <a:fillRect/>
            </a:stretch>
          </p:blipFill>
          <p:spPr>
            <a:xfrm>
              <a:off x="2477674" y="4035768"/>
              <a:ext cx="281940" cy="179070"/>
            </a:xfrm>
            <a:prstGeom prst="rect">
              <a:avLst/>
            </a:prstGeom>
          </p:spPr>
        </p:pic>
        <p:pic>
          <p:nvPicPr>
            <p:cNvPr id="10" name="Image 9"/>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tretch>
              <a:fillRect/>
            </a:stretch>
          </p:blipFill>
          <p:spPr>
            <a:xfrm>
              <a:off x="3111658" y="2213246"/>
              <a:ext cx="226695" cy="217170"/>
            </a:xfrm>
            <a:prstGeom prst="rect">
              <a:avLst/>
            </a:prstGeom>
          </p:spPr>
        </p:pic>
        <p:cxnSp>
          <p:nvCxnSpPr>
            <p:cNvPr id="71" name="Connecteur droit 70"/>
            <p:cNvCxnSpPr/>
            <p:nvPr/>
          </p:nvCxnSpPr>
          <p:spPr bwMode="auto">
            <a:xfrm flipH="1">
              <a:off x="1145028" y="3944519"/>
              <a:ext cx="1695089" cy="0"/>
            </a:xfrm>
            <a:prstGeom prst="line">
              <a:avLst/>
            </a:prstGeom>
            <a:solidFill>
              <a:schemeClr val="accent1"/>
            </a:solidFill>
            <a:ln w="28575"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73" name="Picture 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81171" y="2288167"/>
            <a:ext cx="2037380" cy="195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Connecteur droit 44"/>
          <p:cNvCxnSpPr/>
          <p:nvPr/>
        </p:nvCxnSpPr>
        <p:spPr bwMode="auto">
          <a:xfrm>
            <a:off x="2817421" y="3507284"/>
            <a:ext cx="251959" cy="427935"/>
          </a:xfrm>
          <a:prstGeom prst="line">
            <a:avLst/>
          </a:prstGeom>
          <a:solidFill>
            <a:schemeClr val="accent1"/>
          </a:solidFill>
          <a:ln w="38100"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57" name="Picture 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79475" y="3759555"/>
            <a:ext cx="2221506" cy="79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ZoneTexte 83"/>
          <p:cNvSpPr txBox="1"/>
          <p:nvPr/>
        </p:nvSpPr>
        <p:spPr>
          <a:xfrm>
            <a:off x="1210841" y="5308603"/>
            <a:ext cx="7258618" cy="400110"/>
          </a:xfrm>
          <a:prstGeom prst="rect">
            <a:avLst/>
          </a:prstGeom>
          <a:noFill/>
        </p:spPr>
        <p:txBody>
          <a:bodyPr wrap="square" rtlCol="0">
            <a:spAutoFit/>
          </a:bodyPr>
          <a:lstStyle/>
          <a:p>
            <a:pPr algn="ctr"/>
            <a:r>
              <a:rPr lang="fr-FR" sz="2000" i="0" dirty="0" smtClean="0">
                <a:solidFill>
                  <a:schemeClr val="accent2">
                    <a:lumMod val="75000"/>
                  </a:schemeClr>
                </a:solidFill>
              </a:rPr>
              <a:t>« Effet tunnel » : impossible en physique classique !</a:t>
            </a:r>
          </a:p>
        </p:txBody>
      </p:sp>
      <p:cxnSp>
        <p:nvCxnSpPr>
          <p:cNvPr id="85" name="Connecteur droit 84"/>
          <p:cNvCxnSpPr/>
          <p:nvPr/>
        </p:nvCxnSpPr>
        <p:spPr bwMode="auto">
          <a:xfrm>
            <a:off x="1145028" y="2897084"/>
            <a:ext cx="1663680" cy="0"/>
          </a:xfrm>
          <a:prstGeom prst="line">
            <a:avLst/>
          </a:prstGeom>
          <a:solidFill>
            <a:schemeClr val="accent1"/>
          </a:solidFill>
          <a:ln w="285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59" name="Image 2058"/>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275270" y="2775611"/>
            <a:ext cx="769620" cy="217170"/>
          </a:xfrm>
          <a:prstGeom prst="rect">
            <a:avLst/>
          </a:prstGeom>
        </p:spPr>
      </p:pic>
      <p:sp>
        <p:nvSpPr>
          <p:cNvPr id="37" name="ZoneTexte 36"/>
          <p:cNvSpPr txBox="1"/>
          <p:nvPr/>
        </p:nvSpPr>
        <p:spPr>
          <a:xfrm>
            <a:off x="1212418" y="5803903"/>
            <a:ext cx="7258618" cy="400110"/>
          </a:xfrm>
          <a:prstGeom prst="rect">
            <a:avLst/>
          </a:prstGeom>
          <a:noFill/>
        </p:spPr>
        <p:txBody>
          <a:bodyPr wrap="square" rtlCol="0">
            <a:spAutoFit/>
          </a:bodyPr>
          <a:lstStyle/>
          <a:p>
            <a:pPr algn="ctr"/>
            <a:r>
              <a:rPr lang="fr-FR" sz="2000" i="0" dirty="0" smtClean="0">
                <a:solidFill>
                  <a:schemeClr val="accent2">
                    <a:lumMod val="75000"/>
                  </a:schemeClr>
                </a:solidFill>
              </a:rPr>
              <a:t>Exemples : radioactivité </a:t>
            </a:r>
            <a:r>
              <a:rPr lang="fr-FR" sz="2000" dirty="0" smtClean="0">
                <a:solidFill>
                  <a:schemeClr val="accent2">
                    <a:lumMod val="75000"/>
                  </a:schemeClr>
                </a:solidFill>
                <a:latin typeface="Symbol" pitchFamily="18" charset="2"/>
              </a:rPr>
              <a:t>a</a:t>
            </a:r>
            <a:r>
              <a:rPr lang="fr-FR" sz="2000" i="0" dirty="0" smtClean="0">
                <a:solidFill>
                  <a:schemeClr val="accent2">
                    <a:lumMod val="75000"/>
                  </a:schemeClr>
                </a:solidFill>
                <a:ea typeface="Tahoma" pitchFamily="34" charset="0"/>
                <a:cs typeface="Tahoma" pitchFamily="34" charset="0"/>
              </a:rPr>
              <a:t>, jonction métallique </a:t>
            </a:r>
          </a:p>
        </p:txBody>
      </p:sp>
      <p:sp>
        <p:nvSpPr>
          <p:cNvPr id="4" name="Ellipse 3"/>
          <p:cNvSpPr/>
          <p:nvPr/>
        </p:nvSpPr>
        <p:spPr bwMode="auto">
          <a:xfrm>
            <a:off x="2606102" y="1866693"/>
            <a:ext cx="719709" cy="2665530"/>
          </a:xfrm>
          <a:prstGeom prst="ellipse">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6" name="Image 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6348190" y="844614"/>
            <a:ext cx="1289304" cy="694944"/>
          </a:xfrm>
          <a:prstGeom prst="rect">
            <a:avLst/>
          </a:prstGeom>
        </p:spPr>
      </p:pic>
    </p:spTree>
    <p:extLst>
      <p:ext uri="{BB962C8B-B14F-4D97-AF65-F5344CB8AC3E}">
        <p14:creationId xmlns:p14="http://schemas.microsoft.com/office/powerpoint/2010/main" val="2390835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37"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Microscope à effet tunnel</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29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2050" name="Picture 2" descr="http://upload.wikimedia.org/wikipedia/commons/thumb/f/f9/ScanningTunnelingMicroscope_schematic.png/400px-ScanningTunnelingMicroscope_schema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1" y="963611"/>
            <a:ext cx="5218113" cy="42658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Gerd Binnig s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6087" y="742950"/>
            <a:ext cx="1607344"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upload.wikimedia.org/wikipedia/commons/3/32/Rohr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7" y="3438524"/>
            <a:ext cx="1634432" cy="1533525"/>
          </a:xfrm>
          <a:prstGeom prst="rect">
            <a:avLst/>
          </a:prstGeom>
          <a:noFill/>
          <a:extLst>
            <a:ext uri="{909E8E84-426E-40dd-AFC4-6F175D3DCCD1}">
              <a14:hiddenFill xmlns:a14="http://schemas.microsoft.com/office/drawing/2010/main">
                <a:solidFill>
                  <a:srgbClr val="FFFFFF"/>
                </a:solidFill>
              </a14:hiddenFill>
            </a:ext>
          </a:extLst>
        </p:spPr>
      </p:pic>
      <p:sp>
        <p:nvSpPr>
          <p:cNvPr id="41" name="ZoneTexte 40"/>
          <p:cNvSpPr txBox="1"/>
          <p:nvPr/>
        </p:nvSpPr>
        <p:spPr>
          <a:xfrm>
            <a:off x="6796087" y="2890806"/>
            <a:ext cx="1592831" cy="307777"/>
          </a:xfrm>
          <a:prstGeom prst="rect">
            <a:avLst/>
          </a:prstGeom>
          <a:noFill/>
        </p:spPr>
        <p:txBody>
          <a:bodyPr wrap="square" rtlCol="0">
            <a:spAutoFit/>
          </a:bodyPr>
          <a:lstStyle/>
          <a:p>
            <a:pPr algn="ctr"/>
            <a:r>
              <a:rPr lang="fr-FR" sz="1400" i="0" dirty="0" smtClean="0">
                <a:solidFill>
                  <a:schemeClr val="accent2">
                    <a:lumMod val="75000"/>
                  </a:schemeClr>
                </a:solidFill>
              </a:rPr>
              <a:t>Gerd </a:t>
            </a:r>
            <a:r>
              <a:rPr lang="fr-FR" sz="1400" i="0" dirty="0" err="1" smtClean="0">
                <a:solidFill>
                  <a:schemeClr val="accent2">
                    <a:lumMod val="75000"/>
                  </a:schemeClr>
                </a:solidFill>
              </a:rPr>
              <a:t>Binning</a:t>
            </a:r>
            <a:endParaRPr lang="fr-FR" sz="1400" i="0" dirty="0" smtClean="0">
              <a:solidFill>
                <a:schemeClr val="accent2">
                  <a:lumMod val="75000"/>
                </a:schemeClr>
              </a:solidFill>
            </a:endParaRPr>
          </a:p>
        </p:txBody>
      </p:sp>
      <p:sp>
        <p:nvSpPr>
          <p:cNvPr id="42" name="ZoneTexte 41"/>
          <p:cNvSpPr txBox="1"/>
          <p:nvPr/>
        </p:nvSpPr>
        <p:spPr>
          <a:xfrm>
            <a:off x="6803343" y="4921643"/>
            <a:ext cx="1592831" cy="307777"/>
          </a:xfrm>
          <a:prstGeom prst="rect">
            <a:avLst/>
          </a:prstGeom>
          <a:noFill/>
        </p:spPr>
        <p:txBody>
          <a:bodyPr wrap="square" rtlCol="0">
            <a:spAutoFit/>
          </a:bodyPr>
          <a:lstStyle/>
          <a:p>
            <a:pPr algn="ctr"/>
            <a:r>
              <a:rPr lang="fr-FR" sz="1400" i="0" dirty="0">
                <a:solidFill>
                  <a:schemeClr val="accent2">
                    <a:lumMod val="75000"/>
                  </a:schemeClr>
                </a:solidFill>
              </a:rPr>
              <a:t>Heinrich </a:t>
            </a:r>
            <a:r>
              <a:rPr lang="fr-FR" sz="1400" i="0" dirty="0" err="1">
                <a:solidFill>
                  <a:schemeClr val="accent2">
                    <a:lumMod val="75000"/>
                  </a:schemeClr>
                </a:solidFill>
              </a:rPr>
              <a:t>Rohrer</a:t>
            </a:r>
            <a:endParaRPr lang="fr-FR" sz="1400" i="0" dirty="0" smtClean="0">
              <a:solidFill>
                <a:schemeClr val="accent2">
                  <a:lumMod val="75000"/>
                </a:schemeClr>
              </a:solidFill>
            </a:endParaRPr>
          </a:p>
        </p:txBody>
      </p:sp>
      <p:sp>
        <p:nvSpPr>
          <p:cNvPr id="43" name="ZoneTexte 42"/>
          <p:cNvSpPr txBox="1"/>
          <p:nvPr/>
        </p:nvSpPr>
        <p:spPr>
          <a:xfrm>
            <a:off x="5534025" y="5450772"/>
            <a:ext cx="3324225" cy="523220"/>
          </a:xfrm>
          <a:prstGeom prst="rect">
            <a:avLst/>
          </a:prstGeom>
          <a:noFill/>
        </p:spPr>
        <p:txBody>
          <a:bodyPr wrap="square" rtlCol="0">
            <a:spAutoFit/>
          </a:bodyPr>
          <a:lstStyle/>
          <a:p>
            <a:r>
              <a:rPr lang="fr-FR" sz="1400" i="0" dirty="0" smtClean="0">
                <a:solidFill>
                  <a:schemeClr val="accent2">
                    <a:lumMod val="75000"/>
                  </a:schemeClr>
                </a:solidFill>
              </a:rPr>
              <a:t>Prix Nobel 1986 (avec Ruska, inventeur du microscope électronique).</a:t>
            </a:r>
          </a:p>
        </p:txBody>
      </p:sp>
      <p:pic>
        <p:nvPicPr>
          <p:cNvPr id="2056" name="Picture 8" descr="http://nano.anl.gov/images/VT_AFM_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3649" y="2227925"/>
            <a:ext cx="5383326" cy="364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80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Physique classique</a:t>
            </a:r>
          </a:p>
        </p:txBody>
      </p:sp>
      <p:pic>
        <p:nvPicPr>
          <p:cNvPr id="4099" name="Picture 6" descr="PhL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4" name="ZoneTexte 3"/>
          <p:cNvSpPr txBox="1"/>
          <p:nvPr/>
        </p:nvSpPr>
        <p:spPr>
          <a:xfrm>
            <a:off x="5964044" y="892454"/>
            <a:ext cx="829073" cy="369332"/>
          </a:xfrm>
          <a:prstGeom prst="rect">
            <a:avLst/>
          </a:prstGeom>
          <a:noFill/>
        </p:spPr>
        <p:txBody>
          <a:bodyPr wrap="none" rtlCol="0">
            <a:spAutoFit/>
          </a:bodyPr>
          <a:lstStyle/>
          <a:p>
            <a:r>
              <a:rPr lang="fr-FR" dirty="0" smtClean="0">
                <a:solidFill>
                  <a:schemeClr val="bg2">
                    <a:lumMod val="75000"/>
                  </a:schemeClr>
                </a:solidFill>
              </a:rPr>
              <a:t>Ondes</a:t>
            </a:r>
            <a:endParaRPr lang="fr-FR" dirty="0">
              <a:solidFill>
                <a:schemeClr val="bg2">
                  <a:lumMod val="75000"/>
                </a:schemeClr>
              </a:solidFill>
            </a:endParaRPr>
          </a:p>
        </p:txBody>
      </p:sp>
      <p:sp>
        <p:nvSpPr>
          <p:cNvPr id="44" name="ZoneTexte 43"/>
          <p:cNvSpPr txBox="1"/>
          <p:nvPr/>
        </p:nvSpPr>
        <p:spPr>
          <a:xfrm>
            <a:off x="1280160" y="885139"/>
            <a:ext cx="1152367" cy="369332"/>
          </a:xfrm>
          <a:prstGeom prst="rect">
            <a:avLst/>
          </a:prstGeom>
          <a:noFill/>
        </p:spPr>
        <p:txBody>
          <a:bodyPr wrap="none" rtlCol="0">
            <a:spAutoFit/>
          </a:bodyPr>
          <a:lstStyle/>
          <a:p>
            <a:r>
              <a:rPr lang="fr-FR" dirty="0" smtClean="0">
                <a:solidFill>
                  <a:schemeClr val="bg2">
                    <a:lumMod val="75000"/>
                  </a:schemeClr>
                </a:solidFill>
              </a:rPr>
              <a:t>Particules</a:t>
            </a:r>
            <a:endParaRPr lang="fr-FR" dirty="0">
              <a:solidFill>
                <a:schemeClr val="bg2">
                  <a:lumMod val="75000"/>
                </a:schemeClr>
              </a:solidFill>
            </a:endParaRPr>
          </a:p>
        </p:txBody>
      </p:sp>
      <p:sp>
        <p:nvSpPr>
          <p:cNvPr id="45" name="ZoneTexte 44"/>
          <p:cNvSpPr txBox="1"/>
          <p:nvPr/>
        </p:nvSpPr>
        <p:spPr>
          <a:xfrm>
            <a:off x="432312" y="1689433"/>
            <a:ext cx="2298771" cy="523220"/>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Position et une vitesse </a:t>
            </a:r>
          </a:p>
          <a:p>
            <a:pPr lvl="1"/>
            <a:r>
              <a:rPr lang="fr-FR" sz="1400" i="0" dirty="0" smtClean="0">
                <a:solidFill>
                  <a:schemeClr val="accent2">
                    <a:lumMod val="75000"/>
                  </a:schemeClr>
                </a:solidFill>
              </a:rPr>
              <a:t>bien définies</a:t>
            </a:r>
          </a:p>
        </p:txBody>
      </p:sp>
      <p:sp>
        <p:nvSpPr>
          <p:cNvPr id="46" name="ZoneTexte 45"/>
          <p:cNvSpPr txBox="1"/>
          <p:nvPr/>
        </p:nvSpPr>
        <p:spPr>
          <a:xfrm>
            <a:off x="4785825" y="1587325"/>
            <a:ext cx="2737544" cy="523220"/>
          </a:xfrm>
          <a:prstGeom prst="rect">
            <a:avLst/>
          </a:prstGeom>
          <a:noFill/>
        </p:spPr>
        <p:txBody>
          <a:bodyPr wrap="none" rtlCol="0">
            <a:spAutoFit/>
          </a:bodyPr>
          <a:lstStyle/>
          <a:p>
            <a:pPr marL="285750" lvl="1" indent="-285750">
              <a:buFont typeface="Arial" pitchFamily="34" charset="0"/>
              <a:buChar char="•"/>
            </a:pPr>
            <a:r>
              <a:rPr lang="fr-FR" sz="1400" i="0" dirty="0" smtClean="0">
                <a:solidFill>
                  <a:schemeClr val="accent2">
                    <a:lumMod val="75000"/>
                  </a:schemeClr>
                </a:solidFill>
              </a:rPr>
              <a:t>Décrites par un </a:t>
            </a:r>
            <a:r>
              <a:rPr lang="fr-FR" sz="1400" dirty="0" smtClean="0">
                <a:solidFill>
                  <a:schemeClr val="accent2">
                    <a:lumMod val="75000"/>
                  </a:schemeClr>
                </a:solidFill>
              </a:rPr>
              <a:t>champ </a:t>
            </a:r>
            <a:r>
              <a:rPr lang="fr-FR" sz="1400" i="0" dirty="0">
                <a:solidFill>
                  <a:schemeClr val="accent2">
                    <a:lumMod val="75000"/>
                  </a:schemeClr>
                </a:solidFill>
              </a:rPr>
              <a:t>avec </a:t>
            </a:r>
            <a:endParaRPr lang="fr-FR" sz="1400" i="0" dirty="0" smtClean="0">
              <a:solidFill>
                <a:schemeClr val="accent2">
                  <a:lumMod val="75000"/>
                </a:schemeClr>
              </a:solidFill>
            </a:endParaRPr>
          </a:p>
          <a:p>
            <a:pPr marL="457200" lvl="2"/>
            <a:r>
              <a:rPr lang="fr-FR" sz="1400" i="0" dirty="0" smtClean="0">
                <a:solidFill>
                  <a:schemeClr val="accent2">
                    <a:lumMod val="75000"/>
                  </a:schemeClr>
                </a:solidFill>
              </a:rPr>
              <a:t>une </a:t>
            </a:r>
            <a:r>
              <a:rPr lang="fr-FR" sz="1400" i="0" dirty="0">
                <a:solidFill>
                  <a:schemeClr val="accent2">
                    <a:lumMod val="75000"/>
                  </a:schemeClr>
                </a:solidFill>
              </a:rPr>
              <a:t>phase </a:t>
            </a:r>
            <a:r>
              <a:rPr lang="fr-FR" sz="1400" i="0" dirty="0" smtClean="0">
                <a:solidFill>
                  <a:schemeClr val="accent2">
                    <a:lumMod val="75000"/>
                  </a:schemeClr>
                </a:solidFill>
              </a:rPr>
              <a:t>et </a:t>
            </a:r>
            <a:r>
              <a:rPr lang="fr-FR" sz="1400" i="0" dirty="0">
                <a:solidFill>
                  <a:schemeClr val="accent2">
                    <a:lumMod val="75000"/>
                  </a:schemeClr>
                </a:solidFill>
              </a:rPr>
              <a:t>une </a:t>
            </a:r>
            <a:r>
              <a:rPr lang="fr-FR" sz="1400" i="0" dirty="0" smtClean="0">
                <a:solidFill>
                  <a:schemeClr val="accent2">
                    <a:lumMod val="75000"/>
                  </a:schemeClr>
                </a:solidFill>
              </a:rPr>
              <a:t>intensité</a:t>
            </a:r>
            <a:endParaRPr lang="fr-FR" sz="1400" i="0" dirty="0">
              <a:solidFill>
                <a:schemeClr val="accent2">
                  <a:lumMod val="75000"/>
                </a:schemeClr>
              </a:solidFill>
            </a:endParaRPr>
          </a:p>
        </p:txBody>
      </p:sp>
      <p:sp>
        <p:nvSpPr>
          <p:cNvPr id="21" name="ZoneTexte 20"/>
          <p:cNvSpPr txBox="1"/>
          <p:nvPr/>
        </p:nvSpPr>
        <p:spPr>
          <a:xfrm>
            <a:off x="432312" y="2399360"/>
            <a:ext cx="3223703"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Le nombre de particules est additif</a:t>
            </a:r>
            <a:endParaRPr lang="fr-FR" sz="1400" i="0" dirty="0">
              <a:solidFill>
                <a:schemeClr val="accent2">
                  <a:lumMod val="75000"/>
                </a:schemeClr>
              </a:solidFill>
            </a:endParaRPr>
          </a:p>
        </p:txBody>
      </p:sp>
      <p:sp>
        <p:nvSpPr>
          <p:cNvPr id="22" name="ZoneTexte 21"/>
          <p:cNvSpPr txBox="1"/>
          <p:nvPr/>
        </p:nvSpPr>
        <p:spPr>
          <a:xfrm>
            <a:off x="432312" y="3015509"/>
            <a:ext cx="1965666"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Pas d’interférences</a:t>
            </a:r>
          </a:p>
        </p:txBody>
      </p:sp>
      <p:sp>
        <p:nvSpPr>
          <p:cNvPr id="24" name="ZoneTexte 23"/>
          <p:cNvSpPr txBox="1"/>
          <p:nvPr/>
        </p:nvSpPr>
        <p:spPr>
          <a:xfrm>
            <a:off x="4785825" y="2399360"/>
            <a:ext cx="2756909"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Champ additif, pas l’intensité</a:t>
            </a:r>
          </a:p>
        </p:txBody>
      </p:sp>
      <p:sp>
        <p:nvSpPr>
          <p:cNvPr id="25" name="ZoneTexte 24"/>
          <p:cNvSpPr txBox="1"/>
          <p:nvPr/>
        </p:nvSpPr>
        <p:spPr>
          <a:xfrm>
            <a:off x="4785825" y="3006553"/>
            <a:ext cx="2293898"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Interférences possibles</a:t>
            </a:r>
            <a:endParaRPr lang="fr-FR" sz="1400" i="0" dirty="0">
              <a:solidFill>
                <a:schemeClr val="accent2">
                  <a:lumMod val="75000"/>
                </a:schemeClr>
              </a:solidFill>
            </a:endParaRPr>
          </a:p>
        </p:txBody>
      </p:sp>
      <p:sp>
        <p:nvSpPr>
          <p:cNvPr id="26" name="ZoneTexte 25"/>
          <p:cNvSpPr txBox="1"/>
          <p:nvPr/>
        </p:nvSpPr>
        <p:spPr>
          <a:xfrm>
            <a:off x="432312" y="3825066"/>
            <a:ext cx="3329951" cy="523220"/>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Équations différentielles </a:t>
            </a:r>
            <a:r>
              <a:rPr lang="fr-FR" sz="1400" b="1" i="0" dirty="0" smtClean="0">
                <a:solidFill>
                  <a:schemeClr val="accent2">
                    <a:lumMod val="75000"/>
                  </a:schemeClr>
                </a:solidFill>
              </a:rPr>
              <a:t>ordinaires</a:t>
            </a:r>
          </a:p>
          <a:p>
            <a:pPr lvl="1"/>
            <a:r>
              <a:rPr lang="fr-FR" sz="1400" dirty="0" smtClean="0">
                <a:solidFill>
                  <a:schemeClr val="accent2">
                    <a:lumMod val="75000"/>
                  </a:schemeClr>
                </a:solidFill>
              </a:rPr>
              <a:t>Loi de Newton</a:t>
            </a:r>
          </a:p>
        </p:txBody>
      </p:sp>
      <p:sp>
        <p:nvSpPr>
          <p:cNvPr id="27" name="ZoneTexte 26"/>
          <p:cNvSpPr txBox="1"/>
          <p:nvPr/>
        </p:nvSpPr>
        <p:spPr>
          <a:xfrm>
            <a:off x="4785825" y="3825066"/>
            <a:ext cx="3262624" cy="523220"/>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Équations différentielles </a:t>
            </a:r>
            <a:r>
              <a:rPr lang="fr-FR" sz="1400" b="1" i="0" dirty="0" smtClean="0">
                <a:solidFill>
                  <a:schemeClr val="accent2">
                    <a:lumMod val="75000"/>
                  </a:schemeClr>
                </a:solidFill>
              </a:rPr>
              <a:t>partielles</a:t>
            </a:r>
          </a:p>
          <a:p>
            <a:pPr lvl="1"/>
            <a:r>
              <a:rPr lang="fr-FR" sz="1400" dirty="0" smtClean="0">
                <a:solidFill>
                  <a:schemeClr val="accent2">
                    <a:lumMod val="75000"/>
                  </a:schemeClr>
                </a:solidFill>
              </a:rPr>
              <a:t>Équation d’onde</a:t>
            </a:r>
          </a:p>
        </p:txBody>
      </p:sp>
      <p:pic>
        <p:nvPicPr>
          <p:cNvPr id="2" name="Image 1"/>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1481485" y="4659730"/>
            <a:ext cx="1217676" cy="448056"/>
          </a:xfrm>
          <a:prstGeom prst="rect">
            <a:avLst/>
          </a:prstGeom>
        </p:spPr>
      </p:pic>
      <p:pic>
        <p:nvPicPr>
          <p:cNvPr id="7" name="Image 6"/>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5798253" y="4659730"/>
            <a:ext cx="1636776" cy="451104"/>
          </a:xfrm>
          <a:prstGeom prst="rect">
            <a:avLst/>
          </a:prstGeom>
        </p:spPr>
      </p:pic>
      <p:pic>
        <p:nvPicPr>
          <p:cNvPr id="5" name="Image 4"/>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7667878" y="1728539"/>
            <a:ext cx="1377696" cy="240792"/>
          </a:xfrm>
          <a:prstGeom prst="rect">
            <a:avLst/>
          </a:prstGeom>
        </p:spPr>
      </p:pic>
      <p:pic>
        <p:nvPicPr>
          <p:cNvPr id="6" name="Image 5"/>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2731083" y="1746827"/>
            <a:ext cx="749808" cy="204216"/>
          </a:xfrm>
          <a:prstGeom prst="rect">
            <a:avLst/>
          </a:prstGeom>
        </p:spPr>
      </p:pic>
      <p:sp>
        <p:nvSpPr>
          <p:cNvPr id="23" name="ZoneTexte 22"/>
          <p:cNvSpPr txBox="1"/>
          <p:nvPr/>
        </p:nvSpPr>
        <p:spPr>
          <a:xfrm>
            <a:off x="479425" y="5285377"/>
            <a:ext cx="2170787"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Équation </a:t>
            </a:r>
            <a:r>
              <a:rPr lang="fr-FR" sz="1400" dirty="0" smtClean="0">
                <a:solidFill>
                  <a:schemeClr val="accent2">
                    <a:lumMod val="75000"/>
                  </a:schemeClr>
                </a:solidFill>
              </a:rPr>
              <a:t>dynamique</a:t>
            </a:r>
          </a:p>
        </p:txBody>
      </p:sp>
      <p:sp>
        <p:nvSpPr>
          <p:cNvPr id="28" name="ZoneTexte 27"/>
          <p:cNvSpPr txBox="1"/>
          <p:nvPr/>
        </p:nvSpPr>
        <p:spPr>
          <a:xfrm>
            <a:off x="4785825" y="5331544"/>
            <a:ext cx="1907895"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Théorie du champ</a:t>
            </a:r>
            <a:endParaRPr lang="fr-FR" sz="1400" dirty="0" smtClean="0">
              <a:solidFill>
                <a:schemeClr val="accent2">
                  <a:lumMod val="75000"/>
                </a:schemeClr>
              </a:solidFill>
            </a:endParaRPr>
          </a:p>
        </p:txBody>
      </p:sp>
    </p:spTree>
    <p:extLst>
      <p:ext uri="{BB962C8B-B14F-4D97-AF65-F5344CB8AC3E}">
        <p14:creationId xmlns:p14="http://schemas.microsoft.com/office/powerpoint/2010/main" val="3258443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P spid="45" grpId="0"/>
      <p:bldP spid="46" grpId="0"/>
      <p:bldP spid="21" grpId="0"/>
      <p:bldP spid="22" grpId="0"/>
      <p:bldP spid="24" grpId="0"/>
      <p:bldP spid="25" grpId="0"/>
      <p:bldP spid="26" grpId="0"/>
      <p:bldP spid="27" grpId="0"/>
      <p:bldP spid="23"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Conséquences de la quantification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2" name="Groupe 1"/>
          <p:cNvGrpSpPr/>
          <p:nvPr/>
        </p:nvGrpSpPr>
        <p:grpSpPr>
          <a:xfrm>
            <a:off x="492550" y="703001"/>
            <a:ext cx="8011687" cy="707886"/>
            <a:chOff x="492550" y="703001"/>
            <a:chExt cx="8011687" cy="707886"/>
          </a:xfrm>
        </p:grpSpPr>
        <p:sp>
          <p:nvSpPr>
            <p:cNvPr id="22" name="ZoneTexte 21"/>
            <p:cNvSpPr txBox="1"/>
            <p:nvPr/>
          </p:nvSpPr>
          <p:spPr>
            <a:xfrm>
              <a:off x="492550" y="703001"/>
              <a:ext cx="8011687" cy="707886"/>
            </a:xfrm>
            <a:prstGeom prst="rect">
              <a:avLst/>
            </a:prstGeom>
            <a:noFill/>
          </p:spPr>
          <p:txBody>
            <a:bodyPr wrap="square" rtlCol="0">
              <a:spAutoFit/>
            </a:bodyPr>
            <a:lstStyle/>
            <a:p>
              <a:r>
                <a:rPr lang="fr-FR" sz="2000" i="0" dirty="0" smtClean="0">
                  <a:solidFill>
                    <a:schemeClr val="accent2">
                      <a:lumMod val="75000"/>
                    </a:schemeClr>
                  </a:solidFill>
                </a:rPr>
                <a:t>La quantification des états implique (par exemple) que les états excités deviennent inaccessibles  dès que                . </a:t>
              </a:r>
            </a:p>
          </p:txBody>
        </p:sp>
        <p:pic>
          <p:nvPicPr>
            <p:cNvPr id="5" name="Image 4"/>
            <p:cNvPicPr>
              <a:picLocks noChangeAspect="1"/>
            </p:cNvPicPr>
            <p:nvPr>
              <p:custDataLst>
                <p:tags r:id="rId9"/>
              </p:custDataLst>
            </p:nvPr>
          </p:nvPicPr>
          <p:blipFill>
            <a:blip r:embed="rId14" cstate="print">
              <a:extLst>
                <a:ext uri="{28A0092B-C50C-407E-A947-70E740481C1C}">
                  <a14:useLocalDpi xmlns:a14="http://schemas.microsoft.com/office/drawing/2010/main" val="0"/>
                </a:ext>
              </a:extLst>
            </a:blip>
            <a:stretch>
              <a:fillRect/>
            </a:stretch>
          </p:blipFill>
          <p:spPr>
            <a:xfrm>
              <a:off x="5292412" y="1120732"/>
              <a:ext cx="1141095" cy="215265"/>
            </a:xfrm>
            <a:prstGeom prst="rect">
              <a:avLst/>
            </a:prstGeom>
          </p:spPr>
        </p:pic>
      </p:grpSp>
      <p:cxnSp>
        <p:nvCxnSpPr>
          <p:cNvPr id="9" name="Connecteur droit 8"/>
          <p:cNvCxnSpPr/>
          <p:nvPr/>
        </p:nvCxnSpPr>
        <p:spPr bwMode="auto">
          <a:xfrm flipV="1">
            <a:off x="1117230" y="4258100"/>
            <a:ext cx="1639618" cy="1"/>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Connecteur droit 56"/>
          <p:cNvCxnSpPr/>
          <p:nvPr/>
        </p:nvCxnSpPr>
        <p:spPr bwMode="auto">
          <a:xfrm flipV="1">
            <a:off x="1117230" y="2961551"/>
            <a:ext cx="1639618" cy="1"/>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Connecteur droit 58"/>
          <p:cNvCxnSpPr/>
          <p:nvPr/>
        </p:nvCxnSpPr>
        <p:spPr bwMode="auto">
          <a:xfrm flipV="1">
            <a:off x="1117230" y="2033503"/>
            <a:ext cx="1639618" cy="1"/>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Image 13"/>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577" y="4128942"/>
            <a:ext cx="322326" cy="258318"/>
          </a:xfrm>
          <a:prstGeom prst="rect">
            <a:avLst/>
          </a:prstGeom>
        </p:spPr>
      </p:pic>
      <p:pic>
        <p:nvPicPr>
          <p:cNvPr id="15" name="Image 14"/>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545777" y="2832392"/>
            <a:ext cx="313182" cy="253746"/>
          </a:xfrm>
          <a:prstGeom prst="rect">
            <a:avLst/>
          </a:prstGeom>
        </p:spPr>
      </p:pic>
      <p:pic>
        <p:nvPicPr>
          <p:cNvPr id="16" name="Image 15"/>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45777" y="1904345"/>
            <a:ext cx="320040" cy="253746"/>
          </a:xfrm>
          <a:prstGeom prst="rect">
            <a:avLst/>
          </a:prstGeom>
        </p:spPr>
      </p:pic>
      <p:grpSp>
        <p:nvGrpSpPr>
          <p:cNvPr id="27" name="Groupe 26"/>
          <p:cNvGrpSpPr/>
          <p:nvPr/>
        </p:nvGrpSpPr>
        <p:grpSpPr>
          <a:xfrm>
            <a:off x="2891441" y="3989238"/>
            <a:ext cx="142325" cy="272596"/>
            <a:chOff x="2891441" y="3989238"/>
            <a:chExt cx="142325" cy="272596"/>
          </a:xfrm>
        </p:grpSpPr>
        <p:cxnSp>
          <p:nvCxnSpPr>
            <p:cNvPr id="18" name="Connecteur droit 17"/>
            <p:cNvCxnSpPr/>
            <p:nvPr/>
          </p:nvCxnSpPr>
          <p:spPr bwMode="auto">
            <a:xfrm>
              <a:off x="2963545" y="3990611"/>
              <a:ext cx="0" cy="267009"/>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Connecteur droit 68"/>
            <p:cNvCxnSpPr/>
            <p:nvPr/>
          </p:nvCxnSpPr>
          <p:spPr bwMode="auto">
            <a:xfrm>
              <a:off x="2891441" y="3989238"/>
              <a:ext cx="135123"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Connecteur droit 69"/>
            <p:cNvCxnSpPr/>
            <p:nvPr/>
          </p:nvCxnSpPr>
          <p:spPr bwMode="auto">
            <a:xfrm>
              <a:off x="2898643" y="4261834"/>
              <a:ext cx="135123"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9" name="Image 28"/>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3196912" y="3968183"/>
            <a:ext cx="566928" cy="258318"/>
          </a:xfrm>
          <a:prstGeom prst="rect">
            <a:avLst/>
          </a:prstGeom>
        </p:spPr>
      </p:pic>
      <p:grpSp>
        <p:nvGrpSpPr>
          <p:cNvPr id="31" name="Groupe 30"/>
          <p:cNvGrpSpPr/>
          <p:nvPr/>
        </p:nvGrpSpPr>
        <p:grpSpPr>
          <a:xfrm>
            <a:off x="4867923" y="1664891"/>
            <a:ext cx="3906982" cy="3370248"/>
            <a:chOff x="4867923" y="1664891"/>
            <a:chExt cx="3906982" cy="3370248"/>
          </a:xfrm>
        </p:grpSpPr>
        <p:pic>
          <p:nvPicPr>
            <p:cNvPr id="1026" name="Picture 2" descr="http://upload.wikimedia.org/wikipedia/en/6/6a/Escv.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67923" y="1686297"/>
              <a:ext cx="3906982" cy="3348842"/>
            </a:xfrm>
            <a:prstGeom prst="rect">
              <a:avLst/>
            </a:prstGeom>
            <a:noFill/>
            <a:extLst>
              <a:ext uri="{909E8E84-426E-40dd-AFC4-6F175D3DCCD1}">
                <a14:hiddenFill xmlns:a14="http://schemas.microsoft.com/office/drawing/2010/main">
                  <a:solidFill>
                    <a:srgbClr val="FFFFFF"/>
                  </a:solidFill>
                </a14:hiddenFill>
              </a:ext>
            </a:extLst>
          </p:spPr>
        </p:pic>
        <p:sp>
          <p:nvSpPr>
            <p:cNvPr id="72" name="ZoneTexte 71"/>
            <p:cNvSpPr txBox="1"/>
            <p:nvPr/>
          </p:nvSpPr>
          <p:spPr>
            <a:xfrm>
              <a:off x="5652437" y="1664891"/>
              <a:ext cx="2337953" cy="338554"/>
            </a:xfrm>
            <a:prstGeom prst="rect">
              <a:avLst/>
            </a:prstGeom>
            <a:noFill/>
          </p:spPr>
          <p:txBody>
            <a:bodyPr wrap="square" rtlCol="0">
              <a:spAutoFit/>
            </a:bodyPr>
            <a:lstStyle/>
            <a:p>
              <a:r>
                <a:rPr lang="fr-FR" sz="1600" i="0" dirty="0" smtClean="0">
                  <a:solidFill>
                    <a:schemeClr val="accent2">
                      <a:lumMod val="75000"/>
                    </a:schemeClr>
                  </a:solidFill>
                </a:rPr>
                <a:t>Loi de Dulong-Petit</a:t>
              </a:r>
            </a:p>
          </p:txBody>
        </p:sp>
        <p:sp>
          <p:nvSpPr>
            <p:cNvPr id="73" name="ZoneTexte 72"/>
            <p:cNvSpPr txBox="1"/>
            <p:nvPr/>
          </p:nvSpPr>
          <p:spPr>
            <a:xfrm>
              <a:off x="6281829" y="2916861"/>
              <a:ext cx="2337953" cy="584775"/>
            </a:xfrm>
            <a:prstGeom prst="rect">
              <a:avLst/>
            </a:prstGeom>
            <a:noFill/>
          </p:spPr>
          <p:txBody>
            <a:bodyPr wrap="square" rtlCol="0">
              <a:spAutoFit/>
            </a:bodyPr>
            <a:lstStyle/>
            <a:p>
              <a:r>
                <a:rPr lang="fr-FR" sz="1600" i="0" dirty="0" smtClean="0">
                  <a:solidFill>
                    <a:schemeClr val="accent2">
                      <a:lumMod val="75000"/>
                    </a:schemeClr>
                  </a:solidFill>
                </a:rPr>
                <a:t>Prédiction quantique d’Einstein</a:t>
              </a:r>
            </a:p>
          </p:txBody>
        </p:sp>
      </p:grpSp>
      <p:cxnSp>
        <p:nvCxnSpPr>
          <p:cNvPr id="41" name="Connecteur droit avec flèche 40"/>
          <p:cNvCxnSpPr/>
          <p:nvPr/>
        </p:nvCxnSpPr>
        <p:spPr bwMode="auto">
          <a:xfrm>
            <a:off x="1555845" y="2959265"/>
            <a:ext cx="0" cy="1302569"/>
          </a:xfrm>
          <a:prstGeom prst="straightConnector1">
            <a:avLst/>
          </a:prstGeom>
          <a:solidFill>
            <a:schemeClr val="accent1"/>
          </a:solidFill>
          <a:ln w="9525" cap="flat" cmpd="sng" algn="ctr">
            <a:solidFill>
              <a:srgbClr val="00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3" name="Image 42"/>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653575" y="3522334"/>
            <a:ext cx="100584" cy="137160"/>
          </a:xfrm>
          <a:prstGeom prst="rect">
            <a:avLst/>
          </a:prstGeom>
        </p:spPr>
      </p:pic>
      <p:pic>
        <p:nvPicPr>
          <p:cNvPr id="4" name="Image 3"/>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933772" y="4666174"/>
            <a:ext cx="2263140" cy="345186"/>
          </a:xfrm>
          <a:prstGeom prst="rect">
            <a:avLst/>
          </a:prstGeom>
        </p:spPr>
      </p:pic>
      <p:pic>
        <p:nvPicPr>
          <p:cNvPr id="23" name="Image 22"/>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909903" y="5414094"/>
            <a:ext cx="2498598" cy="454914"/>
          </a:xfrm>
          <a:prstGeom prst="rect">
            <a:avLst/>
          </a:prstGeom>
        </p:spPr>
      </p:pic>
      <p:pic>
        <p:nvPicPr>
          <p:cNvPr id="24" name="Image 2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936482" y="5473530"/>
            <a:ext cx="2640330" cy="374904"/>
          </a:xfrm>
          <a:prstGeom prst="rect">
            <a:avLst/>
          </a:prstGeom>
        </p:spPr>
      </p:pic>
    </p:spTree>
    <p:extLst>
      <p:ext uri="{BB962C8B-B14F-4D97-AF65-F5344CB8AC3E}">
        <p14:creationId xmlns:p14="http://schemas.microsoft.com/office/powerpoint/2010/main" val="2229671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Principe de superposition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2" name="ZoneTexte 21"/>
          <p:cNvSpPr txBox="1"/>
          <p:nvPr/>
        </p:nvSpPr>
        <p:spPr>
          <a:xfrm>
            <a:off x="492550" y="1056944"/>
            <a:ext cx="8011687" cy="707886"/>
          </a:xfrm>
          <a:prstGeom prst="rect">
            <a:avLst/>
          </a:prstGeom>
          <a:noFill/>
        </p:spPr>
        <p:txBody>
          <a:bodyPr wrap="square" rtlCol="0">
            <a:spAutoFit/>
          </a:bodyPr>
          <a:lstStyle/>
          <a:p>
            <a:r>
              <a:rPr lang="fr-FR" sz="2000" i="0" dirty="0" smtClean="0">
                <a:solidFill>
                  <a:schemeClr val="accent2">
                    <a:lumMod val="75000"/>
                  </a:schemeClr>
                </a:solidFill>
              </a:rPr>
              <a:t>La quantification des états est une des différentes importantes entre la mécanique quantique et la mécanique classique. </a:t>
            </a:r>
          </a:p>
        </p:txBody>
      </p:sp>
      <p:sp>
        <p:nvSpPr>
          <p:cNvPr id="32" name="ZoneTexte 31"/>
          <p:cNvSpPr txBox="1"/>
          <p:nvPr/>
        </p:nvSpPr>
        <p:spPr>
          <a:xfrm>
            <a:off x="492550" y="2266619"/>
            <a:ext cx="8011687" cy="707886"/>
          </a:xfrm>
          <a:prstGeom prst="rect">
            <a:avLst/>
          </a:prstGeom>
          <a:noFill/>
        </p:spPr>
        <p:txBody>
          <a:bodyPr wrap="square" rtlCol="0">
            <a:spAutoFit/>
          </a:bodyPr>
          <a:lstStyle/>
          <a:p>
            <a:r>
              <a:rPr lang="fr-FR" sz="2000" i="0" dirty="0" smtClean="0">
                <a:solidFill>
                  <a:schemeClr val="accent2">
                    <a:lumMod val="75000"/>
                  </a:schemeClr>
                </a:solidFill>
              </a:rPr>
              <a:t>L’existence des superpositions d’états (responsable des interférences quantiques) en est une autre, qui a des effets encore plus étranges.</a:t>
            </a:r>
          </a:p>
        </p:txBody>
      </p:sp>
      <p:sp>
        <p:nvSpPr>
          <p:cNvPr id="33" name="ZoneTexte 32"/>
          <p:cNvSpPr txBox="1"/>
          <p:nvPr/>
        </p:nvSpPr>
        <p:spPr>
          <a:xfrm>
            <a:off x="492550" y="3647744"/>
            <a:ext cx="8011687" cy="707886"/>
          </a:xfrm>
          <a:prstGeom prst="rect">
            <a:avLst/>
          </a:prstGeom>
          <a:noFill/>
        </p:spPr>
        <p:txBody>
          <a:bodyPr wrap="square" rtlCol="0">
            <a:spAutoFit/>
          </a:bodyPr>
          <a:lstStyle/>
          <a:p>
            <a:r>
              <a:rPr lang="fr-FR" sz="2000" i="0" dirty="0" smtClean="0">
                <a:solidFill>
                  <a:schemeClr val="accent2">
                    <a:lumMod val="75000"/>
                  </a:schemeClr>
                </a:solidFill>
              </a:rPr>
              <a:t>Quel est le sens de dire qu’un système quantique est « dans une superposition d’états » ?</a:t>
            </a:r>
          </a:p>
        </p:txBody>
      </p:sp>
    </p:spTree>
    <p:extLst>
      <p:ext uri="{BB962C8B-B14F-4D97-AF65-F5344CB8AC3E}">
        <p14:creationId xmlns:p14="http://schemas.microsoft.com/office/powerpoint/2010/main" val="1891191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Superposition d’états (combinaison linéaire)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2" name="ZoneTexte 21"/>
          <p:cNvSpPr txBox="1"/>
          <p:nvPr/>
        </p:nvSpPr>
        <p:spPr>
          <a:xfrm>
            <a:off x="492550" y="703001"/>
            <a:ext cx="8011687" cy="400110"/>
          </a:xfrm>
          <a:prstGeom prst="rect">
            <a:avLst/>
          </a:prstGeom>
          <a:noFill/>
        </p:spPr>
        <p:txBody>
          <a:bodyPr wrap="square" rtlCol="0">
            <a:spAutoFit/>
          </a:bodyPr>
          <a:lstStyle/>
          <a:p>
            <a:pPr algn="ctr"/>
            <a:r>
              <a:rPr lang="fr-FR" sz="2000" i="0" dirty="0" smtClean="0">
                <a:solidFill>
                  <a:schemeClr val="accent2">
                    <a:lumMod val="75000"/>
                  </a:schemeClr>
                </a:solidFill>
              </a:rPr>
              <a:t>L’exemple de la lame séparatrice </a:t>
            </a:r>
          </a:p>
        </p:txBody>
      </p:sp>
      <p:sp>
        <p:nvSpPr>
          <p:cNvPr id="4" name="Rectangle 3"/>
          <p:cNvSpPr/>
          <p:nvPr/>
        </p:nvSpPr>
        <p:spPr bwMode="auto">
          <a:xfrm rot="2700000">
            <a:off x="2122177" y="2722997"/>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6" name="Connecteur droit avec flèche 5"/>
          <p:cNvCxnSpPr/>
          <p:nvPr/>
        </p:nvCxnSpPr>
        <p:spPr bwMode="auto">
          <a:xfrm>
            <a:off x="1033151" y="3542396"/>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cteur droit avec flèche 18"/>
          <p:cNvCxnSpPr/>
          <p:nvPr/>
        </p:nvCxnSpPr>
        <p:spPr bwMode="auto">
          <a:xfrm>
            <a:off x="2165455" y="3542396"/>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eur droit avec flèche 19"/>
          <p:cNvCxnSpPr/>
          <p:nvPr/>
        </p:nvCxnSpPr>
        <p:spPr bwMode="auto">
          <a:xfrm flipV="1">
            <a:off x="2133975" y="2529444"/>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Image 12"/>
          <p:cNvPicPr>
            <a:picLocks noChangeAspect="1"/>
          </p:cNvPicPr>
          <p:nvPr>
            <p:custDataLst>
              <p:tags r:id="rId1"/>
            </p:custDataLst>
          </p:nvPr>
        </p:nvPicPr>
        <p:blipFill>
          <a:blip r:embed="rId18" cstate="print">
            <a:extLst>
              <a:ext uri="{28A0092B-C50C-407E-A947-70E740481C1C}">
                <a14:useLocalDpi xmlns:a14="http://schemas.microsoft.com/office/drawing/2010/main" val="0"/>
              </a:ext>
            </a:extLst>
          </a:blip>
          <a:stretch>
            <a:fillRect/>
          </a:stretch>
        </p:blipFill>
        <p:spPr>
          <a:xfrm>
            <a:off x="1126965" y="3181267"/>
            <a:ext cx="322326" cy="258318"/>
          </a:xfrm>
          <a:prstGeom prst="rect">
            <a:avLst/>
          </a:prstGeom>
        </p:spPr>
      </p:pic>
      <p:pic>
        <p:nvPicPr>
          <p:cNvPr id="28" name="Image 27"/>
          <p:cNvPicPr>
            <a:picLocks noChangeAspect="1"/>
          </p:cNvPicPr>
          <p:nvPr>
            <p:custDataLst>
              <p:tags r:id="rId2"/>
            </p:custDataLst>
          </p:nvPr>
        </p:nvPicPr>
        <p:blipFill>
          <a:blip r:embed="rId19" cstate="print">
            <a:extLst>
              <a:ext uri="{28A0092B-C50C-407E-A947-70E740481C1C}">
                <a14:useLocalDpi xmlns:a14="http://schemas.microsoft.com/office/drawing/2010/main" val="0"/>
              </a:ext>
            </a:extLst>
          </a:blip>
          <a:stretch>
            <a:fillRect/>
          </a:stretch>
        </p:blipFill>
        <p:spPr>
          <a:xfrm>
            <a:off x="2809049" y="3706571"/>
            <a:ext cx="1083564" cy="434340"/>
          </a:xfrm>
          <a:prstGeom prst="rect">
            <a:avLst/>
          </a:prstGeom>
        </p:spPr>
      </p:pic>
      <p:pic>
        <p:nvPicPr>
          <p:cNvPr id="26" name="Image 25"/>
          <p:cNvPicPr>
            <a:picLocks noChangeAspect="1"/>
          </p:cNvPicPr>
          <p:nvPr>
            <p:custDataLst>
              <p:tags r:id="rId3"/>
            </p:custDataLst>
          </p:nvPr>
        </p:nvPicPr>
        <p:blipFill>
          <a:blip r:embed="rId20" cstate="print">
            <a:extLst>
              <a:ext uri="{28A0092B-C50C-407E-A947-70E740481C1C}">
                <a14:useLocalDpi xmlns:a14="http://schemas.microsoft.com/office/drawing/2010/main" val="0"/>
              </a:ext>
            </a:extLst>
          </a:blip>
          <a:stretch>
            <a:fillRect/>
          </a:stretch>
        </p:blipFill>
        <p:spPr>
          <a:xfrm>
            <a:off x="2239339" y="2257781"/>
            <a:ext cx="1110996" cy="434340"/>
          </a:xfrm>
          <a:prstGeom prst="rect">
            <a:avLst/>
          </a:prstGeom>
        </p:spPr>
      </p:pic>
      <p:pic>
        <p:nvPicPr>
          <p:cNvPr id="32" name="Image 31"/>
          <p:cNvPicPr>
            <a:picLocks noChangeAspect="1"/>
          </p:cNvPicPr>
          <p:nvPr>
            <p:custDataLst>
              <p:tags r:id="rId4"/>
            </p:custDataLst>
          </p:nvPr>
        </p:nvPicPr>
        <p:blipFill>
          <a:blip r:embed="rId21" cstate="print">
            <a:extLst>
              <a:ext uri="{28A0092B-C50C-407E-A947-70E740481C1C}">
                <a14:useLocalDpi xmlns:a14="http://schemas.microsoft.com/office/drawing/2010/main" val="0"/>
              </a:ext>
            </a:extLst>
          </a:blip>
          <a:stretch>
            <a:fillRect/>
          </a:stretch>
        </p:blipFill>
        <p:spPr>
          <a:xfrm>
            <a:off x="1469263" y="4789408"/>
            <a:ext cx="1995678" cy="402336"/>
          </a:xfrm>
          <a:prstGeom prst="rect">
            <a:avLst/>
          </a:prstGeom>
        </p:spPr>
      </p:pic>
      <p:pic>
        <p:nvPicPr>
          <p:cNvPr id="34" name="Image 33"/>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1469263" y="5300047"/>
            <a:ext cx="1940814" cy="402336"/>
          </a:xfrm>
          <a:prstGeom prst="rect">
            <a:avLst/>
          </a:prstGeom>
        </p:spPr>
      </p:pic>
      <p:sp>
        <p:nvSpPr>
          <p:cNvPr id="35" name="ZoneTexte 34"/>
          <p:cNvSpPr txBox="1"/>
          <p:nvPr/>
        </p:nvSpPr>
        <p:spPr>
          <a:xfrm>
            <a:off x="1126965" y="1520573"/>
            <a:ext cx="1760474" cy="400110"/>
          </a:xfrm>
          <a:prstGeom prst="rect">
            <a:avLst/>
          </a:prstGeom>
          <a:noFill/>
        </p:spPr>
        <p:txBody>
          <a:bodyPr wrap="square" rtlCol="0">
            <a:spAutoFit/>
          </a:bodyPr>
          <a:lstStyle/>
          <a:p>
            <a:pPr algn="ctr"/>
            <a:r>
              <a:rPr lang="fr-FR" sz="2000" dirty="0" smtClean="0">
                <a:solidFill>
                  <a:schemeClr val="accent2">
                    <a:lumMod val="75000"/>
                  </a:schemeClr>
                </a:solidFill>
              </a:rPr>
              <a:t>Classique</a:t>
            </a:r>
          </a:p>
        </p:txBody>
      </p:sp>
      <p:sp>
        <p:nvSpPr>
          <p:cNvPr id="36" name="Rectangle 35"/>
          <p:cNvSpPr/>
          <p:nvPr/>
        </p:nvSpPr>
        <p:spPr bwMode="auto">
          <a:xfrm rot="2700000">
            <a:off x="7029615" y="2711653"/>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7" name="Connecteur droit avec flèche 36"/>
          <p:cNvCxnSpPr/>
          <p:nvPr/>
        </p:nvCxnSpPr>
        <p:spPr bwMode="auto">
          <a:xfrm>
            <a:off x="5940589" y="3531052"/>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9" name="Image 48"/>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5941138" y="3120066"/>
            <a:ext cx="317754" cy="306324"/>
          </a:xfrm>
          <a:prstGeom prst="rect">
            <a:avLst/>
          </a:prstGeom>
        </p:spPr>
      </p:pic>
      <p:sp>
        <p:nvSpPr>
          <p:cNvPr id="46" name="ZoneTexte 45"/>
          <p:cNvSpPr txBox="1"/>
          <p:nvPr/>
        </p:nvSpPr>
        <p:spPr>
          <a:xfrm>
            <a:off x="6034403" y="1509229"/>
            <a:ext cx="1760474" cy="400110"/>
          </a:xfrm>
          <a:prstGeom prst="rect">
            <a:avLst/>
          </a:prstGeom>
          <a:noFill/>
        </p:spPr>
        <p:txBody>
          <a:bodyPr wrap="square" rtlCol="0">
            <a:spAutoFit/>
          </a:bodyPr>
          <a:lstStyle/>
          <a:p>
            <a:pPr algn="ctr"/>
            <a:r>
              <a:rPr lang="fr-FR" sz="2000" dirty="0" smtClean="0">
                <a:solidFill>
                  <a:schemeClr val="accent2">
                    <a:lumMod val="75000"/>
                  </a:schemeClr>
                </a:solidFill>
              </a:rPr>
              <a:t>Quantique</a:t>
            </a:r>
          </a:p>
        </p:txBody>
      </p:sp>
      <p:grpSp>
        <p:nvGrpSpPr>
          <p:cNvPr id="52" name="Groupe 51"/>
          <p:cNvGrpSpPr/>
          <p:nvPr/>
        </p:nvGrpSpPr>
        <p:grpSpPr>
          <a:xfrm>
            <a:off x="7041413" y="2376282"/>
            <a:ext cx="1349254" cy="1653387"/>
            <a:chOff x="7041413" y="2376282"/>
            <a:chExt cx="1349254" cy="1653387"/>
          </a:xfrm>
        </p:grpSpPr>
        <p:cxnSp>
          <p:nvCxnSpPr>
            <p:cNvPr id="38" name="Connecteur droit avec flèche 37"/>
            <p:cNvCxnSpPr/>
            <p:nvPr/>
          </p:nvCxnSpPr>
          <p:spPr bwMode="auto">
            <a:xfrm>
              <a:off x="7072893" y="3531052"/>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Connecteur droit avec flèche 38"/>
            <p:cNvCxnSpPr/>
            <p:nvPr/>
          </p:nvCxnSpPr>
          <p:spPr bwMode="auto">
            <a:xfrm flipV="1">
              <a:off x="7041413" y="2518100"/>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0" name="Image 49"/>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7204233" y="2376282"/>
              <a:ext cx="358902" cy="333756"/>
            </a:xfrm>
            <a:prstGeom prst="rect">
              <a:avLst/>
            </a:prstGeom>
          </p:spPr>
        </p:pic>
        <p:pic>
          <p:nvPicPr>
            <p:cNvPr id="51" name="Image 50"/>
            <p:cNvPicPr>
              <a:picLocks noChangeAspect="1"/>
            </p:cNvPicPr>
            <p:nvPr>
              <p:custDataLst>
                <p:tags r:id="rId13"/>
              </p:custDataLst>
            </p:nvPr>
          </p:nvPicPr>
          <p:blipFill>
            <a:blip r:embed="rId24" cstate="print">
              <a:extLst>
                <a:ext uri="{28A0092B-C50C-407E-A947-70E740481C1C}">
                  <a14:useLocalDpi xmlns:a14="http://schemas.microsoft.com/office/drawing/2010/main" val="0"/>
                </a:ext>
              </a:extLst>
            </a:blip>
            <a:stretch>
              <a:fillRect/>
            </a:stretch>
          </p:blipFill>
          <p:spPr>
            <a:xfrm>
              <a:off x="8031765" y="3695913"/>
              <a:ext cx="358902" cy="333756"/>
            </a:xfrm>
            <a:prstGeom prst="rect">
              <a:avLst/>
            </a:prstGeom>
          </p:spPr>
        </p:pic>
      </p:grpSp>
      <p:pic>
        <p:nvPicPr>
          <p:cNvPr id="53" name="Image 52"/>
          <p:cNvPicPr>
            <a:picLocks noChangeAspect="1"/>
          </p:cNvPicPr>
          <p:nvPr>
            <p:custDataLst>
              <p:tags r:id="rId7"/>
            </p:custDataLst>
          </p:nvPr>
        </p:nvPicPr>
        <p:blipFill>
          <a:blip r:embed="rId25" cstate="print">
            <a:extLst>
              <a:ext uri="{28A0092B-C50C-407E-A947-70E740481C1C}">
                <a14:useLocalDpi xmlns:a14="http://schemas.microsoft.com/office/drawing/2010/main" val="0"/>
              </a:ext>
            </a:extLst>
          </a:blip>
          <a:stretch>
            <a:fillRect/>
          </a:stretch>
        </p:blipFill>
        <p:spPr>
          <a:xfrm>
            <a:off x="5940589" y="3136927"/>
            <a:ext cx="285750" cy="306324"/>
          </a:xfrm>
          <a:prstGeom prst="rect">
            <a:avLst/>
          </a:prstGeom>
        </p:spPr>
      </p:pic>
      <p:grpSp>
        <p:nvGrpSpPr>
          <p:cNvPr id="56" name="Groupe 55"/>
          <p:cNvGrpSpPr/>
          <p:nvPr/>
        </p:nvGrpSpPr>
        <p:grpSpPr>
          <a:xfrm>
            <a:off x="7039057" y="2376282"/>
            <a:ext cx="1276102" cy="1625955"/>
            <a:chOff x="5584265" y="4585093"/>
            <a:chExt cx="1276102" cy="1625955"/>
          </a:xfrm>
        </p:grpSpPr>
        <p:cxnSp>
          <p:nvCxnSpPr>
            <p:cNvPr id="60" name="Connecteur droit avec flèche 59"/>
            <p:cNvCxnSpPr/>
            <p:nvPr/>
          </p:nvCxnSpPr>
          <p:spPr bwMode="auto">
            <a:xfrm>
              <a:off x="5615745" y="5739863"/>
              <a:ext cx="1110343" cy="0"/>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avec flèche 60"/>
            <p:cNvCxnSpPr/>
            <p:nvPr/>
          </p:nvCxnSpPr>
          <p:spPr bwMode="auto">
            <a:xfrm flipV="1">
              <a:off x="5584265" y="4726911"/>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4" name="Image 53"/>
            <p:cNvPicPr>
              <a:picLocks noChangeAspect="1"/>
            </p:cNvPicPr>
            <p:nvPr>
              <p:custDataLst>
                <p:tags r:id="rId10"/>
              </p:custDataLst>
            </p:nvPr>
          </p:nvPicPr>
          <p:blipFill>
            <a:blip r:embed="rId25" cstate="print">
              <a:extLst>
                <a:ext uri="{28A0092B-C50C-407E-A947-70E740481C1C}">
                  <a14:useLocalDpi xmlns:a14="http://schemas.microsoft.com/office/drawing/2010/main" val="0"/>
                </a:ext>
              </a:extLst>
            </a:blip>
            <a:stretch>
              <a:fillRect/>
            </a:stretch>
          </p:blipFill>
          <p:spPr>
            <a:xfrm>
              <a:off x="5747085" y="4585093"/>
              <a:ext cx="285750" cy="306324"/>
            </a:xfrm>
            <a:prstGeom prst="rect">
              <a:avLst/>
            </a:prstGeom>
          </p:spPr>
        </p:pic>
        <p:pic>
          <p:nvPicPr>
            <p:cNvPr id="55" name="Image 54"/>
            <p:cNvPicPr>
              <a:picLocks noChangeAspect="1"/>
            </p:cNvPicPr>
            <p:nvPr>
              <p:custDataLst>
                <p:tags r:id="rId11"/>
              </p:custDataLst>
            </p:nvPr>
          </p:nvPicPr>
          <p:blipFill>
            <a:blip r:embed="rId26" cstate="print">
              <a:extLst>
                <a:ext uri="{28A0092B-C50C-407E-A947-70E740481C1C}">
                  <a14:useLocalDpi xmlns:a14="http://schemas.microsoft.com/office/drawing/2010/main" val="0"/>
                </a:ext>
              </a:extLst>
            </a:blip>
            <a:stretch>
              <a:fillRect/>
            </a:stretch>
          </p:blipFill>
          <p:spPr>
            <a:xfrm>
              <a:off x="6574617" y="5904724"/>
              <a:ext cx="285750" cy="306324"/>
            </a:xfrm>
            <a:prstGeom prst="rect">
              <a:avLst/>
            </a:prstGeom>
          </p:spPr>
        </p:pic>
      </p:grpSp>
      <p:grpSp>
        <p:nvGrpSpPr>
          <p:cNvPr id="4097" name="Groupe 4096"/>
          <p:cNvGrpSpPr/>
          <p:nvPr/>
        </p:nvGrpSpPr>
        <p:grpSpPr>
          <a:xfrm>
            <a:off x="7048576" y="2368289"/>
            <a:ext cx="1276102" cy="1625955"/>
            <a:chOff x="7207095" y="4559415"/>
            <a:chExt cx="1276102" cy="1625955"/>
          </a:xfrm>
        </p:grpSpPr>
        <p:cxnSp>
          <p:nvCxnSpPr>
            <p:cNvPr id="65" name="Connecteur droit avec flèche 64"/>
            <p:cNvCxnSpPr/>
            <p:nvPr/>
          </p:nvCxnSpPr>
          <p:spPr bwMode="auto">
            <a:xfrm>
              <a:off x="7238575" y="5714185"/>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Connecteur droit avec flèche 65"/>
            <p:cNvCxnSpPr/>
            <p:nvPr/>
          </p:nvCxnSpPr>
          <p:spPr bwMode="auto">
            <a:xfrm flipV="1">
              <a:off x="7207095" y="4701233"/>
              <a:ext cx="9519" cy="1012952"/>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 name="Image 57"/>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tretch>
              <a:fillRect/>
            </a:stretch>
          </p:blipFill>
          <p:spPr>
            <a:xfrm>
              <a:off x="7369915" y="4559415"/>
              <a:ext cx="285750" cy="306324"/>
            </a:xfrm>
            <a:prstGeom prst="rect">
              <a:avLst/>
            </a:prstGeom>
          </p:spPr>
        </p:pic>
        <p:pic>
          <p:nvPicPr>
            <p:cNvPr id="4096" name="Image 4095"/>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8197447" y="5879046"/>
              <a:ext cx="285750" cy="306324"/>
            </a:xfrm>
            <a:prstGeom prst="rect">
              <a:avLst/>
            </a:prstGeom>
          </p:spPr>
        </p:pic>
      </p:grpSp>
      <p:sp>
        <p:nvSpPr>
          <p:cNvPr id="67" name="ZoneTexte 66"/>
          <p:cNvSpPr txBox="1"/>
          <p:nvPr/>
        </p:nvSpPr>
        <p:spPr>
          <a:xfrm>
            <a:off x="5189517" y="4667410"/>
            <a:ext cx="3690216" cy="646331"/>
          </a:xfrm>
          <a:prstGeom prst="rect">
            <a:avLst/>
          </a:prstGeom>
          <a:noFill/>
        </p:spPr>
        <p:txBody>
          <a:bodyPr wrap="square" rtlCol="0">
            <a:spAutoFit/>
          </a:bodyPr>
          <a:lstStyle/>
          <a:p>
            <a:pPr algn="ctr"/>
            <a:r>
              <a:rPr lang="fr-FR" i="0" dirty="0" smtClean="0">
                <a:solidFill>
                  <a:schemeClr val="accent2">
                    <a:lumMod val="75000"/>
                  </a:schemeClr>
                </a:solidFill>
              </a:rPr>
              <a:t>On ne peut pas prévoir l’état final du système !</a:t>
            </a:r>
          </a:p>
        </p:txBody>
      </p:sp>
      <p:sp>
        <p:nvSpPr>
          <p:cNvPr id="68" name="ZoneTexte 67"/>
          <p:cNvSpPr txBox="1"/>
          <p:nvPr/>
        </p:nvSpPr>
        <p:spPr>
          <a:xfrm>
            <a:off x="5225429" y="5489747"/>
            <a:ext cx="3690216" cy="646331"/>
          </a:xfrm>
          <a:prstGeom prst="rect">
            <a:avLst/>
          </a:prstGeom>
          <a:noFill/>
        </p:spPr>
        <p:txBody>
          <a:bodyPr wrap="square" rtlCol="0">
            <a:spAutoFit/>
          </a:bodyPr>
          <a:lstStyle/>
          <a:p>
            <a:pPr algn="ctr"/>
            <a:r>
              <a:rPr lang="fr-FR" i="0" dirty="0" smtClean="0">
                <a:solidFill>
                  <a:schemeClr val="accent2">
                    <a:lumMod val="75000"/>
                  </a:schemeClr>
                </a:solidFill>
              </a:rPr>
              <a:t>Comment représenter cela mathématiquement ?</a:t>
            </a:r>
          </a:p>
        </p:txBody>
      </p:sp>
    </p:spTree>
    <p:extLst>
      <p:ext uri="{BB962C8B-B14F-4D97-AF65-F5344CB8AC3E}">
        <p14:creationId xmlns:p14="http://schemas.microsoft.com/office/powerpoint/2010/main" val="1863694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5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409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409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animBg="1"/>
      <p:bldP spid="35" grpId="0"/>
      <p:bldP spid="36" grpId="0" animBg="1"/>
      <p:bldP spid="46" grpId="0"/>
      <p:bldP spid="67" grpId="0"/>
      <p:bldP spid="6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Superposition d’états (combinaison linéaire)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2" name="ZoneTexte 21"/>
          <p:cNvSpPr txBox="1"/>
          <p:nvPr/>
        </p:nvSpPr>
        <p:spPr>
          <a:xfrm>
            <a:off x="492550" y="703001"/>
            <a:ext cx="8011687" cy="400110"/>
          </a:xfrm>
          <a:prstGeom prst="rect">
            <a:avLst/>
          </a:prstGeom>
          <a:noFill/>
        </p:spPr>
        <p:txBody>
          <a:bodyPr wrap="square" rtlCol="0">
            <a:spAutoFit/>
          </a:bodyPr>
          <a:lstStyle/>
          <a:p>
            <a:pPr algn="ctr"/>
            <a:r>
              <a:rPr lang="fr-FR" sz="2000" i="0" dirty="0" smtClean="0">
                <a:solidFill>
                  <a:schemeClr val="accent2">
                    <a:lumMod val="75000"/>
                  </a:schemeClr>
                </a:solidFill>
              </a:rPr>
              <a:t>Passage d’un photon unique par une lame séparatrice </a:t>
            </a:r>
          </a:p>
        </p:txBody>
      </p:sp>
      <p:grpSp>
        <p:nvGrpSpPr>
          <p:cNvPr id="4113" name="Groupe 4112"/>
          <p:cNvGrpSpPr/>
          <p:nvPr/>
        </p:nvGrpSpPr>
        <p:grpSpPr>
          <a:xfrm>
            <a:off x="4092196" y="3659832"/>
            <a:ext cx="1957908" cy="829055"/>
            <a:chOff x="6081014" y="4577256"/>
            <a:chExt cx="1957908" cy="829055"/>
          </a:xfrm>
        </p:grpSpPr>
        <p:grpSp>
          <p:nvGrpSpPr>
            <p:cNvPr id="4106" name="Groupe 4105"/>
            <p:cNvGrpSpPr>
              <a:grpSpLocks noChangeAspect="1"/>
            </p:cNvGrpSpPr>
            <p:nvPr/>
          </p:nvGrpSpPr>
          <p:grpSpPr>
            <a:xfrm>
              <a:off x="6081014" y="4577256"/>
              <a:ext cx="791551" cy="826639"/>
              <a:chOff x="5023989" y="4521470"/>
              <a:chExt cx="1130787" cy="1180913"/>
            </a:xfrm>
          </p:grpSpPr>
          <p:grpSp>
            <p:nvGrpSpPr>
              <p:cNvPr id="75" name="Groupe 74"/>
              <p:cNvGrpSpPr>
                <a:grpSpLocks noChangeAspect="1"/>
              </p:cNvGrpSpPr>
              <p:nvPr/>
            </p:nvGrpSpPr>
            <p:grpSpPr>
              <a:xfrm>
                <a:off x="5166320" y="4753103"/>
                <a:ext cx="638051" cy="812978"/>
                <a:chOff x="5584265" y="4585093"/>
                <a:chExt cx="1276102" cy="1625955"/>
              </a:xfrm>
            </p:grpSpPr>
            <p:cxnSp>
              <p:nvCxnSpPr>
                <p:cNvPr id="76" name="Connecteur droit avec flèche 75"/>
                <p:cNvCxnSpPr/>
                <p:nvPr/>
              </p:nvCxnSpPr>
              <p:spPr bwMode="auto">
                <a:xfrm>
                  <a:off x="5615745" y="5739863"/>
                  <a:ext cx="1110343" cy="0"/>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Connecteur droit avec flèche 76"/>
                <p:cNvCxnSpPr/>
                <p:nvPr/>
              </p:nvCxnSpPr>
              <p:spPr bwMode="auto">
                <a:xfrm flipV="1">
                  <a:off x="5584265" y="4726911"/>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8" name="Image 77"/>
                <p:cNvPicPr>
                  <a:picLocks noChangeAspect="1"/>
                </p:cNvPicPr>
                <p:nvPr>
                  <p:custDataLst>
                    <p:tags r:id="rId17"/>
                  </p:custDataLst>
                </p:nvPr>
              </p:nvPicPr>
              <p:blipFill>
                <a:blip r:embed="rId23" cstate="print">
                  <a:extLst>
                    <a:ext uri="{28A0092B-C50C-407E-A947-70E740481C1C}">
                      <a14:useLocalDpi xmlns:a14="http://schemas.microsoft.com/office/drawing/2010/main" val="0"/>
                    </a:ext>
                  </a:extLst>
                </a:blip>
                <a:stretch>
                  <a:fillRect/>
                </a:stretch>
              </p:blipFill>
              <p:spPr>
                <a:xfrm>
                  <a:off x="5747085" y="4585093"/>
                  <a:ext cx="285750" cy="306324"/>
                </a:xfrm>
                <a:prstGeom prst="rect">
                  <a:avLst/>
                </a:prstGeom>
              </p:spPr>
            </p:pic>
            <p:pic>
              <p:nvPicPr>
                <p:cNvPr id="79" name="Image 78"/>
                <p:cNvPicPr>
                  <a:picLocks noChangeAspect="1"/>
                </p:cNvPicPr>
                <p:nvPr>
                  <p:custDataLst>
                    <p:tags r:id="rId18"/>
                  </p:custDataLst>
                </p:nvPr>
              </p:nvPicPr>
              <p:blipFill>
                <a:blip r:embed="rId24" cstate="print">
                  <a:extLst>
                    <a:ext uri="{28A0092B-C50C-407E-A947-70E740481C1C}">
                      <a14:useLocalDpi xmlns:a14="http://schemas.microsoft.com/office/drawing/2010/main" val="0"/>
                    </a:ext>
                  </a:extLst>
                </a:blip>
                <a:stretch>
                  <a:fillRect/>
                </a:stretch>
              </p:blipFill>
              <p:spPr>
                <a:xfrm>
                  <a:off x="6574617" y="5904724"/>
                  <a:ext cx="285750" cy="306324"/>
                </a:xfrm>
                <a:prstGeom prst="rect">
                  <a:avLst/>
                </a:prstGeom>
              </p:spPr>
            </p:pic>
          </p:grpSp>
          <p:cxnSp>
            <p:nvCxnSpPr>
              <p:cNvPr id="4102" name="Connecteur droit 4101"/>
              <p:cNvCxnSpPr/>
              <p:nvPr/>
            </p:nvCxnSpPr>
            <p:spPr bwMode="auto">
              <a:xfrm>
                <a:off x="5023989" y="4572418"/>
                <a:ext cx="549" cy="1079558"/>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104" name="Groupe 4103"/>
              <p:cNvGrpSpPr/>
              <p:nvPr/>
            </p:nvGrpSpPr>
            <p:grpSpPr>
              <a:xfrm>
                <a:off x="5708934" y="4521470"/>
                <a:ext cx="445842" cy="1180913"/>
                <a:chOff x="5708934" y="4521470"/>
                <a:chExt cx="445842" cy="1180913"/>
              </a:xfrm>
            </p:grpSpPr>
            <p:cxnSp>
              <p:nvCxnSpPr>
                <p:cNvPr id="88" name="Connecteur droit 87"/>
                <p:cNvCxnSpPr/>
                <p:nvPr/>
              </p:nvCxnSpPr>
              <p:spPr bwMode="auto">
                <a:xfrm>
                  <a:off x="5708934" y="4521470"/>
                  <a:ext cx="428374" cy="590727"/>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Connecteur droit 89"/>
                <p:cNvCxnSpPr/>
                <p:nvPr/>
              </p:nvCxnSpPr>
              <p:spPr bwMode="auto">
                <a:xfrm flipH="1">
                  <a:off x="5726402" y="5111656"/>
                  <a:ext cx="428374" cy="590727"/>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107" name="Groupe 4106"/>
            <p:cNvGrpSpPr>
              <a:grpSpLocks noChangeAspect="1"/>
            </p:cNvGrpSpPr>
            <p:nvPr/>
          </p:nvGrpSpPr>
          <p:grpSpPr>
            <a:xfrm>
              <a:off x="7315252" y="4579672"/>
              <a:ext cx="723670" cy="826639"/>
              <a:chOff x="7717214" y="4521470"/>
              <a:chExt cx="1033814" cy="1180913"/>
            </a:xfrm>
          </p:grpSpPr>
          <p:grpSp>
            <p:nvGrpSpPr>
              <p:cNvPr id="4098" name="Groupe 4097"/>
              <p:cNvGrpSpPr>
                <a:grpSpLocks noChangeAspect="1"/>
              </p:cNvGrpSpPr>
              <p:nvPr/>
            </p:nvGrpSpPr>
            <p:grpSpPr>
              <a:xfrm>
                <a:off x="7810010" y="4622825"/>
                <a:ext cx="638051" cy="812978"/>
                <a:chOff x="7041413" y="4705167"/>
                <a:chExt cx="1276102" cy="1625955"/>
              </a:xfrm>
            </p:grpSpPr>
            <p:cxnSp>
              <p:nvCxnSpPr>
                <p:cNvPr id="81" name="Connecteur droit avec flèche 80"/>
                <p:cNvCxnSpPr/>
                <p:nvPr/>
              </p:nvCxnSpPr>
              <p:spPr bwMode="auto">
                <a:xfrm>
                  <a:off x="7072893" y="5859937"/>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Connecteur droit avec flèche 81"/>
                <p:cNvCxnSpPr/>
                <p:nvPr/>
              </p:nvCxnSpPr>
              <p:spPr bwMode="auto">
                <a:xfrm flipV="1">
                  <a:off x="7041413" y="4846985"/>
                  <a:ext cx="9519" cy="1012952"/>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3" name="Image 82"/>
                <p:cNvPicPr>
                  <a:picLocks noChangeAspect="1"/>
                </p:cNvPicPr>
                <p:nvPr>
                  <p:custDataLst>
                    <p:tags r:id="rId15"/>
                  </p:custDataLst>
                </p:nvPr>
              </p:nvPicPr>
              <p:blipFill>
                <a:blip r:embed="rId24" cstate="print">
                  <a:extLst>
                    <a:ext uri="{28A0092B-C50C-407E-A947-70E740481C1C}">
                      <a14:useLocalDpi xmlns:a14="http://schemas.microsoft.com/office/drawing/2010/main" val="0"/>
                    </a:ext>
                  </a:extLst>
                </a:blip>
                <a:stretch>
                  <a:fillRect/>
                </a:stretch>
              </p:blipFill>
              <p:spPr>
                <a:xfrm>
                  <a:off x="7204233" y="4705167"/>
                  <a:ext cx="285750" cy="306324"/>
                </a:xfrm>
                <a:prstGeom prst="rect">
                  <a:avLst/>
                </a:prstGeom>
              </p:spPr>
            </p:pic>
            <p:pic>
              <p:nvPicPr>
                <p:cNvPr id="84" name="Image 83"/>
                <p:cNvPicPr>
                  <a:picLocks noChangeAspect="1"/>
                </p:cNvPicPr>
                <p:nvPr>
                  <p:custDataLst>
                    <p:tags r:id="rId16"/>
                  </p:custDataLst>
                </p:nvPr>
              </p:nvPicPr>
              <p:blipFill>
                <a:blip r:embed="rId23" cstate="print">
                  <a:extLst>
                    <a:ext uri="{28A0092B-C50C-407E-A947-70E740481C1C}">
                      <a14:useLocalDpi xmlns:a14="http://schemas.microsoft.com/office/drawing/2010/main" val="0"/>
                    </a:ext>
                  </a:extLst>
                </a:blip>
                <a:stretch>
                  <a:fillRect/>
                </a:stretch>
              </p:blipFill>
              <p:spPr>
                <a:xfrm>
                  <a:off x="8031765" y="6024798"/>
                  <a:ext cx="285750" cy="306324"/>
                </a:xfrm>
                <a:prstGeom prst="rect">
                  <a:avLst/>
                </a:prstGeom>
              </p:spPr>
            </p:pic>
          </p:grpSp>
          <p:cxnSp>
            <p:nvCxnSpPr>
              <p:cNvPr id="91" name="Connecteur droit 90"/>
              <p:cNvCxnSpPr/>
              <p:nvPr/>
            </p:nvCxnSpPr>
            <p:spPr bwMode="auto">
              <a:xfrm>
                <a:off x="7717214" y="4537471"/>
                <a:ext cx="549" cy="1079558"/>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3" name="Groupe 92"/>
              <p:cNvGrpSpPr/>
              <p:nvPr/>
            </p:nvGrpSpPr>
            <p:grpSpPr>
              <a:xfrm>
                <a:off x="8305186" y="4521470"/>
                <a:ext cx="445842" cy="1180913"/>
                <a:chOff x="5708934" y="4521470"/>
                <a:chExt cx="445842" cy="1180913"/>
              </a:xfrm>
            </p:grpSpPr>
            <p:cxnSp>
              <p:nvCxnSpPr>
                <p:cNvPr id="94" name="Connecteur droit 93"/>
                <p:cNvCxnSpPr/>
                <p:nvPr/>
              </p:nvCxnSpPr>
              <p:spPr bwMode="auto">
                <a:xfrm>
                  <a:off x="5708934" y="4521470"/>
                  <a:ext cx="428374" cy="590727"/>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Connecteur droit 94"/>
                <p:cNvCxnSpPr/>
                <p:nvPr/>
              </p:nvCxnSpPr>
              <p:spPr bwMode="auto">
                <a:xfrm flipH="1">
                  <a:off x="5726402" y="5111656"/>
                  <a:ext cx="428374" cy="590727"/>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101" name="Connecteur droit 100"/>
            <p:cNvCxnSpPr/>
            <p:nvPr/>
          </p:nvCxnSpPr>
          <p:spPr bwMode="auto">
            <a:xfrm rot="5400000">
              <a:off x="7094234" y="4880615"/>
              <a:ext cx="0" cy="225888"/>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Connecteur droit 113"/>
            <p:cNvCxnSpPr/>
            <p:nvPr/>
          </p:nvCxnSpPr>
          <p:spPr bwMode="auto">
            <a:xfrm>
              <a:off x="7091931" y="4870363"/>
              <a:ext cx="0" cy="225888"/>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27" name="Groupe 4126"/>
          <p:cNvGrpSpPr/>
          <p:nvPr/>
        </p:nvGrpSpPr>
        <p:grpSpPr>
          <a:xfrm>
            <a:off x="3342141" y="4865786"/>
            <a:ext cx="3058755" cy="315377"/>
            <a:chOff x="3674813" y="4874839"/>
            <a:chExt cx="3058755" cy="315377"/>
          </a:xfrm>
        </p:grpSpPr>
        <p:pic>
          <p:nvPicPr>
            <p:cNvPr id="116" name="Image 115"/>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a:off x="3674813" y="4883892"/>
              <a:ext cx="285750" cy="306324"/>
            </a:xfrm>
            <a:prstGeom prst="rect">
              <a:avLst/>
            </a:prstGeom>
          </p:spPr>
        </p:pic>
        <p:cxnSp>
          <p:nvCxnSpPr>
            <p:cNvPr id="141" name="Connecteur droit avec flèche 140"/>
            <p:cNvCxnSpPr/>
            <p:nvPr/>
          </p:nvCxnSpPr>
          <p:spPr bwMode="auto">
            <a:xfrm>
              <a:off x="4159609" y="5037054"/>
              <a:ext cx="388620"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22" name="Image 4121"/>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tretch>
              <a:fillRect/>
            </a:stretch>
          </p:blipFill>
          <p:spPr>
            <a:xfrm>
              <a:off x="4742462" y="4874839"/>
              <a:ext cx="1991106" cy="306324"/>
            </a:xfrm>
            <a:prstGeom prst="rect">
              <a:avLst/>
            </a:prstGeom>
          </p:spPr>
        </p:pic>
      </p:grpSp>
      <p:grpSp>
        <p:nvGrpSpPr>
          <p:cNvPr id="4116" name="Groupe 4115"/>
          <p:cNvGrpSpPr/>
          <p:nvPr/>
        </p:nvGrpSpPr>
        <p:grpSpPr>
          <a:xfrm>
            <a:off x="5575743" y="1543124"/>
            <a:ext cx="2621396" cy="1625955"/>
            <a:chOff x="5501658" y="1207666"/>
            <a:chExt cx="2621396" cy="1625955"/>
          </a:xfrm>
        </p:grpSpPr>
        <p:sp>
          <p:nvSpPr>
            <p:cNvPr id="148" name="Rectangle 147"/>
            <p:cNvSpPr/>
            <p:nvPr/>
          </p:nvSpPr>
          <p:spPr bwMode="auto">
            <a:xfrm rot="2700000">
              <a:off x="6803674" y="1558359"/>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56" name="Groupe 55"/>
            <p:cNvGrpSpPr/>
            <p:nvPr/>
          </p:nvGrpSpPr>
          <p:grpSpPr>
            <a:xfrm>
              <a:off x="6846952" y="1207666"/>
              <a:ext cx="1276102" cy="1625955"/>
              <a:chOff x="5584265" y="4585093"/>
              <a:chExt cx="1276102" cy="1625955"/>
            </a:xfrm>
          </p:grpSpPr>
          <p:cxnSp>
            <p:nvCxnSpPr>
              <p:cNvPr id="60" name="Connecteur droit avec flèche 59"/>
              <p:cNvCxnSpPr/>
              <p:nvPr/>
            </p:nvCxnSpPr>
            <p:spPr bwMode="auto">
              <a:xfrm>
                <a:off x="5615745" y="5739863"/>
                <a:ext cx="1110343" cy="0"/>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avec flèche 60"/>
              <p:cNvCxnSpPr/>
              <p:nvPr/>
            </p:nvCxnSpPr>
            <p:spPr bwMode="auto">
              <a:xfrm flipV="1">
                <a:off x="5584265" y="4726911"/>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4" name="Image 53"/>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tretch>
                <a:fillRect/>
              </a:stretch>
            </p:blipFill>
            <p:spPr>
              <a:xfrm>
                <a:off x="5747085" y="4585093"/>
                <a:ext cx="285750" cy="306324"/>
              </a:xfrm>
              <a:prstGeom prst="rect">
                <a:avLst/>
              </a:prstGeom>
            </p:spPr>
          </p:pic>
          <p:pic>
            <p:nvPicPr>
              <p:cNvPr id="55" name="Image 54"/>
              <p:cNvPicPr>
                <a:picLocks noChangeAspect="1"/>
              </p:cNvPicPr>
              <p:nvPr>
                <p:custDataLst>
                  <p:tags r:id="rId12"/>
                </p:custDataLst>
              </p:nvPr>
            </p:nvPicPr>
            <p:blipFill>
              <a:blip r:embed="rId27" cstate="print">
                <a:extLst>
                  <a:ext uri="{28A0092B-C50C-407E-A947-70E740481C1C}">
                    <a14:useLocalDpi xmlns:a14="http://schemas.microsoft.com/office/drawing/2010/main" val="0"/>
                  </a:ext>
                </a:extLst>
              </a:blip>
              <a:stretch>
                <a:fillRect/>
              </a:stretch>
            </p:blipFill>
            <p:spPr>
              <a:xfrm>
                <a:off x="6574617" y="5904724"/>
                <a:ext cx="285750" cy="306324"/>
              </a:xfrm>
              <a:prstGeom prst="rect">
                <a:avLst/>
              </a:prstGeom>
            </p:spPr>
          </p:pic>
        </p:grpSp>
        <p:cxnSp>
          <p:nvCxnSpPr>
            <p:cNvPr id="149" name="Connecteur droit avec flèche 148"/>
            <p:cNvCxnSpPr/>
            <p:nvPr/>
          </p:nvCxnSpPr>
          <p:spPr bwMode="auto">
            <a:xfrm>
              <a:off x="5736609" y="2361840"/>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0" name="Image 149"/>
            <p:cNvPicPr>
              <a:picLocks noChangeAspect="1"/>
            </p:cNvPicPr>
            <p:nvPr>
              <p:custDataLst>
                <p:tags r:id="rId10"/>
              </p:custDataLst>
            </p:nvPr>
          </p:nvPicPr>
          <p:blipFill>
            <a:blip r:embed="rId25" cstate="print">
              <a:extLst>
                <a:ext uri="{28A0092B-C50C-407E-A947-70E740481C1C}">
                  <a14:useLocalDpi xmlns:a14="http://schemas.microsoft.com/office/drawing/2010/main" val="0"/>
                </a:ext>
              </a:extLst>
            </a:blip>
            <a:stretch>
              <a:fillRect/>
            </a:stretch>
          </p:blipFill>
          <p:spPr>
            <a:xfrm>
              <a:off x="5501658" y="1950740"/>
              <a:ext cx="285750" cy="306324"/>
            </a:xfrm>
            <a:prstGeom prst="rect">
              <a:avLst/>
            </a:prstGeom>
          </p:spPr>
        </p:pic>
      </p:grpSp>
      <p:grpSp>
        <p:nvGrpSpPr>
          <p:cNvPr id="69" name="Groupe 68"/>
          <p:cNvGrpSpPr/>
          <p:nvPr/>
        </p:nvGrpSpPr>
        <p:grpSpPr>
          <a:xfrm>
            <a:off x="1211479" y="1543124"/>
            <a:ext cx="2662564" cy="1625955"/>
            <a:chOff x="1211479" y="1543124"/>
            <a:chExt cx="2662564" cy="1625955"/>
          </a:xfrm>
        </p:grpSpPr>
        <p:sp>
          <p:nvSpPr>
            <p:cNvPr id="36" name="Rectangle 35"/>
            <p:cNvSpPr/>
            <p:nvPr/>
          </p:nvSpPr>
          <p:spPr bwMode="auto">
            <a:xfrm rot="2700000">
              <a:off x="2513495" y="1880596"/>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7" name="Connecteur droit avec flèche 36"/>
            <p:cNvCxnSpPr/>
            <p:nvPr/>
          </p:nvCxnSpPr>
          <p:spPr bwMode="auto">
            <a:xfrm>
              <a:off x="1446430" y="2684077"/>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3" name="Image 52"/>
            <p:cNvPicPr>
              <a:picLocks noChangeAspect="1"/>
            </p:cNvPicPr>
            <p:nvPr>
              <p:custDataLst>
                <p:tags r:id="rId7"/>
              </p:custDataLst>
            </p:nvPr>
          </p:nvPicPr>
          <p:blipFill>
            <a:blip r:embed="rId25" cstate="print">
              <a:extLst>
                <a:ext uri="{28A0092B-C50C-407E-A947-70E740481C1C}">
                  <a14:useLocalDpi xmlns:a14="http://schemas.microsoft.com/office/drawing/2010/main" val="0"/>
                </a:ext>
              </a:extLst>
            </a:blip>
            <a:stretch>
              <a:fillRect/>
            </a:stretch>
          </p:blipFill>
          <p:spPr>
            <a:xfrm>
              <a:off x="1211479" y="2272977"/>
              <a:ext cx="285750" cy="306324"/>
            </a:xfrm>
            <a:prstGeom prst="rect">
              <a:avLst/>
            </a:prstGeom>
          </p:spPr>
        </p:pic>
        <p:grpSp>
          <p:nvGrpSpPr>
            <p:cNvPr id="4097" name="Groupe 4096"/>
            <p:cNvGrpSpPr/>
            <p:nvPr/>
          </p:nvGrpSpPr>
          <p:grpSpPr>
            <a:xfrm>
              <a:off x="2597941" y="1543124"/>
              <a:ext cx="1276102" cy="1625955"/>
              <a:chOff x="7207095" y="4559415"/>
              <a:chExt cx="1276102" cy="1625955"/>
            </a:xfrm>
          </p:grpSpPr>
          <p:cxnSp>
            <p:nvCxnSpPr>
              <p:cNvPr id="65" name="Connecteur droit avec flèche 64"/>
              <p:cNvCxnSpPr/>
              <p:nvPr/>
            </p:nvCxnSpPr>
            <p:spPr bwMode="auto">
              <a:xfrm>
                <a:off x="7238575" y="5714185"/>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Connecteur droit avec flèche 65"/>
              <p:cNvCxnSpPr/>
              <p:nvPr/>
            </p:nvCxnSpPr>
            <p:spPr bwMode="auto">
              <a:xfrm flipV="1">
                <a:off x="7207095" y="4701233"/>
                <a:ext cx="9519" cy="1012952"/>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 name="Image 57"/>
              <p:cNvPicPr>
                <a:picLocks noChangeAspect="1"/>
              </p:cNvPicPr>
              <p:nvPr>
                <p:custDataLst>
                  <p:tags r:id="rId8"/>
                </p:custDataLst>
              </p:nvPr>
            </p:nvPicPr>
            <p:blipFill>
              <a:blip r:embed="rId27" cstate="print">
                <a:extLst>
                  <a:ext uri="{28A0092B-C50C-407E-A947-70E740481C1C}">
                    <a14:useLocalDpi xmlns:a14="http://schemas.microsoft.com/office/drawing/2010/main" val="0"/>
                  </a:ext>
                </a:extLst>
              </a:blip>
              <a:stretch>
                <a:fillRect/>
              </a:stretch>
            </p:blipFill>
            <p:spPr>
              <a:xfrm>
                <a:off x="7369915" y="4559415"/>
                <a:ext cx="285750" cy="306324"/>
              </a:xfrm>
              <a:prstGeom prst="rect">
                <a:avLst/>
              </a:prstGeom>
            </p:spPr>
          </p:pic>
          <p:pic>
            <p:nvPicPr>
              <p:cNvPr id="4096" name="Image 4095"/>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8197447" y="5879046"/>
                <a:ext cx="285750" cy="306324"/>
              </a:xfrm>
              <a:prstGeom prst="rect">
                <a:avLst/>
              </a:prstGeom>
            </p:spPr>
          </p:pic>
        </p:grpSp>
      </p:grpSp>
      <p:sp>
        <p:nvSpPr>
          <p:cNvPr id="165" name="ZoneTexte 164"/>
          <p:cNvSpPr txBox="1"/>
          <p:nvPr/>
        </p:nvSpPr>
        <p:spPr>
          <a:xfrm>
            <a:off x="2220925" y="3406666"/>
            <a:ext cx="861804" cy="400110"/>
          </a:xfrm>
          <a:prstGeom prst="rect">
            <a:avLst/>
          </a:prstGeom>
          <a:noFill/>
        </p:spPr>
        <p:txBody>
          <a:bodyPr wrap="square" rtlCol="0">
            <a:spAutoFit/>
          </a:bodyPr>
          <a:lstStyle/>
          <a:p>
            <a:pPr algn="ctr"/>
            <a:r>
              <a:rPr lang="fr-FR" sz="2000" i="0" dirty="0" smtClean="0">
                <a:solidFill>
                  <a:schemeClr val="accent2">
                    <a:lumMod val="75000"/>
                  </a:schemeClr>
                </a:solidFill>
              </a:rPr>
              <a:t>50 %</a:t>
            </a:r>
          </a:p>
        </p:txBody>
      </p:sp>
      <p:sp>
        <p:nvSpPr>
          <p:cNvPr id="166" name="ZoneTexte 165"/>
          <p:cNvSpPr txBox="1"/>
          <p:nvPr/>
        </p:nvSpPr>
        <p:spPr>
          <a:xfrm>
            <a:off x="6610362" y="3406666"/>
            <a:ext cx="861804" cy="400110"/>
          </a:xfrm>
          <a:prstGeom prst="rect">
            <a:avLst/>
          </a:prstGeom>
          <a:noFill/>
        </p:spPr>
        <p:txBody>
          <a:bodyPr wrap="square" rtlCol="0">
            <a:spAutoFit/>
          </a:bodyPr>
          <a:lstStyle/>
          <a:p>
            <a:pPr algn="ctr"/>
            <a:r>
              <a:rPr lang="fr-FR" sz="2000" i="0" dirty="0" smtClean="0">
                <a:solidFill>
                  <a:schemeClr val="accent2">
                    <a:lumMod val="75000"/>
                  </a:schemeClr>
                </a:solidFill>
              </a:rPr>
              <a:t>50 %</a:t>
            </a:r>
          </a:p>
        </p:txBody>
      </p:sp>
      <p:pic>
        <p:nvPicPr>
          <p:cNvPr id="4119" name="Image 4118"/>
          <p:cNvPicPr>
            <a:picLocks noChangeAspect="1"/>
          </p:cNvPicPr>
          <p:nvPr>
            <p:custDataLst>
              <p:tags r:id="rId1"/>
            </p:custDataLst>
          </p:nvPr>
        </p:nvPicPr>
        <p:blipFill>
          <a:blip r:embed="rId28" cstate="print">
            <a:extLst>
              <a:ext uri="{28A0092B-C50C-407E-A947-70E740481C1C}">
                <a14:useLocalDpi xmlns:a14="http://schemas.microsoft.com/office/drawing/2010/main" val="0"/>
              </a:ext>
            </a:extLst>
          </a:blip>
          <a:stretch>
            <a:fillRect/>
          </a:stretch>
        </p:blipFill>
        <p:spPr>
          <a:xfrm>
            <a:off x="3311339" y="1963961"/>
            <a:ext cx="573786" cy="306324"/>
          </a:xfrm>
          <a:prstGeom prst="rect">
            <a:avLst/>
          </a:prstGeom>
        </p:spPr>
      </p:pic>
      <p:pic>
        <p:nvPicPr>
          <p:cNvPr id="4120" name="Image 4119"/>
          <p:cNvPicPr>
            <a:picLocks noChangeAspect="1"/>
          </p:cNvPicPr>
          <p:nvPr>
            <p:custDataLst>
              <p:tags r:id="rId2"/>
            </p:custDataLst>
          </p:nvPr>
        </p:nvPicPr>
        <p:blipFill>
          <a:blip r:embed="rId29" cstate="print">
            <a:extLst>
              <a:ext uri="{28A0092B-C50C-407E-A947-70E740481C1C}">
                <a14:useLocalDpi xmlns:a14="http://schemas.microsoft.com/office/drawing/2010/main" val="0"/>
              </a:ext>
            </a:extLst>
          </a:blip>
          <a:stretch>
            <a:fillRect/>
          </a:stretch>
        </p:blipFill>
        <p:spPr>
          <a:xfrm>
            <a:off x="7767371" y="2001427"/>
            <a:ext cx="573786" cy="306324"/>
          </a:xfrm>
          <a:prstGeom prst="rect">
            <a:avLst/>
          </a:prstGeom>
        </p:spPr>
      </p:pic>
      <p:pic>
        <p:nvPicPr>
          <p:cNvPr id="4123" name="Image 4122"/>
          <p:cNvPicPr>
            <a:picLocks noChangeAspect="1"/>
          </p:cNvPicPr>
          <p:nvPr>
            <p:custDataLst>
              <p:tags r:id="rId3"/>
            </p:custDataLst>
          </p:nvPr>
        </p:nvPicPr>
        <p:blipFill>
          <a:blip r:embed="rId30" cstate="print">
            <a:extLst>
              <a:ext uri="{28A0092B-C50C-407E-A947-70E740481C1C}">
                <a14:useLocalDpi xmlns:a14="http://schemas.microsoft.com/office/drawing/2010/main" val="0"/>
              </a:ext>
            </a:extLst>
          </a:blip>
          <a:stretch>
            <a:fillRect/>
          </a:stretch>
        </p:blipFill>
        <p:spPr>
          <a:xfrm>
            <a:off x="3311339" y="5468606"/>
            <a:ext cx="1298448" cy="340614"/>
          </a:xfrm>
          <a:prstGeom prst="rect">
            <a:avLst/>
          </a:prstGeom>
        </p:spPr>
      </p:pic>
      <p:pic>
        <p:nvPicPr>
          <p:cNvPr id="4124" name="Image 4123"/>
          <p:cNvPicPr>
            <a:picLocks noChangeAspect="1"/>
          </p:cNvPicPr>
          <p:nvPr>
            <p:custDataLst>
              <p:tags r:id="rId4"/>
            </p:custDataLst>
          </p:nvPr>
        </p:nvPicPr>
        <p:blipFill>
          <a:blip r:embed="rId31" cstate="print">
            <a:extLst>
              <a:ext uri="{28A0092B-C50C-407E-A947-70E740481C1C}">
                <a14:useLocalDpi xmlns:a14="http://schemas.microsoft.com/office/drawing/2010/main" val="0"/>
              </a:ext>
            </a:extLst>
          </a:blip>
          <a:stretch>
            <a:fillRect/>
          </a:stretch>
        </p:blipFill>
        <p:spPr>
          <a:xfrm>
            <a:off x="5615445" y="5431114"/>
            <a:ext cx="1296162" cy="340614"/>
          </a:xfrm>
          <a:prstGeom prst="rect">
            <a:avLst/>
          </a:prstGeom>
        </p:spPr>
      </p:pic>
      <p:pic>
        <p:nvPicPr>
          <p:cNvPr id="4125" name="Image 4124"/>
          <p:cNvPicPr>
            <a:picLocks noChangeAspect="1"/>
          </p:cNvPicPr>
          <p:nvPr>
            <p:custDataLst>
              <p:tags r:id="rId5"/>
            </p:custDataLst>
          </p:nvPr>
        </p:nvPicPr>
        <p:blipFill>
          <a:blip r:embed="rId32" cstate="print">
            <a:extLst>
              <a:ext uri="{28A0092B-C50C-407E-A947-70E740481C1C}">
                <a14:useLocalDpi xmlns:a14="http://schemas.microsoft.com/office/drawing/2010/main" val="0"/>
              </a:ext>
            </a:extLst>
          </a:blip>
          <a:stretch>
            <a:fillRect/>
          </a:stretch>
        </p:blipFill>
        <p:spPr>
          <a:xfrm>
            <a:off x="3311339" y="6058333"/>
            <a:ext cx="1028700" cy="368046"/>
          </a:xfrm>
          <a:prstGeom prst="rect">
            <a:avLst/>
          </a:prstGeom>
        </p:spPr>
      </p:pic>
      <p:pic>
        <p:nvPicPr>
          <p:cNvPr id="4126" name="Image 4125"/>
          <p:cNvPicPr>
            <a:picLocks noChangeAspect="1"/>
          </p:cNvPicPr>
          <p:nvPr>
            <p:custDataLst>
              <p:tags r:id="rId6"/>
            </p:custDataLst>
          </p:nvPr>
        </p:nvPicPr>
        <p:blipFill>
          <a:blip r:embed="rId33" cstate="print">
            <a:extLst>
              <a:ext uri="{28A0092B-C50C-407E-A947-70E740481C1C}">
                <a14:useLocalDpi xmlns:a14="http://schemas.microsoft.com/office/drawing/2010/main" val="0"/>
              </a:ext>
            </a:extLst>
          </a:blip>
          <a:stretch>
            <a:fillRect/>
          </a:stretch>
        </p:blipFill>
        <p:spPr>
          <a:xfrm>
            <a:off x="5615445" y="6048375"/>
            <a:ext cx="1021842" cy="368046"/>
          </a:xfrm>
          <a:prstGeom prst="rect">
            <a:avLst/>
          </a:prstGeom>
        </p:spPr>
      </p:pic>
      <p:sp>
        <p:nvSpPr>
          <p:cNvPr id="64" name="ZoneTexte 63"/>
          <p:cNvSpPr txBox="1"/>
          <p:nvPr/>
        </p:nvSpPr>
        <p:spPr>
          <a:xfrm rot="19711051">
            <a:off x="603944" y="3237665"/>
            <a:ext cx="8011687" cy="707886"/>
          </a:xfrm>
          <a:prstGeom prst="rect">
            <a:avLst/>
          </a:prstGeom>
          <a:solidFill>
            <a:schemeClr val="tx1"/>
          </a:solidFill>
        </p:spPr>
        <p:txBody>
          <a:bodyPr wrap="square" rtlCol="0">
            <a:spAutoFit/>
          </a:bodyPr>
          <a:lstStyle/>
          <a:p>
            <a:pPr algn="ctr"/>
            <a:r>
              <a:rPr lang="fr-FR" sz="2000" i="0" dirty="0" smtClean="0">
                <a:solidFill>
                  <a:schemeClr val="accent2">
                    <a:lumMod val="75000"/>
                  </a:schemeClr>
                </a:solidFill>
              </a:rPr>
              <a:t>La superposition est la traduction mathématique de l’impossibilité de décrire l’état du système de façon déterministe</a:t>
            </a:r>
          </a:p>
        </p:txBody>
      </p:sp>
    </p:spTree>
    <p:extLst>
      <p:ext uri="{BB962C8B-B14F-4D97-AF65-F5344CB8AC3E}">
        <p14:creationId xmlns:p14="http://schemas.microsoft.com/office/powerpoint/2010/main" val="3820533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5" grpId="0"/>
      <p:bldP spid="166" grpId="0"/>
      <p:bldP spid="6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Photon unique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2" name="ZoneTexte 21"/>
          <p:cNvSpPr txBox="1"/>
          <p:nvPr/>
        </p:nvSpPr>
        <p:spPr>
          <a:xfrm>
            <a:off x="492550" y="703001"/>
            <a:ext cx="8011687" cy="400110"/>
          </a:xfrm>
          <a:prstGeom prst="rect">
            <a:avLst/>
          </a:prstGeom>
          <a:noFill/>
        </p:spPr>
        <p:txBody>
          <a:bodyPr wrap="square" rtlCol="0">
            <a:spAutoFit/>
          </a:bodyPr>
          <a:lstStyle/>
          <a:p>
            <a:pPr algn="ctr"/>
            <a:r>
              <a:rPr lang="fr-FR" sz="2000" i="0" dirty="0" smtClean="0">
                <a:solidFill>
                  <a:schemeClr val="accent2">
                    <a:lumMod val="75000"/>
                  </a:schemeClr>
                </a:solidFill>
              </a:rPr>
              <a:t>Preuve expérimentale de l’existence du photon</a:t>
            </a:r>
          </a:p>
        </p:txBody>
      </p:sp>
      <p:grpSp>
        <p:nvGrpSpPr>
          <p:cNvPr id="69" name="Groupe 68"/>
          <p:cNvGrpSpPr/>
          <p:nvPr/>
        </p:nvGrpSpPr>
        <p:grpSpPr>
          <a:xfrm>
            <a:off x="2000543" y="2303453"/>
            <a:ext cx="2662564" cy="1625955"/>
            <a:chOff x="1211479" y="1543124"/>
            <a:chExt cx="2662564" cy="1625955"/>
          </a:xfrm>
        </p:grpSpPr>
        <p:sp>
          <p:nvSpPr>
            <p:cNvPr id="36" name="Rectangle 35"/>
            <p:cNvSpPr/>
            <p:nvPr/>
          </p:nvSpPr>
          <p:spPr bwMode="auto">
            <a:xfrm rot="2700000">
              <a:off x="2513495" y="1880596"/>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7" name="Connecteur droit avec flèche 36"/>
            <p:cNvCxnSpPr/>
            <p:nvPr/>
          </p:nvCxnSpPr>
          <p:spPr bwMode="auto">
            <a:xfrm>
              <a:off x="1446430" y="2684077"/>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3" name="Image 5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211479" y="2272977"/>
              <a:ext cx="285750" cy="306324"/>
            </a:xfrm>
            <a:prstGeom prst="rect">
              <a:avLst/>
            </a:prstGeom>
          </p:spPr>
        </p:pic>
        <p:grpSp>
          <p:nvGrpSpPr>
            <p:cNvPr id="4097" name="Groupe 4096"/>
            <p:cNvGrpSpPr/>
            <p:nvPr/>
          </p:nvGrpSpPr>
          <p:grpSpPr>
            <a:xfrm>
              <a:off x="2597941" y="1543124"/>
              <a:ext cx="1276102" cy="1625955"/>
              <a:chOff x="7207095" y="4559415"/>
              <a:chExt cx="1276102" cy="1625955"/>
            </a:xfrm>
          </p:grpSpPr>
          <p:cxnSp>
            <p:nvCxnSpPr>
              <p:cNvPr id="65" name="Connecteur droit avec flèche 64"/>
              <p:cNvCxnSpPr/>
              <p:nvPr/>
            </p:nvCxnSpPr>
            <p:spPr bwMode="auto">
              <a:xfrm>
                <a:off x="7238575" y="5714185"/>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Connecteur droit avec flèche 65"/>
              <p:cNvCxnSpPr/>
              <p:nvPr/>
            </p:nvCxnSpPr>
            <p:spPr bwMode="auto">
              <a:xfrm flipV="1">
                <a:off x="7207095" y="4701233"/>
                <a:ext cx="9519" cy="1012952"/>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 name="Image 57"/>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7369915" y="4559415"/>
                <a:ext cx="285750" cy="306324"/>
              </a:xfrm>
              <a:prstGeom prst="rect">
                <a:avLst/>
              </a:prstGeom>
            </p:spPr>
          </p:pic>
          <p:pic>
            <p:nvPicPr>
              <p:cNvPr id="4096" name="Image 4095"/>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8197447" y="5879046"/>
                <a:ext cx="285750" cy="306324"/>
              </a:xfrm>
              <a:prstGeom prst="rect">
                <a:avLst/>
              </a:prstGeom>
            </p:spPr>
          </p:pic>
        </p:grpSp>
      </p:grpSp>
      <p:sp>
        <p:nvSpPr>
          <p:cNvPr id="63" name="Arc plein 62"/>
          <p:cNvSpPr/>
          <p:nvPr/>
        </p:nvSpPr>
        <p:spPr bwMode="auto">
          <a:xfrm rot="5400000">
            <a:off x="4426348" y="3284273"/>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7" name="Arc plein 66"/>
          <p:cNvSpPr/>
          <p:nvPr/>
        </p:nvSpPr>
        <p:spPr bwMode="auto">
          <a:xfrm>
            <a:off x="3228228" y="2285135"/>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 name="Forme libre 3"/>
          <p:cNvSpPr/>
          <p:nvPr/>
        </p:nvSpPr>
        <p:spPr bwMode="auto">
          <a:xfrm>
            <a:off x="3371052" y="2041516"/>
            <a:ext cx="2078181" cy="391886"/>
          </a:xfrm>
          <a:custGeom>
            <a:avLst/>
            <a:gdLst>
              <a:gd name="connsiteX0" fmla="*/ 0 w 2078181"/>
              <a:gd name="connsiteY0" fmla="*/ 261257 h 391886"/>
              <a:gd name="connsiteX1" fmla="*/ 23750 w 2078181"/>
              <a:gd name="connsiteY1" fmla="*/ 166255 h 391886"/>
              <a:gd name="connsiteX2" fmla="*/ 59376 w 2078181"/>
              <a:gd name="connsiteY2" fmla="*/ 142504 h 391886"/>
              <a:gd name="connsiteX3" fmla="*/ 71252 w 2078181"/>
              <a:gd name="connsiteY3" fmla="*/ 106878 h 391886"/>
              <a:gd name="connsiteX4" fmla="*/ 178130 w 2078181"/>
              <a:gd name="connsiteY4" fmla="*/ 59377 h 391886"/>
              <a:gd name="connsiteX5" fmla="*/ 249381 w 2078181"/>
              <a:gd name="connsiteY5" fmla="*/ 35626 h 391886"/>
              <a:gd name="connsiteX6" fmla="*/ 285007 w 2078181"/>
              <a:gd name="connsiteY6" fmla="*/ 23751 h 391886"/>
              <a:gd name="connsiteX7" fmla="*/ 415636 w 2078181"/>
              <a:gd name="connsiteY7" fmla="*/ 0 h 391886"/>
              <a:gd name="connsiteX8" fmla="*/ 1175657 w 2078181"/>
              <a:gd name="connsiteY8" fmla="*/ 11875 h 391886"/>
              <a:gd name="connsiteX9" fmla="*/ 1211283 w 2078181"/>
              <a:gd name="connsiteY9" fmla="*/ 35626 h 391886"/>
              <a:gd name="connsiteX10" fmla="*/ 1258784 w 2078181"/>
              <a:gd name="connsiteY10" fmla="*/ 47501 h 391886"/>
              <a:gd name="connsiteX11" fmla="*/ 1294410 w 2078181"/>
              <a:gd name="connsiteY11" fmla="*/ 59377 h 391886"/>
              <a:gd name="connsiteX12" fmla="*/ 1365662 w 2078181"/>
              <a:gd name="connsiteY12" fmla="*/ 106878 h 391886"/>
              <a:gd name="connsiteX13" fmla="*/ 1436914 w 2078181"/>
              <a:gd name="connsiteY13" fmla="*/ 142504 h 391886"/>
              <a:gd name="connsiteX14" fmla="*/ 1508166 w 2078181"/>
              <a:gd name="connsiteY14" fmla="*/ 190005 h 391886"/>
              <a:gd name="connsiteX15" fmla="*/ 1543792 w 2078181"/>
              <a:gd name="connsiteY15" fmla="*/ 213756 h 391886"/>
              <a:gd name="connsiteX16" fmla="*/ 1567543 w 2078181"/>
              <a:gd name="connsiteY16" fmla="*/ 249382 h 391886"/>
              <a:gd name="connsiteX17" fmla="*/ 1638794 w 2078181"/>
              <a:gd name="connsiteY17" fmla="*/ 296883 h 391886"/>
              <a:gd name="connsiteX18" fmla="*/ 1674420 w 2078181"/>
              <a:gd name="connsiteY18" fmla="*/ 320634 h 391886"/>
              <a:gd name="connsiteX19" fmla="*/ 1745672 w 2078181"/>
              <a:gd name="connsiteY19" fmla="*/ 344385 h 391886"/>
              <a:gd name="connsiteX20" fmla="*/ 1781298 w 2078181"/>
              <a:gd name="connsiteY20" fmla="*/ 356260 h 391886"/>
              <a:gd name="connsiteX21" fmla="*/ 1876301 w 2078181"/>
              <a:gd name="connsiteY21" fmla="*/ 380011 h 391886"/>
              <a:gd name="connsiteX22" fmla="*/ 1923802 w 2078181"/>
              <a:gd name="connsiteY22" fmla="*/ 391886 h 391886"/>
              <a:gd name="connsiteX23" fmla="*/ 2078181 w 2078181"/>
              <a:gd name="connsiteY23" fmla="*/ 391886 h 3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8181" h="391886">
                <a:moveTo>
                  <a:pt x="0" y="261257"/>
                </a:moveTo>
                <a:cubicBezTo>
                  <a:pt x="591" y="258300"/>
                  <a:pt x="14013" y="178427"/>
                  <a:pt x="23750" y="166255"/>
                </a:cubicBezTo>
                <a:cubicBezTo>
                  <a:pt x="32666" y="155110"/>
                  <a:pt x="47501" y="150421"/>
                  <a:pt x="59376" y="142504"/>
                </a:cubicBezTo>
                <a:cubicBezTo>
                  <a:pt x="63335" y="130629"/>
                  <a:pt x="63432" y="116653"/>
                  <a:pt x="71252" y="106878"/>
                </a:cubicBezTo>
                <a:cubicBezTo>
                  <a:pt x="91783" y="81215"/>
                  <a:pt x="156355" y="66635"/>
                  <a:pt x="178130" y="59377"/>
                </a:cubicBezTo>
                <a:lnTo>
                  <a:pt x="249381" y="35626"/>
                </a:lnTo>
                <a:cubicBezTo>
                  <a:pt x="261256" y="31668"/>
                  <a:pt x="272732" y="26206"/>
                  <a:pt x="285007" y="23751"/>
                </a:cubicBezTo>
                <a:cubicBezTo>
                  <a:pt x="367995" y="7153"/>
                  <a:pt x="324474" y="15193"/>
                  <a:pt x="415636" y="0"/>
                </a:cubicBezTo>
                <a:cubicBezTo>
                  <a:pt x="668976" y="3958"/>
                  <a:pt x="922539" y="541"/>
                  <a:pt x="1175657" y="11875"/>
                </a:cubicBezTo>
                <a:cubicBezTo>
                  <a:pt x="1189915" y="12513"/>
                  <a:pt x="1198165" y="30004"/>
                  <a:pt x="1211283" y="35626"/>
                </a:cubicBezTo>
                <a:cubicBezTo>
                  <a:pt x="1226284" y="42055"/>
                  <a:pt x="1243091" y="43017"/>
                  <a:pt x="1258784" y="47501"/>
                </a:cubicBezTo>
                <a:cubicBezTo>
                  <a:pt x="1270820" y="50940"/>
                  <a:pt x="1282535" y="55418"/>
                  <a:pt x="1294410" y="59377"/>
                </a:cubicBezTo>
                <a:cubicBezTo>
                  <a:pt x="1361946" y="126913"/>
                  <a:pt x="1296916" y="72505"/>
                  <a:pt x="1365662" y="106878"/>
                </a:cubicBezTo>
                <a:cubicBezTo>
                  <a:pt x="1457745" y="152919"/>
                  <a:pt x="1347367" y="112656"/>
                  <a:pt x="1436914" y="142504"/>
                </a:cubicBezTo>
                <a:lnTo>
                  <a:pt x="1508166" y="190005"/>
                </a:lnTo>
                <a:lnTo>
                  <a:pt x="1543792" y="213756"/>
                </a:lnTo>
                <a:cubicBezTo>
                  <a:pt x="1551709" y="225631"/>
                  <a:pt x="1556802" y="239984"/>
                  <a:pt x="1567543" y="249382"/>
                </a:cubicBezTo>
                <a:cubicBezTo>
                  <a:pt x="1589025" y="268179"/>
                  <a:pt x="1615044" y="281049"/>
                  <a:pt x="1638794" y="296883"/>
                </a:cubicBezTo>
                <a:cubicBezTo>
                  <a:pt x="1650669" y="304800"/>
                  <a:pt x="1660880" y="316121"/>
                  <a:pt x="1674420" y="320634"/>
                </a:cubicBezTo>
                <a:lnTo>
                  <a:pt x="1745672" y="344385"/>
                </a:lnTo>
                <a:cubicBezTo>
                  <a:pt x="1757547" y="348343"/>
                  <a:pt x="1769154" y="353224"/>
                  <a:pt x="1781298" y="356260"/>
                </a:cubicBezTo>
                <a:lnTo>
                  <a:pt x="1876301" y="380011"/>
                </a:lnTo>
                <a:cubicBezTo>
                  <a:pt x="1892135" y="383969"/>
                  <a:pt x="1907481" y="391886"/>
                  <a:pt x="1923802" y="391886"/>
                </a:cubicBezTo>
                <a:lnTo>
                  <a:pt x="2078181" y="391886"/>
                </a:lnTo>
              </a:path>
            </a:pathLst>
          </a:custGeom>
          <a:no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 name="Forme libre 4"/>
          <p:cNvSpPr/>
          <p:nvPr/>
        </p:nvSpPr>
        <p:spPr bwMode="auto">
          <a:xfrm>
            <a:off x="4748589" y="2682752"/>
            <a:ext cx="700644" cy="748177"/>
          </a:xfrm>
          <a:custGeom>
            <a:avLst/>
            <a:gdLst>
              <a:gd name="connsiteX0" fmla="*/ 0 w 700644"/>
              <a:gd name="connsiteY0" fmla="*/ 748177 h 748177"/>
              <a:gd name="connsiteX1" fmla="*/ 95003 w 700644"/>
              <a:gd name="connsiteY1" fmla="*/ 736302 h 748177"/>
              <a:gd name="connsiteX2" fmla="*/ 130629 w 700644"/>
              <a:gd name="connsiteY2" fmla="*/ 724426 h 748177"/>
              <a:gd name="connsiteX3" fmla="*/ 178130 w 700644"/>
              <a:gd name="connsiteY3" fmla="*/ 712551 h 748177"/>
              <a:gd name="connsiteX4" fmla="*/ 213756 w 700644"/>
              <a:gd name="connsiteY4" fmla="*/ 688800 h 748177"/>
              <a:gd name="connsiteX5" fmla="*/ 296883 w 700644"/>
              <a:gd name="connsiteY5" fmla="*/ 641299 h 748177"/>
              <a:gd name="connsiteX6" fmla="*/ 368135 w 700644"/>
              <a:gd name="connsiteY6" fmla="*/ 593798 h 748177"/>
              <a:gd name="connsiteX7" fmla="*/ 391886 w 700644"/>
              <a:gd name="connsiteY7" fmla="*/ 558172 h 748177"/>
              <a:gd name="connsiteX8" fmla="*/ 427512 w 700644"/>
              <a:gd name="connsiteY8" fmla="*/ 486920 h 748177"/>
              <a:gd name="connsiteX9" fmla="*/ 510639 w 700644"/>
              <a:gd name="connsiteY9" fmla="*/ 380042 h 748177"/>
              <a:gd name="connsiteX10" fmla="*/ 534390 w 700644"/>
              <a:gd name="connsiteY10" fmla="*/ 320665 h 748177"/>
              <a:gd name="connsiteX11" fmla="*/ 558141 w 700644"/>
              <a:gd name="connsiteY11" fmla="*/ 213787 h 748177"/>
              <a:gd name="connsiteX12" fmla="*/ 581891 w 700644"/>
              <a:gd name="connsiteY12" fmla="*/ 142536 h 748177"/>
              <a:gd name="connsiteX13" fmla="*/ 605642 w 700644"/>
              <a:gd name="connsiteY13" fmla="*/ 71284 h 748177"/>
              <a:gd name="connsiteX14" fmla="*/ 617517 w 700644"/>
              <a:gd name="connsiteY14" fmla="*/ 35658 h 748177"/>
              <a:gd name="connsiteX15" fmla="*/ 653143 w 700644"/>
              <a:gd name="connsiteY15" fmla="*/ 11907 h 748177"/>
              <a:gd name="connsiteX16" fmla="*/ 700644 w 700644"/>
              <a:gd name="connsiteY16" fmla="*/ 32 h 74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0644" h="748177">
                <a:moveTo>
                  <a:pt x="0" y="748177"/>
                </a:moveTo>
                <a:cubicBezTo>
                  <a:pt x="31668" y="744219"/>
                  <a:pt x="63604" y="742011"/>
                  <a:pt x="95003" y="736302"/>
                </a:cubicBezTo>
                <a:cubicBezTo>
                  <a:pt x="107319" y="734063"/>
                  <a:pt x="118593" y="727865"/>
                  <a:pt x="130629" y="724426"/>
                </a:cubicBezTo>
                <a:cubicBezTo>
                  <a:pt x="146322" y="719942"/>
                  <a:pt x="162296" y="716509"/>
                  <a:pt x="178130" y="712551"/>
                </a:cubicBezTo>
                <a:cubicBezTo>
                  <a:pt x="190005" y="704634"/>
                  <a:pt x="201364" y="695881"/>
                  <a:pt x="213756" y="688800"/>
                </a:cubicBezTo>
                <a:cubicBezTo>
                  <a:pt x="250717" y="667679"/>
                  <a:pt x="265317" y="667604"/>
                  <a:pt x="296883" y="641299"/>
                </a:cubicBezTo>
                <a:cubicBezTo>
                  <a:pt x="356185" y="591880"/>
                  <a:pt x="305527" y="614667"/>
                  <a:pt x="368135" y="593798"/>
                </a:cubicBezTo>
                <a:cubicBezTo>
                  <a:pt x="376052" y="581923"/>
                  <a:pt x="385503" y="570938"/>
                  <a:pt x="391886" y="558172"/>
                </a:cubicBezTo>
                <a:cubicBezTo>
                  <a:pt x="418666" y="504611"/>
                  <a:pt x="384968" y="537972"/>
                  <a:pt x="427512" y="486920"/>
                </a:cubicBezTo>
                <a:cubicBezTo>
                  <a:pt x="466195" y="440501"/>
                  <a:pt x="482933" y="449306"/>
                  <a:pt x="510639" y="380042"/>
                </a:cubicBezTo>
                <a:cubicBezTo>
                  <a:pt x="518556" y="360250"/>
                  <a:pt x="527649" y="340888"/>
                  <a:pt x="534390" y="320665"/>
                </a:cubicBezTo>
                <a:cubicBezTo>
                  <a:pt x="550381" y="272693"/>
                  <a:pt x="544028" y="265534"/>
                  <a:pt x="558141" y="213787"/>
                </a:cubicBezTo>
                <a:cubicBezTo>
                  <a:pt x="564728" y="189634"/>
                  <a:pt x="573974" y="166286"/>
                  <a:pt x="581891" y="142536"/>
                </a:cubicBezTo>
                <a:lnTo>
                  <a:pt x="605642" y="71284"/>
                </a:lnTo>
                <a:cubicBezTo>
                  <a:pt x="609600" y="59409"/>
                  <a:pt x="607102" y="42602"/>
                  <a:pt x="617517" y="35658"/>
                </a:cubicBezTo>
                <a:cubicBezTo>
                  <a:pt x="629392" y="27741"/>
                  <a:pt x="640377" y="18290"/>
                  <a:pt x="653143" y="11907"/>
                </a:cubicBezTo>
                <a:cubicBezTo>
                  <a:pt x="679396" y="-1220"/>
                  <a:pt x="680403" y="32"/>
                  <a:pt x="700644" y="32"/>
                </a:cubicBezTo>
              </a:path>
            </a:pathLst>
          </a:custGeom>
          <a:no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 name="ZoneTexte 5"/>
          <p:cNvSpPr txBox="1"/>
          <p:nvPr/>
        </p:nvSpPr>
        <p:spPr>
          <a:xfrm>
            <a:off x="5449233" y="2216145"/>
            <a:ext cx="1500732" cy="646331"/>
          </a:xfrm>
          <a:prstGeom prst="rect">
            <a:avLst/>
          </a:prstGeom>
          <a:noFill/>
          <a:ln w="19050">
            <a:solidFill>
              <a:srgbClr val="000000"/>
            </a:solidFill>
          </a:ln>
        </p:spPr>
        <p:txBody>
          <a:bodyPr wrap="none" rtlCol="0">
            <a:spAutoFit/>
          </a:bodyPr>
          <a:lstStyle/>
          <a:p>
            <a:r>
              <a:rPr lang="fr-FR" dirty="0" smtClean="0">
                <a:solidFill>
                  <a:srgbClr val="000000"/>
                </a:solidFill>
              </a:rPr>
              <a:t>Détecteur de</a:t>
            </a:r>
          </a:p>
          <a:p>
            <a:r>
              <a:rPr lang="fr-FR" dirty="0" smtClean="0">
                <a:solidFill>
                  <a:srgbClr val="000000"/>
                </a:solidFill>
              </a:rPr>
              <a:t>coïncidences</a:t>
            </a:r>
            <a:endParaRPr lang="fr-FR" dirty="0">
              <a:solidFill>
                <a:srgbClr val="000000"/>
              </a:solidFill>
            </a:endParaRPr>
          </a:p>
        </p:txBody>
      </p:sp>
      <p:cxnSp>
        <p:nvCxnSpPr>
          <p:cNvPr id="72" name="Connecteur droit avec flèche 71"/>
          <p:cNvCxnSpPr/>
          <p:nvPr/>
        </p:nvCxnSpPr>
        <p:spPr bwMode="auto">
          <a:xfrm>
            <a:off x="6949965" y="2539310"/>
            <a:ext cx="555171"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 name="ZoneTexte 88"/>
          <p:cNvSpPr txBox="1"/>
          <p:nvPr/>
        </p:nvSpPr>
        <p:spPr>
          <a:xfrm>
            <a:off x="7402158" y="2322226"/>
            <a:ext cx="508489" cy="400110"/>
          </a:xfrm>
          <a:prstGeom prst="rect">
            <a:avLst/>
          </a:prstGeom>
          <a:noFill/>
        </p:spPr>
        <p:txBody>
          <a:bodyPr wrap="square" rtlCol="0">
            <a:spAutoFit/>
          </a:bodyPr>
          <a:lstStyle/>
          <a:p>
            <a:pPr algn="ctr"/>
            <a:r>
              <a:rPr lang="fr-FR" sz="2000" i="0" dirty="0" smtClean="0">
                <a:solidFill>
                  <a:srgbClr val="000000"/>
                </a:solidFill>
              </a:rPr>
              <a:t>0</a:t>
            </a:r>
          </a:p>
        </p:txBody>
      </p:sp>
      <p:grpSp>
        <p:nvGrpSpPr>
          <p:cNvPr id="13" name="Groupe 12"/>
          <p:cNvGrpSpPr/>
          <p:nvPr/>
        </p:nvGrpSpPr>
        <p:grpSpPr>
          <a:xfrm>
            <a:off x="1165285" y="4371708"/>
            <a:ext cx="3583304" cy="1877475"/>
            <a:chOff x="2511582" y="4371708"/>
            <a:chExt cx="3583304" cy="1877475"/>
          </a:xfrm>
        </p:grpSpPr>
        <p:cxnSp>
          <p:nvCxnSpPr>
            <p:cNvPr id="7" name="Connecteur droit avec flèche 6"/>
            <p:cNvCxnSpPr/>
            <p:nvPr/>
          </p:nvCxnSpPr>
          <p:spPr bwMode="auto">
            <a:xfrm flipV="1">
              <a:off x="3496018" y="4380801"/>
              <a:ext cx="0" cy="1868382"/>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eur droit avec flèche 28"/>
            <p:cNvCxnSpPr/>
            <p:nvPr/>
          </p:nvCxnSpPr>
          <p:spPr bwMode="auto">
            <a:xfrm>
              <a:off x="3496018" y="5314992"/>
              <a:ext cx="2505142"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Image 10"/>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511582" y="4371708"/>
              <a:ext cx="818388" cy="249174"/>
            </a:xfrm>
            <a:prstGeom prst="rect">
              <a:avLst/>
            </a:prstGeom>
          </p:spPr>
        </p:pic>
        <p:pic>
          <p:nvPicPr>
            <p:cNvPr id="12" name="Image 11"/>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6001160" y="5377548"/>
              <a:ext cx="93726" cy="194310"/>
            </a:xfrm>
            <a:prstGeom prst="rect">
              <a:avLst/>
            </a:prstGeom>
          </p:spPr>
        </p:pic>
      </p:grpSp>
      <p:cxnSp>
        <p:nvCxnSpPr>
          <p:cNvPr id="15" name="Connecteur droit 14"/>
          <p:cNvCxnSpPr/>
          <p:nvPr/>
        </p:nvCxnSpPr>
        <p:spPr bwMode="auto">
          <a:xfrm>
            <a:off x="2149721" y="5314992"/>
            <a:ext cx="1953215" cy="0"/>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Connecteur droit 38"/>
          <p:cNvCxnSpPr/>
          <p:nvPr/>
        </p:nvCxnSpPr>
        <p:spPr bwMode="auto">
          <a:xfrm>
            <a:off x="2149721" y="4705392"/>
            <a:ext cx="477638" cy="0"/>
          </a:xfrm>
          <a:prstGeom prst="line">
            <a:avLst/>
          </a:prstGeom>
          <a:solidFill>
            <a:schemeClr val="accent1"/>
          </a:solidFill>
          <a:ln w="2857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Connecteur droit 44"/>
          <p:cNvCxnSpPr/>
          <p:nvPr/>
        </p:nvCxnSpPr>
        <p:spPr bwMode="auto">
          <a:xfrm>
            <a:off x="2662977" y="5934159"/>
            <a:ext cx="477638" cy="0"/>
          </a:xfrm>
          <a:prstGeom prst="line">
            <a:avLst/>
          </a:prstGeom>
          <a:solidFill>
            <a:schemeClr val="accent1"/>
          </a:solidFill>
          <a:ln w="2857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Connecteur droit 45"/>
          <p:cNvCxnSpPr/>
          <p:nvPr/>
        </p:nvCxnSpPr>
        <p:spPr bwMode="auto">
          <a:xfrm>
            <a:off x="3163473" y="5934159"/>
            <a:ext cx="477638" cy="0"/>
          </a:xfrm>
          <a:prstGeom prst="line">
            <a:avLst/>
          </a:prstGeom>
          <a:solidFill>
            <a:schemeClr val="accent1"/>
          </a:solidFill>
          <a:ln w="2857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necteur droit 46"/>
          <p:cNvCxnSpPr/>
          <p:nvPr/>
        </p:nvCxnSpPr>
        <p:spPr bwMode="auto">
          <a:xfrm>
            <a:off x="3513795" y="4705476"/>
            <a:ext cx="477638" cy="0"/>
          </a:xfrm>
          <a:prstGeom prst="line">
            <a:avLst/>
          </a:prstGeom>
          <a:solidFill>
            <a:schemeClr val="accent1"/>
          </a:solidFill>
          <a:ln w="2857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ZoneTexte 47"/>
          <p:cNvSpPr txBox="1"/>
          <p:nvPr/>
        </p:nvSpPr>
        <p:spPr>
          <a:xfrm>
            <a:off x="4682262" y="4620882"/>
            <a:ext cx="4317687" cy="338554"/>
          </a:xfrm>
          <a:prstGeom prst="rect">
            <a:avLst/>
          </a:prstGeom>
          <a:noFill/>
        </p:spPr>
        <p:txBody>
          <a:bodyPr wrap="square" rtlCol="0">
            <a:spAutoFit/>
          </a:bodyPr>
          <a:lstStyle/>
          <a:p>
            <a:r>
              <a:rPr lang="fr-FR" sz="1600" i="0" dirty="0" smtClean="0">
                <a:solidFill>
                  <a:schemeClr val="accent2">
                    <a:lumMod val="75000"/>
                  </a:schemeClr>
                </a:solidFill>
              </a:rPr>
              <a:t>Le signal </a:t>
            </a:r>
            <a:r>
              <a:rPr lang="fr-FR" sz="1600" dirty="0" smtClean="0">
                <a:solidFill>
                  <a:srgbClr val="FF0000"/>
                </a:solidFill>
              </a:rPr>
              <a:t>classique</a:t>
            </a:r>
            <a:r>
              <a:rPr lang="fr-FR" sz="1600" i="0" dirty="0" smtClean="0">
                <a:solidFill>
                  <a:schemeClr val="accent2">
                    <a:lumMod val="75000"/>
                  </a:schemeClr>
                </a:solidFill>
              </a:rPr>
              <a:t> est constant et égal à zéro</a:t>
            </a:r>
          </a:p>
        </p:txBody>
      </p:sp>
      <p:sp>
        <p:nvSpPr>
          <p:cNvPr id="49" name="ZoneTexte 48"/>
          <p:cNvSpPr txBox="1"/>
          <p:nvPr/>
        </p:nvSpPr>
        <p:spPr>
          <a:xfrm>
            <a:off x="4682262" y="5672504"/>
            <a:ext cx="4317687" cy="338554"/>
          </a:xfrm>
          <a:prstGeom prst="rect">
            <a:avLst/>
          </a:prstGeom>
          <a:noFill/>
        </p:spPr>
        <p:txBody>
          <a:bodyPr wrap="square" rtlCol="0">
            <a:spAutoFit/>
          </a:bodyPr>
          <a:lstStyle/>
          <a:p>
            <a:r>
              <a:rPr lang="fr-FR" sz="1600" i="0" dirty="0" smtClean="0">
                <a:solidFill>
                  <a:schemeClr val="accent2">
                    <a:lumMod val="75000"/>
                  </a:schemeClr>
                </a:solidFill>
              </a:rPr>
              <a:t>Le signal </a:t>
            </a:r>
            <a:r>
              <a:rPr lang="fr-FR" sz="1600" dirty="0" smtClean="0">
                <a:solidFill>
                  <a:srgbClr val="0000FF"/>
                </a:solidFill>
              </a:rPr>
              <a:t>quantique</a:t>
            </a:r>
            <a:r>
              <a:rPr lang="fr-FR" sz="1600" i="0" dirty="0" smtClean="0">
                <a:solidFill>
                  <a:schemeClr val="accent2">
                    <a:lumMod val="75000"/>
                  </a:schemeClr>
                </a:solidFill>
              </a:rPr>
              <a:t> fluctue en permanence</a:t>
            </a:r>
          </a:p>
        </p:txBody>
      </p:sp>
    </p:spTree>
    <p:extLst>
      <p:ext uri="{BB962C8B-B14F-4D97-AF65-F5344CB8AC3E}">
        <p14:creationId xmlns:p14="http://schemas.microsoft.com/office/powerpoint/2010/main" val="956021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3" grpId="0" animBg="1"/>
      <p:bldP spid="67" grpId="0" animBg="1"/>
      <p:bldP spid="4" grpId="0" animBg="1"/>
      <p:bldP spid="5" grpId="0" animBg="1"/>
      <p:bldP spid="6" grpId="0" animBg="1"/>
      <p:bldP spid="89" grpId="0"/>
      <p:bldP spid="48" grpId="0"/>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Superposition d’états (combinaison linéaire)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2" name="ZoneTexte 21"/>
          <p:cNvSpPr txBox="1"/>
          <p:nvPr/>
        </p:nvSpPr>
        <p:spPr>
          <a:xfrm>
            <a:off x="492550" y="703001"/>
            <a:ext cx="8011687" cy="400110"/>
          </a:xfrm>
          <a:prstGeom prst="rect">
            <a:avLst/>
          </a:prstGeom>
          <a:noFill/>
        </p:spPr>
        <p:txBody>
          <a:bodyPr wrap="square" rtlCol="0">
            <a:spAutoFit/>
          </a:bodyPr>
          <a:lstStyle/>
          <a:p>
            <a:pPr algn="ctr"/>
            <a:r>
              <a:rPr lang="fr-FR" sz="2000" i="0" dirty="0" smtClean="0">
                <a:solidFill>
                  <a:schemeClr val="accent2">
                    <a:lumMod val="75000"/>
                  </a:schemeClr>
                </a:solidFill>
              </a:rPr>
              <a:t>Passage de deux photons par une lame séparatrice </a:t>
            </a:r>
          </a:p>
        </p:txBody>
      </p:sp>
      <p:sp>
        <p:nvSpPr>
          <p:cNvPr id="36" name="Rectangle 35"/>
          <p:cNvSpPr/>
          <p:nvPr/>
        </p:nvSpPr>
        <p:spPr bwMode="auto">
          <a:xfrm rot="2700000">
            <a:off x="4613355" y="1880596"/>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7" name="Connecteur droit avec flèche 36"/>
          <p:cNvCxnSpPr/>
          <p:nvPr/>
        </p:nvCxnSpPr>
        <p:spPr bwMode="auto">
          <a:xfrm>
            <a:off x="3546290" y="2684077"/>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Image 1"/>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311339" y="2272977"/>
            <a:ext cx="285750" cy="306324"/>
          </a:xfrm>
          <a:prstGeom prst="rect">
            <a:avLst/>
          </a:prstGeom>
        </p:spPr>
      </p:pic>
      <p:cxnSp>
        <p:nvCxnSpPr>
          <p:cNvPr id="65" name="Connecteur droit avec flèche 64"/>
          <p:cNvCxnSpPr/>
          <p:nvPr/>
        </p:nvCxnSpPr>
        <p:spPr bwMode="auto">
          <a:xfrm>
            <a:off x="4729281" y="2697894"/>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Connecteur droit avec flèche 65"/>
          <p:cNvCxnSpPr/>
          <p:nvPr/>
        </p:nvCxnSpPr>
        <p:spPr bwMode="auto">
          <a:xfrm flipV="1">
            <a:off x="4697801" y="1684942"/>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4" name="Image 63"/>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2149063" y="3745517"/>
            <a:ext cx="285750" cy="306324"/>
          </a:xfrm>
          <a:prstGeom prst="rect">
            <a:avLst/>
          </a:prstGeom>
        </p:spPr>
      </p:pic>
      <p:cxnSp>
        <p:nvCxnSpPr>
          <p:cNvPr id="67" name="Connecteur droit avec flèche 66"/>
          <p:cNvCxnSpPr/>
          <p:nvPr/>
        </p:nvCxnSpPr>
        <p:spPr bwMode="auto">
          <a:xfrm>
            <a:off x="2616978" y="3912750"/>
            <a:ext cx="719617"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Image 3"/>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658343" y="3697866"/>
            <a:ext cx="4384548" cy="368046"/>
          </a:xfrm>
          <a:prstGeom prst="rect">
            <a:avLst/>
          </a:prstGeom>
        </p:spPr>
      </p:pic>
      <p:pic>
        <p:nvPicPr>
          <p:cNvPr id="7" name="Image 6"/>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658343" y="4234314"/>
            <a:ext cx="4384548" cy="368046"/>
          </a:xfrm>
          <a:prstGeom prst="rect">
            <a:avLst/>
          </a:prstGeom>
        </p:spPr>
      </p:pic>
      <p:sp>
        <p:nvSpPr>
          <p:cNvPr id="8" name="Ellipse 7"/>
          <p:cNvSpPr/>
          <p:nvPr/>
        </p:nvSpPr>
        <p:spPr bwMode="auto">
          <a:xfrm>
            <a:off x="6803117" y="4163537"/>
            <a:ext cx="463296" cy="475399"/>
          </a:xfrm>
          <a:prstGeom prst="ellipse">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6" name="Image 5"/>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3647350" y="4767714"/>
            <a:ext cx="4613148" cy="416052"/>
          </a:xfrm>
          <a:prstGeom prst="rect">
            <a:avLst/>
          </a:prstGeom>
        </p:spPr>
      </p:pic>
    </p:spTree>
    <p:extLst>
      <p:ext uri="{BB962C8B-B14F-4D97-AF65-F5344CB8AC3E}">
        <p14:creationId xmlns:p14="http://schemas.microsoft.com/office/powerpoint/2010/main" val="1501664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Effet Hong-Ou-Mandel</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5" name="Image 4"/>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2055412" y="4224751"/>
            <a:ext cx="573786" cy="306324"/>
          </a:xfrm>
          <a:prstGeom prst="rect">
            <a:avLst/>
          </a:prstGeom>
        </p:spPr>
      </p:pic>
      <p:cxnSp>
        <p:nvCxnSpPr>
          <p:cNvPr id="67" name="Connecteur droit avec flèche 66"/>
          <p:cNvCxnSpPr/>
          <p:nvPr/>
        </p:nvCxnSpPr>
        <p:spPr bwMode="auto">
          <a:xfrm>
            <a:off x="2703048" y="4391984"/>
            <a:ext cx="719617"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Image 10"/>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3564692" y="4177100"/>
            <a:ext cx="3376422" cy="429768"/>
          </a:xfrm>
          <a:prstGeom prst="rect">
            <a:avLst/>
          </a:prstGeom>
        </p:spPr>
      </p:pic>
      <p:pic>
        <p:nvPicPr>
          <p:cNvPr id="2" name="Image 1"/>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tretch>
            <a:fillRect/>
          </a:stretch>
        </p:blipFill>
        <p:spPr>
          <a:xfrm>
            <a:off x="3700457" y="5806615"/>
            <a:ext cx="3609594" cy="306324"/>
          </a:xfrm>
          <a:prstGeom prst="rect">
            <a:avLst/>
          </a:prstGeom>
        </p:spPr>
      </p:pic>
      <p:pic>
        <p:nvPicPr>
          <p:cNvPr id="12" name="Image 11"/>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4083387" y="5029109"/>
            <a:ext cx="2370582" cy="429768"/>
          </a:xfrm>
          <a:prstGeom prst="rect">
            <a:avLst/>
          </a:prstGeom>
        </p:spPr>
      </p:pic>
      <p:grpSp>
        <p:nvGrpSpPr>
          <p:cNvPr id="13" name="Groupe 12"/>
          <p:cNvGrpSpPr/>
          <p:nvPr/>
        </p:nvGrpSpPr>
        <p:grpSpPr>
          <a:xfrm>
            <a:off x="3505022" y="1044923"/>
            <a:ext cx="2528285" cy="2193566"/>
            <a:chOff x="3295565" y="873155"/>
            <a:chExt cx="2528285" cy="2193566"/>
          </a:xfrm>
        </p:grpSpPr>
        <p:sp>
          <p:nvSpPr>
            <p:cNvPr id="36" name="Rectangle 35"/>
            <p:cNvSpPr/>
            <p:nvPr/>
          </p:nvSpPr>
          <p:spPr bwMode="auto">
            <a:xfrm rot="2700000">
              <a:off x="4597581" y="1068809"/>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7" name="Connecteur droit avec flèche 36"/>
            <p:cNvCxnSpPr/>
            <p:nvPr/>
          </p:nvCxnSpPr>
          <p:spPr bwMode="auto">
            <a:xfrm>
              <a:off x="3530516" y="1872290"/>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Image 3"/>
            <p:cNvPicPr>
              <a:picLocks noChangeAspect="1"/>
            </p:cNvPicPr>
            <p:nvPr>
              <p:custDataLst>
                <p:tags r:id="rId11"/>
              </p:custDataLst>
            </p:nvPr>
          </p:nvPicPr>
          <p:blipFill>
            <a:blip r:embed="rId21" cstate="print">
              <a:extLst>
                <a:ext uri="{28A0092B-C50C-407E-A947-70E740481C1C}">
                  <a14:useLocalDpi xmlns:a14="http://schemas.microsoft.com/office/drawing/2010/main" val="0"/>
                </a:ext>
              </a:extLst>
            </a:blip>
            <a:stretch>
              <a:fillRect/>
            </a:stretch>
          </p:blipFill>
          <p:spPr>
            <a:xfrm>
              <a:off x="3295565" y="1461190"/>
              <a:ext cx="285750" cy="306324"/>
            </a:xfrm>
            <a:prstGeom prst="rect">
              <a:avLst/>
            </a:prstGeom>
          </p:spPr>
        </p:pic>
        <p:cxnSp>
          <p:nvCxnSpPr>
            <p:cNvPr id="65" name="Connecteur droit avec flèche 64"/>
            <p:cNvCxnSpPr/>
            <p:nvPr/>
          </p:nvCxnSpPr>
          <p:spPr bwMode="auto">
            <a:xfrm>
              <a:off x="4713507" y="1886107"/>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Connecteur droit avec flèche 65"/>
            <p:cNvCxnSpPr/>
            <p:nvPr/>
          </p:nvCxnSpPr>
          <p:spPr bwMode="auto">
            <a:xfrm flipV="1">
              <a:off x="4682027" y="873155"/>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eur droit avec flèche 19"/>
            <p:cNvCxnSpPr/>
            <p:nvPr/>
          </p:nvCxnSpPr>
          <p:spPr bwMode="auto">
            <a:xfrm flipV="1">
              <a:off x="4682027" y="1900607"/>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Image 22"/>
            <p:cNvPicPr>
              <a:picLocks noChangeAspect="1"/>
            </p:cNvPicPr>
            <p:nvPr>
              <p:custDataLst>
                <p:tags r:id="rId12"/>
              </p:custDataLst>
            </p:nvPr>
          </p:nvPicPr>
          <p:blipFill>
            <a:blip r:embed="rId21" cstate="print">
              <a:extLst>
                <a:ext uri="{28A0092B-C50C-407E-A947-70E740481C1C}">
                  <a14:useLocalDpi xmlns:a14="http://schemas.microsoft.com/office/drawing/2010/main" val="0"/>
                </a:ext>
              </a:extLst>
            </a:blip>
            <a:stretch>
              <a:fillRect/>
            </a:stretch>
          </p:blipFill>
          <p:spPr>
            <a:xfrm>
              <a:off x="4827481" y="2760397"/>
              <a:ext cx="285750" cy="306324"/>
            </a:xfrm>
            <a:prstGeom prst="rect">
              <a:avLst/>
            </a:prstGeom>
          </p:spPr>
        </p:pic>
      </p:grpSp>
      <p:grpSp>
        <p:nvGrpSpPr>
          <p:cNvPr id="17" name="Groupe 16"/>
          <p:cNvGrpSpPr/>
          <p:nvPr/>
        </p:nvGrpSpPr>
        <p:grpSpPr>
          <a:xfrm>
            <a:off x="3565540" y="4014673"/>
            <a:ext cx="3561290" cy="691034"/>
            <a:chOff x="3581315" y="3670249"/>
            <a:chExt cx="3561290" cy="691034"/>
          </a:xfrm>
        </p:grpSpPr>
        <p:cxnSp>
          <p:nvCxnSpPr>
            <p:cNvPr id="15" name="Connecteur droit 14"/>
            <p:cNvCxnSpPr/>
            <p:nvPr/>
          </p:nvCxnSpPr>
          <p:spPr bwMode="auto">
            <a:xfrm>
              <a:off x="3581315" y="3687395"/>
              <a:ext cx="3426373" cy="673888"/>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Connecteur droit 33"/>
            <p:cNvCxnSpPr/>
            <p:nvPr/>
          </p:nvCxnSpPr>
          <p:spPr bwMode="auto">
            <a:xfrm flipV="1">
              <a:off x="3716232" y="3670249"/>
              <a:ext cx="3426373" cy="673888"/>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e 48"/>
          <p:cNvGrpSpPr/>
          <p:nvPr/>
        </p:nvGrpSpPr>
        <p:grpSpPr>
          <a:xfrm>
            <a:off x="1268174" y="869904"/>
            <a:ext cx="6672965" cy="2346728"/>
            <a:chOff x="1268174" y="869904"/>
            <a:chExt cx="6672965" cy="2346728"/>
          </a:xfrm>
        </p:grpSpPr>
        <p:pic>
          <p:nvPicPr>
            <p:cNvPr id="50" name="Image 49"/>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2825954" y="869904"/>
              <a:ext cx="285750" cy="306324"/>
            </a:xfrm>
            <a:prstGeom prst="rect">
              <a:avLst/>
            </a:prstGeom>
          </p:spPr>
        </p:pic>
        <p:sp>
          <p:nvSpPr>
            <p:cNvPr id="51" name="Rectangle 50"/>
            <p:cNvSpPr/>
            <p:nvPr/>
          </p:nvSpPr>
          <p:spPr bwMode="auto">
            <a:xfrm rot="2700000">
              <a:off x="2570190" y="1218720"/>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52" name="Connecteur droit avec flèche 51"/>
            <p:cNvCxnSpPr/>
            <p:nvPr/>
          </p:nvCxnSpPr>
          <p:spPr bwMode="auto">
            <a:xfrm>
              <a:off x="1503125" y="2022201"/>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3" name="Image 52"/>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1268174" y="1611101"/>
              <a:ext cx="285750" cy="306324"/>
            </a:xfrm>
            <a:prstGeom prst="rect">
              <a:avLst/>
            </a:prstGeom>
          </p:spPr>
        </p:pic>
        <p:cxnSp>
          <p:nvCxnSpPr>
            <p:cNvPr id="54" name="Connecteur droit avec flèche 53"/>
            <p:cNvCxnSpPr/>
            <p:nvPr/>
          </p:nvCxnSpPr>
          <p:spPr bwMode="auto">
            <a:xfrm>
              <a:off x="2686116" y="2036018"/>
              <a:ext cx="1110343" cy="0"/>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avec flèche 54"/>
            <p:cNvCxnSpPr/>
            <p:nvPr/>
          </p:nvCxnSpPr>
          <p:spPr bwMode="auto">
            <a:xfrm flipV="1">
              <a:off x="2654636" y="1023066"/>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droit avec flèche 55"/>
            <p:cNvCxnSpPr/>
            <p:nvPr/>
          </p:nvCxnSpPr>
          <p:spPr bwMode="auto">
            <a:xfrm flipV="1">
              <a:off x="2654636" y="2050518"/>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Image 5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2800090" y="2910308"/>
              <a:ext cx="285750" cy="306324"/>
            </a:xfrm>
            <a:prstGeom prst="rect">
              <a:avLst/>
            </a:prstGeom>
          </p:spPr>
        </p:pic>
        <p:pic>
          <p:nvPicPr>
            <p:cNvPr id="58" name="Image 57"/>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589230" y="1596777"/>
              <a:ext cx="285750" cy="306324"/>
            </a:xfrm>
            <a:prstGeom prst="rect">
              <a:avLst/>
            </a:prstGeom>
          </p:spPr>
        </p:pic>
        <p:pic>
          <p:nvPicPr>
            <p:cNvPr id="59" name="Image 58"/>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6892113" y="878028"/>
              <a:ext cx="285750" cy="306324"/>
            </a:xfrm>
            <a:prstGeom prst="rect">
              <a:avLst/>
            </a:prstGeom>
          </p:spPr>
        </p:pic>
        <p:sp>
          <p:nvSpPr>
            <p:cNvPr id="60" name="Rectangle 59"/>
            <p:cNvSpPr/>
            <p:nvPr/>
          </p:nvSpPr>
          <p:spPr bwMode="auto">
            <a:xfrm rot="2700000">
              <a:off x="6636349" y="1226844"/>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61" name="Connecteur droit avec flèche 60"/>
            <p:cNvCxnSpPr/>
            <p:nvPr/>
          </p:nvCxnSpPr>
          <p:spPr bwMode="auto">
            <a:xfrm>
              <a:off x="5569284" y="2030325"/>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onnecteur droit avec flèche 61"/>
            <p:cNvCxnSpPr/>
            <p:nvPr/>
          </p:nvCxnSpPr>
          <p:spPr bwMode="auto">
            <a:xfrm>
              <a:off x="6752275" y="2044142"/>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Connecteur droit avec flèche 62"/>
            <p:cNvCxnSpPr/>
            <p:nvPr/>
          </p:nvCxnSpPr>
          <p:spPr bwMode="auto">
            <a:xfrm flipV="1">
              <a:off x="6720795" y="1031190"/>
              <a:ext cx="9519" cy="1012952"/>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Connecteur droit avec flèche 63"/>
            <p:cNvCxnSpPr/>
            <p:nvPr/>
          </p:nvCxnSpPr>
          <p:spPr bwMode="auto">
            <a:xfrm flipV="1">
              <a:off x="6720795" y="2058642"/>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8" name="Image 67"/>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a:off x="7655389" y="1604901"/>
              <a:ext cx="285750" cy="306324"/>
            </a:xfrm>
            <a:prstGeom prst="rect">
              <a:avLst/>
            </a:prstGeom>
          </p:spPr>
        </p:pic>
        <p:cxnSp>
          <p:nvCxnSpPr>
            <p:cNvPr id="69" name="Connecteur droit 68"/>
            <p:cNvCxnSpPr/>
            <p:nvPr/>
          </p:nvCxnSpPr>
          <p:spPr bwMode="auto">
            <a:xfrm rot="5400000">
              <a:off x="4888925" y="1816817"/>
              <a:ext cx="0" cy="451776"/>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46" name="Picture 2"/>
          <p:cNvPicPr>
            <a:picLocks noChangeAspect="1" noChangeArrowheads="1"/>
          </p:cNvPicPr>
          <p:nvPr/>
        </p:nvPicPr>
        <p:blipFill rotWithShape="1">
          <a:blip r:embed="rId24">
            <a:extLst>
              <a:ext uri="{28A0092B-C50C-407E-A947-70E740481C1C}">
                <a14:useLocalDpi xmlns:a14="http://schemas.microsoft.com/office/drawing/2010/main" val="0"/>
              </a:ext>
            </a:extLst>
          </a:blip>
          <a:srcRect l="6014" t="18668" r="8012" b="55489"/>
          <a:stretch/>
        </p:blipFill>
        <p:spPr bwMode="auto">
          <a:xfrm>
            <a:off x="347373" y="830774"/>
            <a:ext cx="8539863" cy="160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25">
            <a:extLst>
              <a:ext uri="{28A0092B-C50C-407E-A947-70E740481C1C}">
                <a14:useLocalDpi xmlns:a14="http://schemas.microsoft.com/office/drawing/2010/main" val="0"/>
              </a:ext>
            </a:extLst>
          </a:blip>
          <a:srcRect l="27543" t="12616" r="13896" b="34458"/>
          <a:stretch/>
        </p:blipFill>
        <p:spPr bwMode="auto">
          <a:xfrm>
            <a:off x="1277587" y="2505478"/>
            <a:ext cx="6679436" cy="377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t3.gstatic.com/images?q=tbn:ANd9GcSepqYcnY0-6z3lf35EPpaFjnbcC_vdlUqXd1gVgMdTCNJGbh1pJRVFXI1axA"/>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248525" y="825412"/>
            <a:ext cx="1895475"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375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p:cNvGrpSpPr/>
          <p:nvPr/>
        </p:nvGrpSpPr>
        <p:grpSpPr>
          <a:xfrm>
            <a:off x="2944007" y="1383665"/>
            <a:ext cx="4072204" cy="3167237"/>
            <a:chOff x="2565663" y="896372"/>
            <a:chExt cx="4072204" cy="3167237"/>
          </a:xfrm>
        </p:grpSpPr>
        <p:grpSp>
          <p:nvGrpSpPr>
            <p:cNvPr id="4" name="Groupe 3"/>
            <p:cNvGrpSpPr/>
            <p:nvPr/>
          </p:nvGrpSpPr>
          <p:grpSpPr>
            <a:xfrm>
              <a:off x="2565663" y="896372"/>
              <a:ext cx="4072204" cy="3167237"/>
              <a:chOff x="2803169" y="1383475"/>
              <a:chExt cx="4072204" cy="3167237"/>
            </a:xfrm>
          </p:grpSpPr>
          <p:pic>
            <p:nvPicPr>
              <p:cNvPr id="1026" name="Picture 2" descr="C:\Users\Jean Claude Garreau\JCG\Docs\Confs et séminaires\2013_PresMQ\mobilemz.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90" t="14719" r="2381" b="21559"/>
              <a:stretch/>
            </p:blipFill>
            <p:spPr bwMode="auto">
              <a:xfrm>
                <a:off x="2803170" y="1383475"/>
                <a:ext cx="4072203" cy="283820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803169" y="4212158"/>
                <a:ext cx="4072203" cy="338554"/>
              </a:xfrm>
              <a:prstGeom prst="rect">
                <a:avLst/>
              </a:prstGeom>
              <a:noFill/>
            </p:spPr>
            <p:txBody>
              <a:bodyPr wrap="square" rtlCol="0">
                <a:spAutoFit/>
              </a:bodyPr>
              <a:lstStyle/>
              <a:p>
                <a:pPr algn="ctr"/>
                <a:r>
                  <a:rPr lang="fr-FR" sz="1600" i="0" dirty="0" smtClean="0">
                    <a:solidFill>
                      <a:schemeClr val="accent2">
                        <a:lumMod val="75000"/>
                      </a:schemeClr>
                    </a:solidFill>
                  </a:rPr>
                  <a:t>Courtoisie : J.-M. Raimond</a:t>
                </a:r>
              </a:p>
            </p:txBody>
          </p:sp>
        </p:grpSp>
        <p:pic>
          <p:nvPicPr>
            <p:cNvPr id="44" name="Picture 2" descr="C:\Users\Jean Claude Garreau\JCG\Docs\Confs et séminaires\2013_PresMQ\mobilemz.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8128" t="54570" r="3887" b="36882"/>
            <a:stretch/>
          </p:blipFill>
          <p:spPr bwMode="auto">
            <a:xfrm rot="10800000">
              <a:off x="2660073" y="1271331"/>
              <a:ext cx="384919" cy="37934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 Quelle trajectoire ?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6" name="Image 5"/>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951476" y="3495963"/>
            <a:ext cx="573786" cy="306324"/>
          </a:xfrm>
          <a:prstGeom prst="rect">
            <a:avLst/>
          </a:prstGeom>
        </p:spPr>
      </p:pic>
      <p:pic>
        <p:nvPicPr>
          <p:cNvPr id="7" name="Image 6"/>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5782004" y="2496442"/>
            <a:ext cx="573786" cy="306324"/>
          </a:xfrm>
          <a:prstGeom prst="rect">
            <a:avLst/>
          </a:prstGeom>
        </p:spPr>
      </p:pic>
      <p:pic>
        <p:nvPicPr>
          <p:cNvPr id="9" name="Image 8"/>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793318" y="4803609"/>
            <a:ext cx="2370582" cy="429768"/>
          </a:xfrm>
          <a:prstGeom prst="rect">
            <a:avLst/>
          </a:prstGeom>
        </p:spPr>
      </p:pic>
      <p:sp>
        <p:nvSpPr>
          <p:cNvPr id="24" name="Rectangle 23"/>
          <p:cNvSpPr/>
          <p:nvPr/>
        </p:nvSpPr>
        <p:spPr bwMode="auto">
          <a:xfrm rot="18900000" flipH="1">
            <a:off x="1815817" y="2138633"/>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25" name="Connecteur droit avec flèche 24"/>
          <p:cNvCxnSpPr/>
          <p:nvPr/>
        </p:nvCxnSpPr>
        <p:spPr bwMode="auto">
          <a:xfrm flipH="1">
            <a:off x="748752" y="3019350"/>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Connecteur droit avec flèche 27"/>
          <p:cNvCxnSpPr/>
          <p:nvPr/>
        </p:nvCxnSpPr>
        <p:spPr bwMode="auto">
          <a:xfrm flipV="1">
            <a:off x="1848314" y="3005532"/>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avec flèche 30"/>
          <p:cNvCxnSpPr/>
          <p:nvPr/>
        </p:nvCxnSpPr>
        <p:spPr bwMode="auto">
          <a:xfrm flipH="1">
            <a:off x="1303923" y="3019350"/>
            <a:ext cx="555173" cy="512708"/>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Connecteur droit avec flèche 36"/>
          <p:cNvCxnSpPr/>
          <p:nvPr/>
        </p:nvCxnSpPr>
        <p:spPr bwMode="auto">
          <a:xfrm flipV="1">
            <a:off x="1896605" y="2480733"/>
            <a:ext cx="555173" cy="512708"/>
          </a:xfrm>
          <a:prstGeom prst="straightConnector1">
            <a:avLst/>
          </a:prstGeom>
          <a:solidFill>
            <a:schemeClr val="accent1"/>
          </a:solidFill>
          <a:ln w="19050" cap="flat" cmpd="sng" algn="ctr">
            <a:solidFill>
              <a:srgbClr val="C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1018615" y="6266682"/>
            <a:ext cx="7341615" cy="461665"/>
          </a:xfrm>
          <a:prstGeom prst="rect">
            <a:avLst/>
          </a:prstGeom>
        </p:spPr>
        <p:txBody>
          <a:bodyPr wrap="square">
            <a:spAutoFit/>
          </a:bodyPr>
          <a:lstStyle/>
          <a:p>
            <a:r>
              <a:rPr lang="fr-FR" sz="1200" i="0" dirty="0">
                <a:solidFill>
                  <a:schemeClr val="accent2">
                    <a:lumMod val="75000"/>
                  </a:schemeClr>
                </a:solidFill>
              </a:rPr>
              <a:t>P. </a:t>
            </a:r>
            <a:r>
              <a:rPr lang="fr-FR" sz="1200" i="0" dirty="0" err="1" smtClean="0">
                <a:solidFill>
                  <a:schemeClr val="accent2">
                    <a:lumMod val="75000"/>
                  </a:schemeClr>
                </a:solidFill>
              </a:rPr>
              <a:t>Bertet</a:t>
            </a:r>
            <a:r>
              <a:rPr lang="fr-FR" sz="1200" i="0" dirty="0" smtClean="0">
                <a:solidFill>
                  <a:schemeClr val="accent2">
                    <a:lumMod val="75000"/>
                  </a:schemeClr>
                </a:solidFill>
              </a:rPr>
              <a:t> </a:t>
            </a:r>
            <a:r>
              <a:rPr lang="fr-FR" sz="1200" dirty="0" smtClean="0">
                <a:solidFill>
                  <a:schemeClr val="accent2">
                    <a:lumMod val="75000"/>
                  </a:schemeClr>
                </a:solidFill>
              </a:rPr>
              <a:t>et al</a:t>
            </a:r>
            <a:r>
              <a:rPr lang="fr-FR" sz="1200" i="0" dirty="0" smtClean="0">
                <a:solidFill>
                  <a:schemeClr val="accent2">
                    <a:lumMod val="75000"/>
                  </a:schemeClr>
                </a:solidFill>
              </a:rPr>
              <a:t>., </a:t>
            </a:r>
            <a:r>
              <a:rPr lang="fr-FR" sz="1200" dirty="0">
                <a:solidFill>
                  <a:schemeClr val="accent2">
                    <a:lumMod val="75000"/>
                  </a:schemeClr>
                </a:solidFill>
              </a:rPr>
              <a:t>A </a:t>
            </a:r>
            <a:r>
              <a:rPr lang="fr-FR" sz="1200" dirty="0" err="1">
                <a:solidFill>
                  <a:schemeClr val="accent2">
                    <a:lumMod val="75000"/>
                  </a:schemeClr>
                </a:solidFill>
              </a:rPr>
              <a:t>complementarity</a:t>
            </a:r>
            <a:r>
              <a:rPr lang="fr-FR" sz="1200" dirty="0">
                <a:solidFill>
                  <a:schemeClr val="accent2">
                    <a:lumMod val="75000"/>
                  </a:schemeClr>
                </a:solidFill>
              </a:rPr>
              <a:t> </a:t>
            </a:r>
            <a:r>
              <a:rPr lang="fr-FR" sz="1200" dirty="0" err="1">
                <a:solidFill>
                  <a:schemeClr val="accent2">
                    <a:lumMod val="75000"/>
                  </a:schemeClr>
                </a:solidFill>
              </a:rPr>
              <a:t>experiment</a:t>
            </a:r>
            <a:r>
              <a:rPr lang="fr-FR" sz="1200" dirty="0">
                <a:solidFill>
                  <a:schemeClr val="accent2">
                    <a:lumMod val="75000"/>
                  </a:schemeClr>
                </a:solidFill>
              </a:rPr>
              <a:t> </a:t>
            </a:r>
            <a:r>
              <a:rPr lang="fr-FR" sz="1200" dirty="0" err="1">
                <a:solidFill>
                  <a:schemeClr val="accent2">
                    <a:lumMod val="75000"/>
                  </a:schemeClr>
                </a:solidFill>
              </a:rPr>
              <a:t>with</a:t>
            </a:r>
            <a:r>
              <a:rPr lang="fr-FR" sz="1200" dirty="0">
                <a:solidFill>
                  <a:schemeClr val="accent2">
                    <a:lumMod val="75000"/>
                  </a:schemeClr>
                </a:solidFill>
              </a:rPr>
              <a:t> an </a:t>
            </a:r>
            <a:r>
              <a:rPr lang="fr-FR" sz="1200" dirty="0" err="1">
                <a:solidFill>
                  <a:schemeClr val="accent2">
                    <a:lumMod val="75000"/>
                  </a:schemeClr>
                </a:solidFill>
              </a:rPr>
              <a:t>interferometer</a:t>
            </a:r>
            <a:r>
              <a:rPr lang="fr-FR" sz="1200" dirty="0">
                <a:solidFill>
                  <a:schemeClr val="accent2">
                    <a:lumMod val="75000"/>
                  </a:schemeClr>
                </a:solidFill>
              </a:rPr>
              <a:t> </a:t>
            </a:r>
            <a:r>
              <a:rPr lang="fr-FR" sz="1200" dirty="0" err="1">
                <a:solidFill>
                  <a:schemeClr val="accent2">
                    <a:lumMod val="75000"/>
                  </a:schemeClr>
                </a:solidFill>
              </a:rPr>
              <a:t>at</a:t>
            </a:r>
            <a:r>
              <a:rPr lang="fr-FR" sz="1200" dirty="0">
                <a:solidFill>
                  <a:schemeClr val="accent2">
                    <a:lumMod val="75000"/>
                  </a:schemeClr>
                </a:solidFill>
              </a:rPr>
              <a:t> the quantum-</a:t>
            </a:r>
            <a:r>
              <a:rPr lang="fr-FR" sz="1200" dirty="0" err="1">
                <a:solidFill>
                  <a:schemeClr val="accent2">
                    <a:lumMod val="75000"/>
                  </a:schemeClr>
                </a:solidFill>
              </a:rPr>
              <a:t>classical</a:t>
            </a:r>
            <a:r>
              <a:rPr lang="fr-FR" sz="1200" dirty="0">
                <a:solidFill>
                  <a:schemeClr val="accent2">
                    <a:lumMod val="75000"/>
                  </a:schemeClr>
                </a:solidFill>
              </a:rPr>
              <a:t> </a:t>
            </a:r>
            <a:r>
              <a:rPr lang="fr-FR" sz="1200" dirty="0" err="1">
                <a:solidFill>
                  <a:schemeClr val="accent2">
                    <a:lumMod val="75000"/>
                  </a:schemeClr>
                </a:solidFill>
              </a:rPr>
              <a:t>boundary</a:t>
            </a:r>
            <a:r>
              <a:rPr lang="fr-FR" sz="1200" i="0" dirty="0">
                <a:solidFill>
                  <a:schemeClr val="accent2">
                    <a:lumMod val="75000"/>
                  </a:schemeClr>
                </a:solidFill>
              </a:rPr>
              <a:t>, </a:t>
            </a:r>
            <a:endParaRPr lang="fr-FR" sz="1200" i="0" dirty="0" smtClean="0">
              <a:solidFill>
                <a:schemeClr val="accent2">
                  <a:lumMod val="75000"/>
                </a:schemeClr>
              </a:solidFill>
            </a:endParaRPr>
          </a:p>
          <a:p>
            <a:pPr algn="ctr"/>
            <a:r>
              <a:rPr lang="fr-FR" sz="1200" dirty="0" smtClean="0">
                <a:solidFill>
                  <a:schemeClr val="accent2">
                    <a:lumMod val="75000"/>
                  </a:schemeClr>
                </a:solidFill>
              </a:rPr>
              <a:t>Nature</a:t>
            </a:r>
            <a:r>
              <a:rPr lang="fr-FR" sz="1200" i="0" dirty="0" smtClean="0">
                <a:solidFill>
                  <a:schemeClr val="accent2">
                    <a:lumMod val="75000"/>
                  </a:schemeClr>
                </a:solidFill>
              </a:rPr>
              <a:t> </a:t>
            </a:r>
            <a:r>
              <a:rPr lang="fr-FR" sz="1200" b="1" i="0" dirty="0" smtClean="0">
                <a:solidFill>
                  <a:schemeClr val="accent2">
                    <a:lumMod val="75000"/>
                  </a:schemeClr>
                </a:solidFill>
              </a:rPr>
              <a:t>411</a:t>
            </a:r>
            <a:r>
              <a:rPr lang="fr-FR" sz="1200" i="0" dirty="0" smtClean="0">
                <a:solidFill>
                  <a:schemeClr val="accent2">
                    <a:lumMod val="75000"/>
                  </a:schemeClr>
                </a:solidFill>
              </a:rPr>
              <a:t>, </a:t>
            </a:r>
            <a:r>
              <a:rPr lang="fr-FR" sz="1200" i="0" dirty="0">
                <a:solidFill>
                  <a:schemeClr val="accent2">
                    <a:lumMod val="75000"/>
                  </a:schemeClr>
                </a:solidFill>
              </a:rPr>
              <a:t>166--170 (2001) </a:t>
            </a:r>
          </a:p>
        </p:txBody>
      </p:sp>
      <p:sp>
        <p:nvSpPr>
          <p:cNvPr id="5" name="Ellipse 4"/>
          <p:cNvSpPr/>
          <p:nvPr/>
        </p:nvSpPr>
        <p:spPr bwMode="auto">
          <a:xfrm>
            <a:off x="3335300" y="1383665"/>
            <a:ext cx="1068779" cy="1112777"/>
          </a:xfrm>
          <a:prstGeom prst="ellipse">
            <a:avLst/>
          </a:prstGeom>
          <a:no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10" name="Connecteur droit avec flèche 9"/>
          <p:cNvCxnSpPr/>
          <p:nvPr/>
        </p:nvCxnSpPr>
        <p:spPr bwMode="auto">
          <a:xfrm flipH="1">
            <a:off x="2634656" y="2137964"/>
            <a:ext cx="700644" cy="223975"/>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tangle 28"/>
          <p:cNvSpPr/>
          <p:nvPr/>
        </p:nvSpPr>
        <p:spPr>
          <a:xfrm>
            <a:off x="2972640" y="637779"/>
            <a:ext cx="3550722" cy="369332"/>
          </a:xfrm>
          <a:prstGeom prst="rect">
            <a:avLst/>
          </a:prstGeom>
        </p:spPr>
        <p:txBody>
          <a:bodyPr wrap="square">
            <a:spAutoFit/>
          </a:bodyPr>
          <a:lstStyle/>
          <a:p>
            <a:r>
              <a:rPr lang="fr-FR" i="0" dirty="0" smtClean="0">
                <a:solidFill>
                  <a:schemeClr val="accent2">
                    <a:lumMod val="75000"/>
                  </a:schemeClr>
                </a:solidFill>
              </a:rPr>
              <a:t>Interféromètre de Mach-</a:t>
            </a:r>
            <a:r>
              <a:rPr lang="fr-FR" i="0" dirty="0" err="1" smtClean="0">
                <a:solidFill>
                  <a:schemeClr val="accent2">
                    <a:lumMod val="75000"/>
                  </a:schemeClr>
                </a:solidFill>
              </a:rPr>
              <a:t>Zender</a:t>
            </a:r>
            <a:endParaRPr lang="fr-FR" i="0" dirty="0">
              <a:solidFill>
                <a:schemeClr val="accent2">
                  <a:lumMod val="75000"/>
                </a:schemeClr>
              </a:solidFill>
            </a:endParaRPr>
          </a:p>
        </p:txBody>
      </p:sp>
      <p:pic>
        <p:nvPicPr>
          <p:cNvPr id="3076"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143" t="20831" r="6298" b="17974"/>
          <a:stretch/>
        </p:blipFill>
        <p:spPr bwMode="auto">
          <a:xfrm>
            <a:off x="1687801" y="822445"/>
            <a:ext cx="5824460" cy="2252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22272" t="14443" r="23996" b="5205"/>
          <a:stretch/>
        </p:blipFill>
        <p:spPr bwMode="auto">
          <a:xfrm>
            <a:off x="239712" y="769698"/>
            <a:ext cx="5824460" cy="544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www.lefigaro.fr/medias/2012/10/09/8c4bd22e-11ff-11e2-967c-887ea45d5373-493x328.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87650" y="769137"/>
            <a:ext cx="2957924" cy="19679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rot="19176402">
            <a:off x="1442983" y="3187459"/>
            <a:ext cx="5860326" cy="923330"/>
          </a:xfrm>
          <a:prstGeom prst="rect">
            <a:avLst/>
          </a:prstGeom>
          <a:solidFill>
            <a:schemeClr val="tx1"/>
          </a:solidFill>
          <a:ln w="19050">
            <a:solidFill>
              <a:schemeClr val="bg2">
                <a:lumMod val="75000"/>
              </a:schemeClr>
            </a:solidFill>
          </a:ln>
        </p:spPr>
        <p:txBody>
          <a:bodyPr wrap="square" rtlCol="0">
            <a:spAutoFit/>
          </a:bodyPr>
          <a:lstStyle/>
          <a:p>
            <a:r>
              <a:rPr lang="en-US" dirty="0">
                <a:solidFill>
                  <a:schemeClr val="bg1">
                    <a:lumMod val="50000"/>
                  </a:schemeClr>
                </a:solidFill>
              </a:rPr>
              <a:t>"for ground-breaking experimental methods that enable measuring and manipulation of </a:t>
            </a:r>
            <a:r>
              <a:rPr lang="en-US" i="0" dirty="0">
                <a:solidFill>
                  <a:srgbClr val="C00000"/>
                </a:solidFill>
              </a:rPr>
              <a:t>individual </a:t>
            </a:r>
            <a:r>
              <a:rPr lang="en-US" dirty="0">
                <a:solidFill>
                  <a:schemeClr val="bg1">
                    <a:lumMod val="50000"/>
                  </a:schemeClr>
                </a:solidFill>
              </a:rPr>
              <a:t>quantum systems"</a:t>
            </a:r>
            <a:endParaRPr lang="fr-FR" dirty="0">
              <a:solidFill>
                <a:schemeClr val="bg1">
                  <a:lumMod val="50000"/>
                </a:schemeClr>
              </a:solidFill>
            </a:endParaRPr>
          </a:p>
        </p:txBody>
      </p:sp>
    </p:spTree>
    <p:extLst>
      <p:ext uri="{BB962C8B-B14F-4D97-AF65-F5344CB8AC3E}">
        <p14:creationId xmlns:p14="http://schemas.microsoft.com/office/powerpoint/2010/main" val="32278767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9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5" grpId="0" animBg="1"/>
      <p:bldP spid="29"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Expériences du type « </a:t>
            </a:r>
            <a:r>
              <a:rPr lang="fr-FR" sz="2000" i="1" dirty="0" err="1" smtClean="0">
                <a:solidFill>
                  <a:schemeClr val="bg1">
                    <a:lumMod val="20000"/>
                    <a:lumOff val="80000"/>
                  </a:schemeClr>
                </a:solidFill>
              </a:rPr>
              <a:t>Delayed</a:t>
            </a:r>
            <a:r>
              <a:rPr lang="fr-FR" sz="2000" i="1" dirty="0" smtClean="0">
                <a:solidFill>
                  <a:schemeClr val="bg1">
                    <a:lumMod val="20000"/>
                    <a:lumOff val="80000"/>
                  </a:schemeClr>
                </a:solidFill>
              </a:rPr>
              <a:t> </a:t>
            </a:r>
            <a:r>
              <a:rPr lang="fr-FR" sz="2000" i="1" dirty="0" err="1" smtClean="0">
                <a:solidFill>
                  <a:schemeClr val="bg1">
                    <a:lumMod val="20000"/>
                    <a:lumOff val="80000"/>
                  </a:schemeClr>
                </a:solidFill>
              </a:rPr>
              <a:t>choice</a:t>
            </a:r>
            <a:r>
              <a:rPr lang="fr-FR" sz="2000" i="1" dirty="0" smtClean="0">
                <a:solidFill>
                  <a:schemeClr val="bg1">
                    <a:lumMod val="20000"/>
                    <a:lumOff val="80000"/>
                  </a:schemeClr>
                </a:solidFill>
              </a:rPr>
              <a:t>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3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246602" y="2329962"/>
            <a:ext cx="4424387" cy="177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840548" y="2045836"/>
            <a:ext cx="2451189" cy="71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bwMode="auto">
          <a:xfrm>
            <a:off x="4383642" y="3661188"/>
            <a:ext cx="102412" cy="44666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14" name="Groupe 13"/>
          <p:cNvGrpSpPr/>
          <p:nvPr/>
        </p:nvGrpSpPr>
        <p:grpSpPr>
          <a:xfrm>
            <a:off x="1689080" y="1694407"/>
            <a:ext cx="3903818" cy="3271736"/>
            <a:chOff x="1689080" y="2241226"/>
            <a:chExt cx="3903818" cy="3271736"/>
          </a:xfrm>
        </p:grpSpPr>
        <p:grpSp>
          <p:nvGrpSpPr>
            <p:cNvPr id="49" name="Groupe 48"/>
            <p:cNvGrpSpPr/>
            <p:nvPr/>
          </p:nvGrpSpPr>
          <p:grpSpPr>
            <a:xfrm>
              <a:off x="1689080" y="2704219"/>
              <a:ext cx="2286000" cy="2286000"/>
              <a:chOff x="-171934" y="2573398"/>
              <a:chExt cx="2286000" cy="2286000"/>
            </a:xfrm>
          </p:grpSpPr>
          <p:sp>
            <p:nvSpPr>
              <p:cNvPr id="50" name="Arc 49"/>
              <p:cNvSpPr/>
              <p:nvPr/>
            </p:nvSpPr>
            <p:spPr bwMode="auto">
              <a:xfrm>
                <a:off x="513866" y="3273530"/>
                <a:ext cx="914400" cy="9144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 name="Arc 50"/>
              <p:cNvSpPr>
                <a:spLocks noChangeAspect="1"/>
              </p:cNvSpPr>
              <p:nvPr/>
            </p:nvSpPr>
            <p:spPr bwMode="auto">
              <a:xfrm>
                <a:off x="56666" y="2816330"/>
                <a:ext cx="1828800" cy="18288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2" name="Arc 51"/>
              <p:cNvSpPr>
                <a:spLocks noChangeAspect="1"/>
              </p:cNvSpPr>
              <p:nvPr/>
            </p:nvSpPr>
            <p:spPr bwMode="auto">
              <a:xfrm>
                <a:off x="-171934" y="2573398"/>
                <a:ext cx="2286000" cy="22860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3" name="Arc 52"/>
              <p:cNvSpPr>
                <a:spLocks noChangeAspect="1"/>
              </p:cNvSpPr>
              <p:nvPr/>
            </p:nvSpPr>
            <p:spPr bwMode="auto">
              <a:xfrm>
                <a:off x="285266" y="3044930"/>
                <a:ext cx="1371600" cy="13716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4" name="Arc 53"/>
              <p:cNvSpPr>
                <a:spLocks noChangeAspect="1"/>
              </p:cNvSpPr>
              <p:nvPr/>
            </p:nvSpPr>
            <p:spPr bwMode="auto">
              <a:xfrm>
                <a:off x="726040" y="3502130"/>
                <a:ext cx="457200" cy="4572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3" name="Groupe 12"/>
            <p:cNvGrpSpPr/>
            <p:nvPr/>
          </p:nvGrpSpPr>
          <p:grpSpPr>
            <a:xfrm>
              <a:off x="2784531" y="2241226"/>
              <a:ext cx="2808367" cy="3271736"/>
              <a:chOff x="3261153" y="1809789"/>
              <a:chExt cx="2808367" cy="3271736"/>
            </a:xfrm>
          </p:grpSpPr>
          <p:sp>
            <p:nvSpPr>
              <p:cNvPr id="33" name="Ellipse 32"/>
              <p:cNvSpPr/>
              <p:nvPr/>
            </p:nvSpPr>
            <p:spPr bwMode="auto">
              <a:xfrm>
                <a:off x="3261153" y="3378908"/>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35" name="Groupe 34"/>
              <p:cNvGrpSpPr/>
              <p:nvPr/>
            </p:nvGrpSpPr>
            <p:grpSpPr>
              <a:xfrm>
                <a:off x="3968924" y="1961588"/>
                <a:ext cx="1828800" cy="1828800"/>
                <a:chOff x="1631288" y="2262204"/>
                <a:chExt cx="1828800" cy="1828800"/>
              </a:xfrm>
            </p:grpSpPr>
            <p:sp>
              <p:nvSpPr>
                <p:cNvPr id="36" name="Arc 35"/>
                <p:cNvSpPr>
                  <a:spLocks noChangeAspect="1"/>
                </p:cNvSpPr>
                <p:nvPr/>
              </p:nvSpPr>
              <p:spPr bwMode="auto">
                <a:xfrm>
                  <a:off x="2317088" y="2948004"/>
                  <a:ext cx="457200" cy="4572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Arc 37"/>
                <p:cNvSpPr>
                  <a:spLocks noChangeAspect="1"/>
                </p:cNvSpPr>
                <p:nvPr/>
              </p:nvSpPr>
              <p:spPr bwMode="auto">
                <a:xfrm>
                  <a:off x="2088488" y="2719404"/>
                  <a:ext cx="914400" cy="9144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 name="Arc 38"/>
                <p:cNvSpPr>
                  <a:spLocks noChangeAspect="1"/>
                </p:cNvSpPr>
                <p:nvPr/>
              </p:nvSpPr>
              <p:spPr bwMode="auto">
                <a:xfrm>
                  <a:off x="1859888" y="2490804"/>
                  <a:ext cx="1371600" cy="13716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1" name="Arc 40"/>
                <p:cNvSpPr>
                  <a:spLocks noChangeAspect="1"/>
                </p:cNvSpPr>
                <p:nvPr/>
              </p:nvSpPr>
              <p:spPr bwMode="auto">
                <a:xfrm>
                  <a:off x="1631288" y="2262204"/>
                  <a:ext cx="1828800" cy="18288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3" name="Groupe 42"/>
              <p:cNvGrpSpPr/>
              <p:nvPr/>
            </p:nvGrpSpPr>
            <p:grpSpPr>
              <a:xfrm>
                <a:off x="4780912" y="1809789"/>
                <a:ext cx="102412" cy="3271736"/>
                <a:chOff x="2443276" y="2110405"/>
                <a:chExt cx="102412" cy="3271736"/>
              </a:xfrm>
            </p:grpSpPr>
            <p:sp>
              <p:nvSpPr>
                <p:cNvPr id="45" name="Rectangle 44"/>
                <p:cNvSpPr/>
                <p:nvPr/>
              </p:nvSpPr>
              <p:spPr bwMode="auto">
                <a:xfrm>
                  <a:off x="2443276" y="2110405"/>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 name="Rectangle 45"/>
                <p:cNvSpPr/>
                <p:nvPr/>
              </p:nvSpPr>
              <p:spPr bwMode="auto">
                <a:xfrm>
                  <a:off x="2443276" y="324244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Rectangle 46"/>
                <p:cNvSpPr/>
                <p:nvPr/>
              </p:nvSpPr>
              <p:spPr bwMode="auto">
                <a:xfrm>
                  <a:off x="2443276" y="4405561"/>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63" name="Groupe 62"/>
              <p:cNvGrpSpPr/>
              <p:nvPr/>
            </p:nvGrpSpPr>
            <p:grpSpPr>
              <a:xfrm>
                <a:off x="3291891" y="2276500"/>
                <a:ext cx="1514735" cy="2316735"/>
                <a:chOff x="954255" y="2577116"/>
                <a:chExt cx="1514735" cy="2316735"/>
              </a:xfrm>
            </p:grpSpPr>
            <p:cxnSp>
              <p:nvCxnSpPr>
                <p:cNvPr id="64" name="Connecteur droit avec flèche 63"/>
                <p:cNvCxnSpPr/>
                <p:nvPr/>
              </p:nvCxnSpPr>
              <p:spPr bwMode="auto">
                <a:xfrm flipV="1">
                  <a:off x="987877" y="2577116"/>
                  <a:ext cx="1472210" cy="113202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Connecteur droit avec flèche 64"/>
                <p:cNvCxnSpPr/>
                <p:nvPr/>
              </p:nvCxnSpPr>
              <p:spPr bwMode="auto">
                <a:xfrm flipV="1">
                  <a:off x="954255" y="3147407"/>
                  <a:ext cx="1514735" cy="59795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Connecteur droit avec flèche 65"/>
                <p:cNvCxnSpPr>
                  <a:endCxn id="46" idx="1"/>
                </p:cNvCxnSpPr>
                <p:nvPr/>
              </p:nvCxnSpPr>
              <p:spPr bwMode="auto">
                <a:xfrm>
                  <a:off x="996282" y="3730262"/>
                  <a:ext cx="1446994" cy="468"/>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Connecteur droit avec flèche 66"/>
                <p:cNvCxnSpPr>
                  <a:endCxn id="47" idx="1"/>
                </p:cNvCxnSpPr>
                <p:nvPr/>
              </p:nvCxnSpPr>
              <p:spPr bwMode="auto">
                <a:xfrm>
                  <a:off x="987877" y="3730731"/>
                  <a:ext cx="1455399" cy="116312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Connecteur droit avec flèche 67"/>
                <p:cNvCxnSpPr/>
                <p:nvPr/>
              </p:nvCxnSpPr>
              <p:spPr bwMode="auto">
                <a:xfrm>
                  <a:off x="971066" y="3721581"/>
                  <a:ext cx="1489021" cy="583631"/>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e 68"/>
              <p:cNvGrpSpPr/>
              <p:nvPr/>
            </p:nvGrpSpPr>
            <p:grpSpPr>
              <a:xfrm>
                <a:off x="4832118" y="2040736"/>
                <a:ext cx="1237402" cy="1410261"/>
                <a:chOff x="2494482" y="2341352"/>
                <a:chExt cx="1237402" cy="1410261"/>
              </a:xfrm>
            </p:grpSpPr>
            <p:cxnSp>
              <p:nvCxnSpPr>
                <p:cNvPr id="70" name="Connecteur droit avec flèche 69"/>
                <p:cNvCxnSpPr/>
                <p:nvPr/>
              </p:nvCxnSpPr>
              <p:spPr bwMode="auto">
                <a:xfrm flipV="1">
                  <a:off x="2494482" y="3086985"/>
                  <a:ext cx="1226429" cy="77722"/>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avec flèche 70"/>
                <p:cNvCxnSpPr/>
                <p:nvPr/>
              </p:nvCxnSpPr>
              <p:spPr bwMode="auto">
                <a:xfrm flipV="1">
                  <a:off x="2494482" y="2341352"/>
                  <a:ext cx="1215456" cy="823354"/>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Connecteur droit avec flèche 71"/>
                <p:cNvCxnSpPr/>
                <p:nvPr/>
              </p:nvCxnSpPr>
              <p:spPr bwMode="auto">
                <a:xfrm>
                  <a:off x="2545688" y="3164706"/>
                  <a:ext cx="1164250" cy="206034"/>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onnecteur droit avec flèche 72"/>
                <p:cNvCxnSpPr/>
                <p:nvPr/>
              </p:nvCxnSpPr>
              <p:spPr bwMode="auto">
                <a:xfrm flipV="1">
                  <a:off x="2522409" y="2753029"/>
                  <a:ext cx="1198502" cy="411678"/>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onnecteur droit avec flèche 73"/>
                <p:cNvCxnSpPr/>
                <p:nvPr/>
              </p:nvCxnSpPr>
              <p:spPr bwMode="auto">
                <a:xfrm>
                  <a:off x="2522409" y="3164707"/>
                  <a:ext cx="1209475" cy="586906"/>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12" name="Groupe 11"/>
          <p:cNvGrpSpPr/>
          <p:nvPr/>
        </p:nvGrpSpPr>
        <p:grpSpPr>
          <a:xfrm>
            <a:off x="3494130" y="2900747"/>
            <a:ext cx="2119630" cy="1828800"/>
            <a:chOff x="3968924" y="3029252"/>
            <a:chExt cx="2119630" cy="1828800"/>
          </a:xfrm>
        </p:grpSpPr>
        <p:grpSp>
          <p:nvGrpSpPr>
            <p:cNvPr id="55" name="Groupe 54"/>
            <p:cNvGrpSpPr/>
            <p:nvPr/>
          </p:nvGrpSpPr>
          <p:grpSpPr>
            <a:xfrm>
              <a:off x="3968924" y="3029252"/>
              <a:ext cx="1828800" cy="1828800"/>
              <a:chOff x="1627672" y="3364982"/>
              <a:chExt cx="1828800" cy="1828800"/>
            </a:xfrm>
          </p:grpSpPr>
          <p:sp>
            <p:nvSpPr>
              <p:cNvPr id="56" name="Arc 55"/>
              <p:cNvSpPr>
                <a:spLocks noChangeAspect="1"/>
              </p:cNvSpPr>
              <p:nvPr/>
            </p:nvSpPr>
            <p:spPr bwMode="auto">
              <a:xfrm>
                <a:off x="2313472" y="4050782"/>
                <a:ext cx="457200" cy="4572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7" name="Arc 56"/>
              <p:cNvSpPr>
                <a:spLocks noChangeAspect="1"/>
              </p:cNvSpPr>
              <p:nvPr/>
            </p:nvSpPr>
            <p:spPr bwMode="auto">
              <a:xfrm>
                <a:off x="2084872" y="3822182"/>
                <a:ext cx="914400" cy="9144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8" name="Arc 57"/>
              <p:cNvSpPr>
                <a:spLocks noChangeAspect="1"/>
              </p:cNvSpPr>
              <p:nvPr/>
            </p:nvSpPr>
            <p:spPr bwMode="auto">
              <a:xfrm>
                <a:off x="1856272" y="3593582"/>
                <a:ext cx="1371600" cy="13716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9" name="Arc 58"/>
              <p:cNvSpPr>
                <a:spLocks noChangeAspect="1"/>
              </p:cNvSpPr>
              <p:nvPr/>
            </p:nvSpPr>
            <p:spPr bwMode="auto">
              <a:xfrm>
                <a:off x="1627672" y="3364982"/>
                <a:ext cx="1828800" cy="18288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5" name="Groupe 74"/>
            <p:cNvGrpSpPr/>
            <p:nvPr/>
          </p:nvGrpSpPr>
          <p:grpSpPr>
            <a:xfrm>
              <a:off x="4841431" y="3481321"/>
              <a:ext cx="1247123" cy="1077461"/>
              <a:chOff x="2503795" y="3781937"/>
              <a:chExt cx="1247123" cy="1077461"/>
            </a:xfrm>
          </p:grpSpPr>
          <p:cxnSp>
            <p:nvCxnSpPr>
              <p:cNvPr id="76" name="Connecteur droit avec flèche 75"/>
              <p:cNvCxnSpPr/>
              <p:nvPr/>
            </p:nvCxnSpPr>
            <p:spPr bwMode="auto">
              <a:xfrm flipV="1">
                <a:off x="2503795" y="4312553"/>
                <a:ext cx="1235404" cy="108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Connecteur droit avec flèche 76"/>
              <p:cNvCxnSpPr/>
              <p:nvPr/>
            </p:nvCxnSpPr>
            <p:spPr bwMode="auto">
              <a:xfrm>
                <a:off x="2503795" y="4313640"/>
                <a:ext cx="1247123" cy="25098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Connecteur droit avec flèche 77"/>
              <p:cNvCxnSpPr/>
              <p:nvPr/>
            </p:nvCxnSpPr>
            <p:spPr bwMode="auto">
              <a:xfrm>
                <a:off x="2503795" y="4313640"/>
                <a:ext cx="1235404" cy="545758"/>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Connecteur droit avec flèche 78"/>
              <p:cNvCxnSpPr/>
              <p:nvPr/>
            </p:nvCxnSpPr>
            <p:spPr bwMode="auto">
              <a:xfrm flipV="1">
                <a:off x="2503795" y="3781937"/>
                <a:ext cx="1228089" cy="53061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onnecteur droit avec flèche 79"/>
              <p:cNvCxnSpPr/>
              <p:nvPr/>
            </p:nvCxnSpPr>
            <p:spPr bwMode="auto">
              <a:xfrm flipV="1">
                <a:off x="2545688" y="4078364"/>
                <a:ext cx="1205230" cy="235278"/>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2929906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Expériences du type « </a:t>
            </a:r>
            <a:r>
              <a:rPr lang="fr-FR" sz="2000" i="1" dirty="0" err="1" smtClean="0">
                <a:solidFill>
                  <a:schemeClr val="bg1">
                    <a:lumMod val="20000"/>
                    <a:lumOff val="80000"/>
                  </a:schemeClr>
                </a:solidFill>
              </a:rPr>
              <a:t>Delayed</a:t>
            </a:r>
            <a:r>
              <a:rPr lang="fr-FR" sz="2000" i="1" dirty="0" smtClean="0">
                <a:solidFill>
                  <a:schemeClr val="bg1">
                    <a:lumMod val="20000"/>
                    <a:lumOff val="80000"/>
                  </a:schemeClr>
                </a:solidFill>
              </a:rPr>
              <a:t> </a:t>
            </a:r>
            <a:r>
              <a:rPr lang="fr-FR" sz="2000" i="1" dirty="0" err="1" smtClean="0">
                <a:solidFill>
                  <a:schemeClr val="bg1">
                    <a:lumMod val="20000"/>
                    <a:lumOff val="80000"/>
                  </a:schemeClr>
                </a:solidFill>
              </a:rPr>
              <a:t>choice</a:t>
            </a:r>
            <a:r>
              <a:rPr lang="fr-FR" sz="2000" i="1" dirty="0" smtClean="0">
                <a:solidFill>
                  <a:schemeClr val="bg1">
                    <a:lumMod val="20000"/>
                    <a:lumOff val="80000"/>
                  </a:schemeClr>
                </a:solidFill>
              </a:rPr>
              <a:t>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39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3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739987" y="2329962"/>
            <a:ext cx="4424387" cy="177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4321607" y="2105211"/>
            <a:ext cx="2451189" cy="71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bwMode="auto">
          <a:xfrm>
            <a:off x="4408420" y="3638788"/>
            <a:ext cx="102412" cy="44666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 name="Ellipse 32"/>
          <p:cNvSpPr/>
          <p:nvPr/>
        </p:nvSpPr>
        <p:spPr bwMode="auto">
          <a:xfrm>
            <a:off x="2784531" y="3263526"/>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43" name="Groupe 42"/>
          <p:cNvGrpSpPr/>
          <p:nvPr/>
        </p:nvGrpSpPr>
        <p:grpSpPr>
          <a:xfrm>
            <a:off x="4304290" y="1694407"/>
            <a:ext cx="102412" cy="3271736"/>
            <a:chOff x="2443276" y="2110405"/>
            <a:chExt cx="102412" cy="3271736"/>
          </a:xfrm>
        </p:grpSpPr>
        <p:sp>
          <p:nvSpPr>
            <p:cNvPr id="45" name="Rectangle 44"/>
            <p:cNvSpPr/>
            <p:nvPr/>
          </p:nvSpPr>
          <p:spPr bwMode="auto">
            <a:xfrm>
              <a:off x="2443276" y="2110405"/>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 name="Rectangle 45"/>
            <p:cNvSpPr/>
            <p:nvPr/>
          </p:nvSpPr>
          <p:spPr bwMode="auto">
            <a:xfrm>
              <a:off x="2443276" y="324244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Rectangle 46"/>
            <p:cNvSpPr/>
            <p:nvPr/>
          </p:nvSpPr>
          <p:spPr bwMode="auto">
            <a:xfrm>
              <a:off x="2443276" y="4405561"/>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15" name="Rectangle 14"/>
          <p:cNvSpPr/>
          <p:nvPr/>
        </p:nvSpPr>
        <p:spPr>
          <a:xfrm>
            <a:off x="1116281" y="6396335"/>
            <a:ext cx="7053941" cy="461665"/>
          </a:xfrm>
          <a:prstGeom prst="rect">
            <a:avLst/>
          </a:prstGeom>
        </p:spPr>
        <p:txBody>
          <a:bodyPr wrap="square">
            <a:spAutoFit/>
          </a:bodyPr>
          <a:lstStyle/>
          <a:p>
            <a:pPr algn="ctr"/>
            <a:r>
              <a:rPr lang="en-US" sz="1200" i="0" dirty="0">
                <a:solidFill>
                  <a:schemeClr val="accent2">
                    <a:lumMod val="75000"/>
                  </a:schemeClr>
                </a:solidFill>
              </a:rPr>
              <a:t>John Archibald Wheeler, "The 'Past' and the 'Delayed-Choice' Double-Slit Experiment", in </a:t>
            </a:r>
            <a:r>
              <a:rPr lang="en-US" sz="1200" dirty="0">
                <a:solidFill>
                  <a:schemeClr val="accent2">
                    <a:lumMod val="75000"/>
                  </a:schemeClr>
                </a:solidFill>
              </a:rPr>
              <a:t>Mathematical Foundations of Quantum </a:t>
            </a:r>
            <a:r>
              <a:rPr lang="en-US" sz="1200" dirty="0" smtClean="0">
                <a:solidFill>
                  <a:schemeClr val="accent2">
                    <a:lumMod val="75000"/>
                  </a:schemeClr>
                </a:solidFill>
              </a:rPr>
              <a:t>Theory</a:t>
            </a:r>
            <a:endParaRPr lang="fr-FR" sz="1200" dirty="0">
              <a:solidFill>
                <a:schemeClr val="accent2">
                  <a:lumMod val="75000"/>
                </a:schemeClr>
              </a:solidFill>
            </a:endParaRPr>
          </a:p>
        </p:txBody>
      </p:sp>
      <p:sp>
        <p:nvSpPr>
          <p:cNvPr id="60" name="Rectangle 59"/>
          <p:cNvSpPr/>
          <p:nvPr/>
        </p:nvSpPr>
        <p:spPr>
          <a:xfrm>
            <a:off x="1108331" y="714059"/>
            <a:ext cx="7053941" cy="369332"/>
          </a:xfrm>
          <a:prstGeom prst="rect">
            <a:avLst/>
          </a:prstGeom>
        </p:spPr>
        <p:txBody>
          <a:bodyPr wrap="square">
            <a:spAutoFit/>
          </a:bodyPr>
          <a:lstStyle/>
          <a:p>
            <a:pPr algn="ctr"/>
            <a:r>
              <a:rPr lang="en-US" i="0" dirty="0" smtClean="0">
                <a:solidFill>
                  <a:schemeClr val="accent2">
                    <a:lumMod val="75000"/>
                  </a:schemeClr>
                </a:solidFill>
              </a:rPr>
              <a:t>Wheeler : “Delayed choice”</a:t>
            </a:r>
            <a:endParaRPr lang="fr-FR" dirty="0">
              <a:solidFill>
                <a:schemeClr val="accent2">
                  <a:lumMod val="75000"/>
                </a:schemeClr>
              </a:solidFill>
            </a:endParaRPr>
          </a:p>
        </p:txBody>
      </p:sp>
      <p:grpSp>
        <p:nvGrpSpPr>
          <p:cNvPr id="8" name="Groupe 7"/>
          <p:cNvGrpSpPr/>
          <p:nvPr/>
        </p:nvGrpSpPr>
        <p:grpSpPr>
          <a:xfrm>
            <a:off x="3810660" y="2670987"/>
            <a:ext cx="238826" cy="1191134"/>
            <a:chOff x="3810660" y="2670987"/>
            <a:chExt cx="238826" cy="1191134"/>
          </a:xfrm>
        </p:grpSpPr>
        <p:cxnSp>
          <p:nvCxnSpPr>
            <p:cNvPr id="4" name="Connecteur droit avec flèche 3"/>
            <p:cNvCxnSpPr/>
            <p:nvPr/>
          </p:nvCxnSpPr>
          <p:spPr bwMode="auto">
            <a:xfrm>
              <a:off x="4049486" y="2670987"/>
              <a:ext cx="0" cy="1191134"/>
            </a:xfrm>
            <a:prstGeom prst="straightConnector1">
              <a:avLst/>
            </a:prstGeom>
            <a:solidFill>
              <a:schemeClr val="accent1"/>
            </a:solidFill>
            <a:ln w="19050" cap="flat" cmpd="sng" algn="ctr">
              <a:solidFill>
                <a:srgbClr val="00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Image 4"/>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810660" y="3176848"/>
              <a:ext cx="154305" cy="173355"/>
            </a:xfrm>
            <a:prstGeom prst="rect">
              <a:avLst/>
            </a:prstGeom>
          </p:spPr>
        </p:pic>
      </p:grpSp>
      <p:pic>
        <p:nvPicPr>
          <p:cNvPr id="9" name="Image 8"/>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940894" y="5412384"/>
            <a:ext cx="1037463" cy="256032"/>
          </a:xfrm>
          <a:prstGeom prst="rect">
            <a:avLst/>
          </a:prstGeom>
        </p:spPr>
      </p:pic>
      <p:pic>
        <p:nvPicPr>
          <p:cNvPr id="10" name="Image 9"/>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479425" y="4324691"/>
            <a:ext cx="3323082" cy="357378"/>
          </a:xfrm>
          <a:prstGeom prst="rect">
            <a:avLst/>
          </a:prstGeom>
        </p:spPr>
      </p:pic>
      <p:pic>
        <p:nvPicPr>
          <p:cNvPr id="5122" name="Picture 2" descr="http://cache.boston.com/resize/bonzai-fba/Globe_Photo/2008/04/14/1208225710_1380/539w.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77697" y="743270"/>
            <a:ext cx="1967877" cy="192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589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3.78353E-6 L 0.16354 -0.08557 " pathEditMode="relative" rAng="0" ptsTypes="AA">
                                      <p:cBhvr>
                                        <p:cTn id="6" dur="2000" fill="hold"/>
                                        <p:tgtEl>
                                          <p:spTgt spid="33"/>
                                        </p:tgtEl>
                                        <p:attrNameLst>
                                          <p:attrName>ppt_x</p:attrName>
                                          <p:attrName>ppt_y</p:attrName>
                                        </p:attrNameLst>
                                      </p:cBhvr>
                                      <p:rCtr x="8177" y="-4278"/>
                                    </p:animMotion>
                                  </p:childTnLst>
                                </p:cTn>
                              </p:par>
                            </p:childTnLst>
                          </p:cTn>
                        </p:par>
                        <p:par>
                          <p:cTn id="7" fill="hold">
                            <p:stCondLst>
                              <p:cond delay="2000"/>
                            </p:stCondLst>
                            <p:childTnLst>
                              <p:par>
                                <p:cTn id="8" presetID="1" presetClass="exit" presetSubtype="0" fill="hold" grpId="0" nodeType="afterEffect">
                                  <p:stCondLst>
                                    <p:cond delay="0"/>
                                  </p:stCondLst>
                                  <p:childTnLst>
                                    <p:set>
                                      <p:cBhvr>
                                        <p:cTn id="9" dur="1" fill="hold">
                                          <p:stCondLst>
                                            <p:cond delay="0"/>
                                          </p:stCondLst>
                                        </p:cTn>
                                        <p:tgtEl>
                                          <p:spTgt spid="4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4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Interférences</a:t>
            </a:r>
          </a:p>
        </p:txBody>
      </p:sp>
      <p:pic>
        <p:nvPicPr>
          <p:cNvPr id="4099" name="Picture 6" descr="PhLA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20" name="Image 1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5650208" y="2571982"/>
            <a:ext cx="1130808" cy="167640"/>
          </a:xfrm>
          <a:prstGeom prst="rect">
            <a:avLst/>
          </a:prstGeom>
        </p:spPr>
      </p:pic>
      <p:pic>
        <p:nvPicPr>
          <p:cNvPr id="2" name="Image 1"/>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650208" y="2988698"/>
            <a:ext cx="1287780" cy="248412"/>
          </a:xfrm>
          <a:prstGeom prst="rect">
            <a:avLst/>
          </a:prstGeom>
        </p:spPr>
      </p:pic>
      <p:pic>
        <p:nvPicPr>
          <p:cNvPr id="6" name="Image 5"/>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809748" y="3894053"/>
            <a:ext cx="2859024" cy="246888"/>
          </a:xfrm>
          <a:prstGeom prst="rect">
            <a:avLst/>
          </a:prstGeom>
        </p:spPr>
      </p:pic>
      <p:pic>
        <p:nvPicPr>
          <p:cNvPr id="5" name="Image 4"/>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5809748" y="3350191"/>
            <a:ext cx="2116836" cy="416052"/>
          </a:xfrm>
          <a:prstGeom prst="rect">
            <a:avLst/>
          </a:prstGeom>
        </p:spPr>
      </p:pic>
      <p:sp>
        <p:nvSpPr>
          <p:cNvPr id="26" name="Ellipse 25"/>
          <p:cNvSpPr/>
          <p:nvPr/>
        </p:nvSpPr>
        <p:spPr bwMode="auto">
          <a:xfrm>
            <a:off x="923517" y="3679524"/>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7" name="Arc 26"/>
          <p:cNvSpPr/>
          <p:nvPr/>
        </p:nvSpPr>
        <p:spPr bwMode="auto">
          <a:xfrm>
            <a:off x="513866" y="3273530"/>
            <a:ext cx="914400" cy="9144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 name="Arc 28"/>
          <p:cNvSpPr>
            <a:spLocks noChangeAspect="1"/>
          </p:cNvSpPr>
          <p:nvPr/>
        </p:nvSpPr>
        <p:spPr bwMode="auto">
          <a:xfrm>
            <a:off x="56666" y="2816330"/>
            <a:ext cx="1828800" cy="18288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Arc 35"/>
          <p:cNvSpPr>
            <a:spLocks noChangeAspect="1"/>
          </p:cNvSpPr>
          <p:nvPr/>
        </p:nvSpPr>
        <p:spPr bwMode="auto">
          <a:xfrm>
            <a:off x="-400534" y="2359130"/>
            <a:ext cx="2743200" cy="27432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38"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2201846" y="2727069"/>
            <a:ext cx="4424387" cy="177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Arc 43"/>
          <p:cNvSpPr>
            <a:spLocks noChangeAspect="1"/>
          </p:cNvSpPr>
          <p:nvPr/>
        </p:nvSpPr>
        <p:spPr bwMode="auto">
          <a:xfrm>
            <a:off x="2317088" y="2948004"/>
            <a:ext cx="457200" cy="4572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Arc 44"/>
          <p:cNvSpPr>
            <a:spLocks noChangeAspect="1"/>
          </p:cNvSpPr>
          <p:nvPr/>
        </p:nvSpPr>
        <p:spPr bwMode="auto">
          <a:xfrm>
            <a:off x="2088488" y="2719404"/>
            <a:ext cx="914400" cy="9144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 name="Arc 45"/>
          <p:cNvSpPr>
            <a:spLocks noChangeAspect="1"/>
          </p:cNvSpPr>
          <p:nvPr/>
        </p:nvSpPr>
        <p:spPr bwMode="auto">
          <a:xfrm>
            <a:off x="1859888" y="2490804"/>
            <a:ext cx="1371600" cy="13716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Arc 46"/>
          <p:cNvSpPr>
            <a:spLocks noChangeAspect="1"/>
          </p:cNvSpPr>
          <p:nvPr/>
        </p:nvSpPr>
        <p:spPr bwMode="auto">
          <a:xfrm>
            <a:off x="1631288" y="2262204"/>
            <a:ext cx="1828800" cy="18288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6" name="ZoneTexte 55"/>
          <p:cNvSpPr txBox="1"/>
          <p:nvPr/>
        </p:nvSpPr>
        <p:spPr>
          <a:xfrm>
            <a:off x="3428199" y="702258"/>
            <a:ext cx="2315634" cy="369332"/>
          </a:xfrm>
          <a:prstGeom prst="rect">
            <a:avLst/>
          </a:prstGeom>
          <a:noFill/>
        </p:spPr>
        <p:txBody>
          <a:bodyPr wrap="none" rtlCol="0">
            <a:spAutoFit/>
          </a:bodyPr>
          <a:lstStyle/>
          <a:p>
            <a:r>
              <a:rPr lang="fr-FR" dirty="0" smtClean="0">
                <a:solidFill>
                  <a:schemeClr val="bg2">
                    <a:lumMod val="75000"/>
                  </a:schemeClr>
                </a:solidFill>
              </a:rPr>
              <a:t>Expérience de Young</a:t>
            </a:r>
            <a:endParaRPr lang="fr-FR" dirty="0">
              <a:solidFill>
                <a:schemeClr val="bg2">
                  <a:lumMod val="75000"/>
                </a:schemeClr>
              </a:solidFill>
            </a:endParaRPr>
          </a:p>
        </p:txBody>
      </p:sp>
      <p:pic>
        <p:nvPicPr>
          <p:cNvPr id="205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2771827" y="2738923"/>
            <a:ext cx="2451189" cy="71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5400000">
            <a:off x="2759464" y="3858710"/>
            <a:ext cx="2451189" cy="68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ZoneTexte 14"/>
              <p:cNvSpPr txBox="1"/>
              <p:nvPr/>
            </p:nvSpPr>
            <p:spPr>
              <a:xfrm>
                <a:off x="3750918" y="1972020"/>
                <a:ext cx="433452"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sSub>
                        <m:sSubPr>
                          <m:ctrlPr>
                            <a:rPr lang="fr-FR" i="1" smtClean="0">
                              <a:solidFill>
                                <a:srgbClr val="00B050"/>
                              </a:solidFill>
                              <a:latin typeface="Cambria Math"/>
                            </a:rPr>
                          </m:ctrlPr>
                        </m:sSubPr>
                        <m:e>
                          <m:r>
                            <a:rPr lang="fr-FR" b="0" i="1" smtClean="0">
                              <a:solidFill>
                                <a:srgbClr val="00B050"/>
                              </a:solidFill>
                              <a:latin typeface="Cambria Math"/>
                            </a:rPr>
                            <m:t>𝐼</m:t>
                          </m:r>
                        </m:e>
                        <m:sub>
                          <m:r>
                            <a:rPr lang="fr-FR" b="0" i="1" smtClean="0">
                              <a:solidFill>
                                <a:srgbClr val="00B050"/>
                              </a:solidFill>
                              <a:latin typeface="Cambria Math"/>
                            </a:rPr>
                            <m:t>1</m:t>
                          </m:r>
                        </m:sub>
                      </m:sSub>
                    </m:oMath>
                  </m:oMathPara>
                </a14:m>
                <a:endParaRPr lang="fr-FR" dirty="0">
                  <a:solidFill>
                    <a:srgbClr val="00B050"/>
                  </a:solidFill>
                </a:endParaRPr>
              </a:p>
            </p:txBody>
          </p:sp>
        </mc:Choice>
        <mc:Fallback xmlns="">
          <p:sp>
            <p:nvSpPr>
              <p:cNvPr id="15" name="ZoneTexte 14"/>
              <p:cNvSpPr txBox="1">
                <a:spLocks noRot="1" noChangeAspect="1" noMove="1" noResize="1" noEditPoints="1" noAdjustHandles="1" noChangeArrowheads="1" noChangeShapeType="1" noTextEdit="1"/>
              </p:cNvSpPr>
              <p:nvPr/>
            </p:nvSpPr>
            <p:spPr>
              <a:xfrm>
                <a:off x="3750918" y="1972020"/>
                <a:ext cx="433452" cy="369332"/>
              </a:xfrm>
              <a:prstGeom prst="rect">
                <a:avLst/>
              </a:prstGeom>
              <a:blipFill rotWithShape="1">
                <a:blip r:embed="rId21"/>
                <a:stretch>
                  <a:fillRect b="-163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7" name="ZoneTexte 56"/>
              <p:cNvSpPr txBox="1"/>
              <p:nvPr/>
            </p:nvSpPr>
            <p:spPr>
              <a:xfrm>
                <a:off x="3866489" y="4645130"/>
                <a:ext cx="438774"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sSub>
                        <m:sSubPr>
                          <m:ctrlPr>
                            <a:rPr lang="fr-FR" i="1" smtClean="0">
                              <a:solidFill>
                                <a:srgbClr val="FF66CC"/>
                              </a:solidFill>
                              <a:latin typeface="Cambria Math"/>
                            </a:rPr>
                          </m:ctrlPr>
                        </m:sSubPr>
                        <m:e>
                          <m:r>
                            <a:rPr lang="fr-FR" b="0" i="1" smtClean="0">
                              <a:solidFill>
                                <a:srgbClr val="FF66CC"/>
                              </a:solidFill>
                              <a:latin typeface="Cambria Math"/>
                            </a:rPr>
                            <m:t>𝐼</m:t>
                          </m:r>
                        </m:e>
                        <m:sub>
                          <m:r>
                            <a:rPr lang="fr-FR" b="0" i="1" smtClean="0">
                              <a:solidFill>
                                <a:srgbClr val="FF66CC"/>
                              </a:solidFill>
                              <a:latin typeface="Cambria Math"/>
                            </a:rPr>
                            <m:t>2</m:t>
                          </m:r>
                        </m:sub>
                      </m:sSub>
                    </m:oMath>
                  </m:oMathPara>
                </a14:m>
                <a:endParaRPr lang="fr-FR" dirty="0">
                  <a:solidFill>
                    <a:srgbClr val="FF66CC"/>
                  </a:solidFill>
                </a:endParaRPr>
              </a:p>
            </p:txBody>
          </p:sp>
        </mc:Choice>
        <mc:Fallback xmlns="">
          <p:sp>
            <p:nvSpPr>
              <p:cNvPr id="57" name="ZoneTexte 56"/>
              <p:cNvSpPr txBox="1">
                <a:spLocks noRot="1" noChangeAspect="1" noMove="1" noResize="1" noEditPoints="1" noAdjustHandles="1" noChangeArrowheads="1" noChangeShapeType="1" noTextEdit="1"/>
              </p:cNvSpPr>
              <p:nvPr/>
            </p:nvSpPr>
            <p:spPr>
              <a:xfrm>
                <a:off x="3866489" y="4645130"/>
                <a:ext cx="438774" cy="369332"/>
              </a:xfrm>
              <a:prstGeom prst="rect">
                <a:avLst/>
              </a:prstGeom>
              <a:blipFill rotWithShape="1">
                <a:blip r:embed="rId22"/>
                <a:stretch>
                  <a:fillRect b="-163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4827282" y="3818598"/>
                <a:ext cx="352276"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r>
                        <a:rPr lang="fr-FR" b="0" i="1" smtClean="0">
                          <a:solidFill>
                            <a:srgbClr val="C00000"/>
                          </a:solidFill>
                          <a:latin typeface="Cambria Math"/>
                        </a:rPr>
                        <m:t>𝐼</m:t>
                      </m:r>
                    </m:oMath>
                  </m:oMathPara>
                </a14:m>
                <a:endParaRPr lang="fr-FR" dirty="0">
                  <a:solidFill>
                    <a:srgbClr val="C00000"/>
                  </a:solidFill>
                </a:endParaRPr>
              </a:p>
            </p:txBody>
          </p:sp>
        </mc:Choice>
        <mc:Fallback xmlns="">
          <p:sp>
            <p:nvSpPr>
              <p:cNvPr id="16" name="ZoneTexte 15"/>
              <p:cNvSpPr txBox="1">
                <a:spLocks noRot="1" noChangeAspect="1" noMove="1" noResize="1" noEditPoints="1" noAdjustHandles="1" noChangeArrowheads="1" noChangeShapeType="1" noTextEdit="1"/>
              </p:cNvSpPr>
              <p:nvPr/>
            </p:nvSpPr>
            <p:spPr>
              <a:xfrm>
                <a:off x="4827282" y="3818598"/>
                <a:ext cx="352276" cy="369332"/>
              </a:xfrm>
              <a:prstGeom prst="rect">
                <a:avLst/>
              </a:prstGeom>
              <a:blipFill rotWithShape="1">
                <a:blip r:embed="rId23"/>
                <a:stretch>
                  <a:fillRect/>
                </a:stretch>
              </a:blipFill>
            </p:spPr>
            <p:txBody>
              <a:bodyPr/>
              <a:lstStyle/>
              <a:p>
                <a:r>
                  <a:rPr lang="fr-FR">
                    <a:noFill/>
                  </a:rPr>
                  <a:t> </a:t>
                </a:r>
              </a:p>
            </p:txBody>
          </p:sp>
        </mc:Fallback>
      </mc:AlternateContent>
      <p:pic>
        <p:nvPicPr>
          <p:cNvPr id="35" name="Image 34"/>
          <p:cNvPicPr>
            <a:picLocks noChangeAspect="1"/>
          </p:cNvPicPr>
          <p:nvPr>
            <p:custDataLst>
              <p:tags r:id="rId5"/>
            </p:custDataLst>
          </p:nvPr>
        </p:nvPicPr>
        <p:blipFill>
          <a:blip r:embed="rId24" cstate="print">
            <a:extLst>
              <a:ext uri="{28A0092B-C50C-407E-A947-70E740481C1C}">
                <a14:useLocalDpi xmlns:a14="http://schemas.microsoft.com/office/drawing/2010/main" val="0"/>
              </a:ext>
            </a:extLst>
          </a:blip>
          <a:stretch>
            <a:fillRect/>
          </a:stretch>
        </p:blipFill>
        <p:spPr>
          <a:xfrm>
            <a:off x="6210405" y="4366780"/>
            <a:ext cx="813435" cy="366713"/>
          </a:xfrm>
          <a:prstGeom prst="rect">
            <a:avLst/>
          </a:prstGeom>
        </p:spPr>
      </p:pic>
      <p:pic>
        <p:nvPicPr>
          <p:cNvPr id="2048" name="Image 2047"/>
          <p:cNvPicPr>
            <a:picLocks noChangeAspect="1"/>
          </p:cNvPicPr>
          <p:nvPr>
            <p:custDataLst>
              <p:tags r:id="rId6"/>
            </p:custDataLst>
          </p:nvPr>
        </p:nvPicPr>
        <p:blipFill>
          <a:blip r:embed="rId25" cstate="print">
            <a:extLst>
              <a:ext uri="{28A0092B-C50C-407E-A947-70E740481C1C}">
                <a14:useLocalDpi xmlns:a14="http://schemas.microsoft.com/office/drawing/2010/main" val="0"/>
              </a:ext>
            </a:extLst>
          </a:blip>
          <a:stretch>
            <a:fillRect/>
          </a:stretch>
        </p:blipFill>
        <p:spPr>
          <a:xfrm>
            <a:off x="7388697" y="4366780"/>
            <a:ext cx="813435" cy="366713"/>
          </a:xfrm>
          <a:prstGeom prst="rect">
            <a:avLst/>
          </a:prstGeom>
        </p:spPr>
      </p:pic>
      <p:grpSp>
        <p:nvGrpSpPr>
          <p:cNvPr id="19" name="Groupe 18"/>
          <p:cNvGrpSpPr/>
          <p:nvPr/>
        </p:nvGrpSpPr>
        <p:grpSpPr>
          <a:xfrm>
            <a:off x="3744249" y="3367294"/>
            <a:ext cx="288000" cy="190923"/>
            <a:chOff x="1728746" y="974405"/>
            <a:chExt cx="368110" cy="190923"/>
          </a:xfrm>
        </p:grpSpPr>
        <p:cxnSp>
          <p:nvCxnSpPr>
            <p:cNvPr id="14" name="Connecteur droit 13"/>
            <p:cNvCxnSpPr/>
            <p:nvPr/>
          </p:nvCxnSpPr>
          <p:spPr bwMode="auto">
            <a:xfrm>
              <a:off x="1733797" y="1071590"/>
              <a:ext cx="354691"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cteur droit 57"/>
            <p:cNvCxnSpPr/>
            <p:nvPr/>
          </p:nvCxnSpPr>
          <p:spPr bwMode="auto">
            <a:xfrm>
              <a:off x="2096856" y="977851"/>
              <a:ext cx="0" cy="187477"/>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Connecteur droit 58"/>
            <p:cNvCxnSpPr/>
            <p:nvPr/>
          </p:nvCxnSpPr>
          <p:spPr bwMode="auto">
            <a:xfrm>
              <a:off x="1728746" y="974405"/>
              <a:ext cx="0" cy="187477"/>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4" name="Arc plein 63"/>
          <p:cNvSpPr/>
          <p:nvPr/>
        </p:nvSpPr>
        <p:spPr bwMode="auto">
          <a:xfrm rot="5400000">
            <a:off x="3388398" y="3308456"/>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5" name="Arc plein 64"/>
          <p:cNvSpPr/>
          <p:nvPr/>
        </p:nvSpPr>
        <p:spPr bwMode="auto">
          <a:xfrm rot="5400000">
            <a:off x="3388396" y="2964306"/>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66" name="Groupe 65"/>
          <p:cNvGrpSpPr/>
          <p:nvPr/>
        </p:nvGrpSpPr>
        <p:grpSpPr>
          <a:xfrm>
            <a:off x="3739199" y="2517858"/>
            <a:ext cx="36811" cy="190923"/>
            <a:chOff x="1728746" y="974405"/>
            <a:chExt cx="368110" cy="190923"/>
          </a:xfrm>
        </p:grpSpPr>
        <p:cxnSp>
          <p:nvCxnSpPr>
            <p:cNvPr id="67" name="Connecteur droit 66"/>
            <p:cNvCxnSpPr/>
            <p:nvPr/>
          </p:nvCxnSpPr>
          <p:spPr bwMode="auto">
            <a:xfrm>
              <a:off x="1733797" y="1071590"/>
              <a:ext cx="354691"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Connecteur droit 67"/>
            <p:cNvCxnSpPr/>
            <p:nvPr/>
          </p:nvCxnSpPr>
          <p:spPr bwMode="auto">
            <a:xfrm>
              <a:off x="2096856" y="977851"/>
              <a:ext cx="0" cy="187477"/>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Connecteur droit 68"/>
            <p:cNvCxnSpPr/>
            <p:nvPr/>
          </p:nvCxnSpPr>
          <p:spPr bwMode="auto">
            <a:xfrm>
              <a:off x="1728746" y="974405"/>
              <a:ext cx="0" cy="187477"/>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0" name="Arc plein 69"/>
          <p:cNvSpPr/>
          <p:nvPr/>
        </p:nvSpPr>
        <p:spPr bwMode="auto">
          <a:xfrm rot="5400000">
            <a:off x="3388397" y="2440826"/>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71" name="Groupe 70"/>
          <p:cNvGrpSpPr/>
          <p:nvPr/>
        </p:nvGrpSpPr>
        <p:grpSpPr>
          <a:xfrm>
            <a:off x="3744249" y="3017442"/>
            <a:ext cx="486000" cy="190923"/>
            <a:chOff x="1728746" y="974405"/>
            <a:chExt cx="368110" cy="190923"/>
          </a:xfrm>
        </p:grpSpPr>
        <p:cxnSp>
          <p:nvCxnSpPr>
            <p:cNvPr id="72" name="Connecteur droit 71"/>
            <p:cNvCxnSpPr/>
            <p:nvPr/>
          </p:nvCxnSpPr>
          <p:spPr bwMode="auto">
            <a:xfrm>
              <a:off x="1733797" y="1071590"/>
              <a:ext cx="354691"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onnecteur droit 72"/>
            <p:cNvCxnSpPr/>
            <p:nvPr/>
          </p:nvCxnSpPr>
          <p:spPr bwMode="auto">
            <a:xfrm>
              <a:off x="2096856" y="977851"/>
              <a:ext cx="0" cy="187477"/>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onnecteur droit 73"/>
            <p:cNvCxnSpPr/>
            <p:nvPr/>
          </p:nvCxnSpPr>
          <p:spPr bwMode="auto">
            <a:xfrm>
              <a:off x="1728746" y="974405"/>
              <a:ext cx="0" cy="187477"/>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 name="Groupe 75"/>
          <p:cNvGrpSpPr/>
          <p:nvPr/>
        </p:nvGrpSpPr>
        <p:grpSpPr>
          <a:xfrm>
            <a:off x="2443276" y="2110405"/>
            <a:ext cx="102412" cy="3271736"/>
            <a:chOff x="2443276" y="2110405"/>
            <a:chExt cx="102412" cy="3271736"/>
          </a:xfrm>
        </p:grpSpPr>
        <p:sp>
          <p:nvSpPr>
            <p:cNvPr id="77" name="Rectangle 76"/>
            <p:cNvSpPr/>
            <p:nvPr/>
          </p:nvSpPr>
          <p:spPr bwMode="auto">
            <a:xfrm>
              <a:off x="2443276" y="2110405"/>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8" name="Rectangle 77"/>
            <p:cNvSpPr/>
            <p:nvPr/>
          </p:nvSpPr>
          <p:spPr bwMode="auto">
            <a:xfrm>
              <a:off x="2443276" y="324244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9" name="Rectangle 78"/>
            <p:cNvSpPr/>
            <p:nvPr/>
          </p:nvSpPr>
          <p:spPr bwMode="auto">
            <a:xfrm>
              <a:off x="2443276" y="4405561"/>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83" name="Rectangle 82"/>
          <p:cNvSpPr/>
          <p:nvPr/>
        </p:nvSpPr>
        <p:spPr bwMode="auto">
          <a:xfrm>
            <a:off x="2545688" y="4078364"/>
            <a:ext cx="102412" cy="44666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4" name="Arc 83"/>
          <p:cNvSpPr>
            <a:spLocks noChangeAspect="1"/>
          </p:cNvSpPr>
          <p:nvPr/>
        </p:nvSpPr>
        <p:spPr bwMode="auto">
          <a:xfrm>
            <a:off x="-171934" y="2573398"/>
            <a:ext cx="2286000" cy="22860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5" name="Arc 84"/>
          <p:cNvSpPr>
            <a:spLocks noChangeAspect="1"/>
          </p:cNvSpPr>
          <p:nvPr/>
        </p:nvSpPr>
        <p:spPr bwMode="auto">
          <a:xfrm>
            <a:off x="285266" y="3044930"/>
            <a:ext cx="1371600" cy="13716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6" name="Arc 85"/>
          <p:cNvSpPr>
            <a:spLocks noChangeAspect="1"/>
          </p:cNvSpPr>
          <p:nvPr/>
        </p:nvSpPr>
        <p:spPr bwMode="auto">
          <a:xfrm>
            <a:off x="726040" y="3502130"/>
            <a:ext cx="457200" cy="4572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6" name="Rectangle 105"/>
          <p:cNvSpPr/>
          <p:nvPr/>
        </p:nvSpPr>
        <p:spPr bwMode="auto">
          <a:xfrm>
            <a:off x="2545688" y="2924074"/>
            <a:ext cx="102412" cy="44666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107" name="Groupe 106"/>
          <p:cNvGrpSpPr/>
          <p:nvPr/>
        </p:nvGrpSpPr>
        <p:grpSpPr>
          <a:xfrm>
            <a:off x="1631288" y="3329868"/>
            <a:ext cx="1828800" cy="1828800"/>
            <a:chOff x="1627672" y="3364982"/>
            <a:chExt cx="1828800" cy="1828800"/>
          </a:xfrm>
        </p:grpSpPr>
        <p:sp>
          <p:nvSpPr>
            <p:cNvPr id="108" name="Arc 107"/>
            <p:cNvSpPr>
              <a:spLocks noChangeAspect="1"/>
            </p:cNvSpPr>
            <p:nvPr/>
          </p:nvSpPr>
          <p:spPr bwMode="auto">
            <a:xfrm>
              <a:off x="2313472" y="4050782"/>
              <a:ext cx="457200" cy="4572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9" name="Arc 108"/>
            <p:cNvSpPr>
              <a:spLocks noChangeAspect="1"/>
            </p:cNvSpPr>
            <p:nvPr/>
          </p:nvSpPr>
          <p:spPr bwMode="auto">
            <a:xfrm>
              <a:off x="2084872" y="3822182"/>
              <a:ext cx="914400" cy="9144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0" name="Arc 109"/>
            <p:cNvSpPr>
              <a:spLocks noChangeAspect="1"/>
            </p:cNvSpPr>
            <p:nvPr/>
          </p:nvSpPr>
          <p:spPr bwMode="auto">
            <a:xfrm>
              <a:off x="1856272" y="3593582"/>
              <a:ext cx="1371600" cy="13716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1" name="Arc 110"/>
            <p:cNvSpPr>
              <a:spLocks noChangeAspect="1"/>
            </p:cNvSpPr>
            <p:nvPr/>
          </p:nvSpPr>
          <p:spPr bwMode="auto">
            <a:xfrm>
              <a:off x="1627672" y="3364982"/>
              <a:ext cx="1828800" cy="18288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cxnSp>
        <p:nvCxnSpPr>
          <p:cNvPr id="112" name="Connecteur droit 111"/>
          <p:cNvCxnSpPr/>
          <p:nvPr/>
        </p:nvCxnSpPr>
        <p:spPr bwMode="auto">
          <a:xfrm>
            <a:off x="2494482" y="3174470"/>
            <a:ext cx="1237402" cy="916534"/>
          </a:xfrm>
          <a:prstGeom prst="line">
            <a:avLst/>
          </a:prstGeom>
          <a:solidFill>
            <a:schemeClr val="accent1"/>
          </a:solid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5" name="Image 114"/>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tretch>
            <a:fillRect/>
          </a:stretch>
        </p:blipFill>
        <p:spPr>
          <a:xfrm>
            <a:off x="2962236" y="3393248"/>
            <a:ext cx="144018" cy="150686"/>
          </a:xfrm>
          <a:prstGeom prst="rect">
            <a:avLst/>
          </a:prstGeom>
        </p:spPr>
      </p:pic>
      <p:cxnSp>
        <p:nvCxnSpPr>
          <p:cNvPr id="116" name="Connecteur droit 115"/>
          <p:cNvCxnSpPr/>
          <p:nvPr/>
        </p:nvCxnSpPr>
        <p:spPr bwMode="auto">
          <a:xfrm flipV="1">
            <a:off x="2468990" y="4091004"/>
            <a:ext cx="1262894" cy="201780"/>
          </a:xfrm>
          <a:prstGeom prst="line">
            <a:avLst/>
          </a:prstGeom>
          <a:solidFill>
            <a:schemeClr val="accent1"/>
          </a:solid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9" name="Image 118"/>
          <p:cNvPicPr>
            <a:picLocks noChangeAspect="1"/>
          </p:cNvPicPr>
          <p:nvPr>
            <p:custDataLst>
              <p:tags r:id="rId8"/>
            </p:custDataLst>
          </p:nvPr>
        </p:nvPicPr>
        <p:blipFill>
          <a:blip r:embed="rId27" cstate="print">
            <a:extLst>
              <a:ext uri="{28A0092B-C50C-407E-A947-70E740481C1C}">
                <a14:useLocalDpi xmlns:a14="http://schemas.microsoft.com/office/drawing/2010/main" val="0"/>
              </a:ext>
            </a:extLst>
          </a:blip>
          <a:stretch>
            <a:fillRect/>
          </a:stretch>
        </p:blipFill>
        <p:spPr>
          <a:xfrm>
            <a:off x="2962236" y="4291437"/>
            <a:ext cx="148019" cy="150686"/>
          </a:xfrm>
          <a:prstGeom prst="rect">
            <a:avLst/>
          </a:prstGeom>
        </p:spPr>
      </p:pic>
      <p:sp>
        <p:nvSpPr>
          <p:cNvPr id="75" name="ZoneTexte 74"/>
          <p:cNvSpPr txBox="1"/>
          <p:nvPr/>
        </p:nvSpPr>
        <p:spPr>
          <a:xfrm>
            <a:off x="1027554" y="6503805"/>
            <a:ext cx="7335343" cy="246221"/>
          </a:xfrm>
          <a:prstGeom prst="rect">
            <a:avLst/>
          </a:prstGeom>
          <a:noFill/>
        </p:spPr>
        <p:txBody>
          <a:bodyPr wrap="square" rtlCol="0">
            <a:spAutoFit/>
          </a:bodyPr>
          <a:lstStyle/>
          <a:p>
            <a:pPr algn="ctr"/>
            <a:r>
              <a:rPr lang="fr-FR" sz="1000" i="0" dirty="0" smtClean="0">
                <a:solidFill>
                  <a:schemeClr val="accent2">
                    <a:lumMod val="75000"/>
                  </a:schemeClr>
                </a:solidFill>
              </a:rPr>
              <a:t>R. P. Feynman, </a:t>
            </a:r>
            <a:r>
              <a:rPr lang="fr-FR" sz="1000" dirty="0" smtClean="0">
                <a:solidFill>
                  <a:schemeClr val="accent2">
                    <a:lumMod val="75000"/>
                  </a:schemeClr>
                </a:solidFill>
              </a:rPr>
              <a:t>The Feynman Lectures in </a:t>
            </a:r>
            <a:r>
              <a:rPr lang="fr-FR" sz="1000" dirty="0" err="1" smtClean="0">
                <a:solidFill>
                  <a:schemeClr val="accent2">
                    <a:lumMod val="75000"/>
                  </a:schemeClr>
                </a:solidFill>
              </a:rPr>
              <a:t>Physics</a:t>
            </a:r>
            <a:r>
              <a:rPr lang="fr-FR" sz="1000" i="0" dirty="0" smtClean="0">
                <a:solidFill>
                  <a:schemeClr val="accent2">
                    <a:lumMod val="75000"/>
                  </a:schemeClr>
                </a:solidFill>
              </a:rPr>
              <a:t>, vol. 3 « Quantum </a:t>
            </a:r>
            <a:r>
              <a:rPr lang="fr-FR" sz="1000" i="0" dirty="0" err="1" smtClean="0">
                <a:solidFill>
                  <a:schemeClr val="accent2">
                    <a:lumMod val="75000"/>
                  </a:schemeClr>
                </a:solidFill>
              </a:rPr>
              <a:t>Mechanics</a:t>
            </a:r>
            <a:r>
              <a:rPr lang="fr-FR" sz="1000" i="0" dirty="0" smtClean="0">
                <a:solidFill>
                  <a:schemeClr val="accent2">
                    <a:lumMod val="75000"/>
                  </a:schemeClr>
                </a:solidFill>
              </a:rPr>
              <a:t> »</a:t>
            </a:r>
          </a:p>
        </p:txBody>
      </p:sp>
      <p:pic>
        <p:nvPicPr>
          <p:cNvPr id="1026" name="Picture 2" descr="http://www.nature.com/nature/journal/v438/n7066/images/438291a-i1.0.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27678" y="587480"/>
            <a:ext cx="17145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006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500"/>
                                  </p:stCondLst>
                                  <p:childTnLst>
                                    <p:set>
                                      <p:cBhvr>
                                        <p:cTn id="24" dur="1" fill="hold">
                                          <p:stCondLst>
                                            <p:cond delay="0"/>
                                          </p:stCondLst>
                                        </p:cTn>
                                        <p:tgtEl>
                                          <p:spTgt spid="85"/>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50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500"/>
                                  </p:stCondLst>
                                  <p:childTnLst>
                                    <p:set>
                                      <p:cBhvr>
                                        <p:cTn id="30" dur="1" fill="hold">
                                          <p:stCondLst>
                                            <p:cond delay="0"/>
                                          </p:stCondLst>
                                        </p:cTn>
                                        <p:tgtEl>
                                          <p:spTgt spid="84"/>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grpId="0" nodeType="afterEffect">
                                  <p:stCondLst>
                                    <p:cond delay="50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3"/>
                                        </p:tgtEl>
                                        <p:attrNameLst>
                                          <p:attrName>style.visibility</p:attrName>
                                        </p:attrNameLst>
                                      </p:cBhvr>
                                      <p:to>
                                        <p:strVal val="visible"/>
                                      </p:to>
                                    </p:set>
                                  </p:childTnLst>
                                </p:cTn>
                              </p:par>
                              <p:par>
                                <p:cTn id="40" presetID="1" presetClass="entr" presetSubtype="0" fill="hold" grpId="2" nodeType="withEffect">
                                  <p:stCondLst>
                                    <p:cond delay="0"/>
                                  </p:stCondLst>
                                  <p:childTnLst>
                                    <p:set>
                                      <p:cBhvr>
                                        <p:cTn id="41" dur="1" fill="hold">
                                          <p:stCondLst>
                                            <p:cond delay="0"/>
                                          </p:stCondLst>
                                        </p:cTn>
                                        <p:tgtEl>
                                          <p:spTgt spid="10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3" nodeType="clickEffect">
                                  <p:stCondLst>
                                    <p:cond delay="0"/>
                                  </p:stCondLst>
                                  <p:childTnLst>
                                    <p:set>
                                      <p:cBhvr>
                                        <p:cTn id="45" dur="1" fill="hold">
                                          <p:stCondLst>
                                            <p:cond delay="0"/>
                                          </p:stCondLst>
                                        </p:cTn>
                                        <p:tgtEl>
                                          <p:spTgt spid="106"/>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500"/>
                                  </p:stCondLst>
                                  <p:childTnLst>
                                    <p:set>
                                      <p:cBhvr>
                                        <p:cTn id="50" dur="1" fill="hold">
                                          <p:stCondLst>
                                            <p:cond delay="0"/>
                                          </p:stCondLst>
                                        </p:cTn>
                                        <p:tgtEl>
                                          <p:spTgt spid="45"/>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500"/>
                                  </p:stCondLst>
                                  <p:childTnLst>
                                    <p:set>
                                      <p:cBhvr>
                                        <p:cTn id="53" dur="1" fill="hold">
                                          <p:stCondLst>
                                            <p:cond delay="0"/>
                                          </p:stCondLst>
                                        </p:cTn>
                                        <p:tgtEl>
                                          <p:spTgt spid="46"/>
                                        </p:tgtEl>
                                        <p:attrNameLst>
                                          <p:attrName>style.visibility</p:attrName>
                                        </p:attrNameLst>
                                      </p:cBhvr>
                                      <p:to>
                                        <p:strVal val="visible"/>
                                      </p:to>
                                    </p:set>
                                  </p:childTnLst>
                                </p:cTn>
                              </p:par>
                            </p:childTnLst>
                          </p:cTn>
                        </p:par>
                        <p:par>
                          <p:cTn id="54" fill="hold">
                            <p:stCondLst>
                              <p:cond delay="1000"/>
                            </p:stCondLst>
                            <p:childTnLst>
                              <p:par>
                                <p:cTn id="55" presetID="1" presetClass="entr" presetSubtype="0" fill="hold" grpId="0" nodeType="afterEffect">
                                  <p:stCondLst>
                                    <p:cond delay="50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50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64"/>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1" presetClass="entr" presetSubtype="0" fill="hold" nodeType="withEffect">
                                  <p:stCondLst>
                                    <p:cond delay="500"/>
                                  </p:stCondLst>
                                  <p:childTnLst>
                                    <p:set>
                                      <p:cBhvr>
                                        <p:cTn id="71" dur="1" fill="hold">
                                          <p:stCondLst>
                                            <p:cond delay="0"/>
                                          </p:stCondLst>
                                        </p:cTn>
                                        <p:tgtEl>
                                          <p:spTgt spid="6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70"/>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65"/>
                                        </p:tgtEl>
                                        <p:attrNameLst>
                                          <p:attrName>style.visibility</p:attrName>
                                        </p:attrNameLst>
                                      </p:cBhvr>
                                      <p:to>
                                        <p:strVal val="visible"/>
                                      </p:to>
                                    </p:set>
                                  </p:childTnLst>
                                </p:cTn>
                              </p:par>
                              <p:par>
                                <p:cTn id="78" presetID="1" presetClass="entr" presetSubtype="0" fill="hold" nodeType="withEffect">
                                  <p:stCondLst>
                                    <p:cond delay="500"/>
                                  </p:stCondLst>
                                  <p:childTnLst>
                                    <p:set>
                                      <p:cBhvr>
                                        <p:cTn id="79" dur="1" fill="hold">
                                          <p:stCondLst>
                                            <p:cond delay="0"/>
                                          </p:stCondLst>
                                        </p:cTn>
                                        <p:tgtEl>
                                          <p:spTgt spid="7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65"/>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205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83"/>
                                        </p:tgtEl>
                                        <p:attrNameLst>
                                          <p:attrName>style.visibility</p:attrName>
                                        </p:attrNameLst>
                                      </p:cBhvr>
                                      <p:to>
                                        <p:strVal val="hidden"/>
                                      </p:to>
                                    </p:set>
                                  </p:childTnLst>
                                </p:cTn>
                              </p:par>
                              <p:par>
                                <p:cTn id="94" presetID="1" presetClass="entr" presetSubtype="0" fill="hold" grpId="0" nodeType="withEffect">
                                  <p:stCondLst>
                                    <p:cond delay="0"/>
                                  </p:stCondLst>
                                  <p:childTnLst>
                                    <p:set>
                                      <p:cBhvr>
                                        <p:cTn id="95" dur="1" fill="hold">
                                          <p:stCondLst>
                                            <p:cond delay="0"/>
                                          </p:stCondLst>
                                        </p:cTn>
                                        <p:tgtEl>
                                          <p:spTgt spid="106"/>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44"/>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47"/>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64"/>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9"/>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70"/>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66"/>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65"/>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71"/>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050"/>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15"/>
                                        </p:tgtEl>
                                        <p:attrNameLst>
                                          <p:attrName>style.visibility</p:attrName>
                                        </p:attrNameLst>
                                      </p:cBhvr>
                                      <p:to>
                                        <p:strVal val="hidden"/>
                                      </p:to>
                                    </p:set>
                                  </p:childTnLst>
                                </p:cTn>
                              </p:par>
                            </p:childTnLst>
                          </p:cTn>
                        </p:par>
                        <p:par>
                          <p:cTn id="120" fill="hold">
                            <p:stCondLst>
                              <p:cond delay="0"/>
                            </p:stCondLst>
                            <p:childTnLst>
                              <p:par>
                                <p:cTn id="121" presetID="1" presetClass="entr" presetSubtype="0" fill="hold" nodeType="afterEffect">
                                  <p:stCondLst>
                                    <p:cond delay="500"/>
                                  </p:stCondLst>
                                  <p:childTnLst>
                                    <p:set>
                                      <p:cBhvr>
                                        <p:cTn id="122" dur="1" fill="hold">
                                          <p:stCondLst>
                                            <p:cond delay="0"/>
                                          </p:stCondLst>
                                        </p:cTn>
                                        <p:tgtEl>
                                          <p:spTgt spid="10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5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06"/>
                                        </p:tgtEl>
                                        <p:attrNameLst>
                                          <p:attrName>style.visibility</p:attrName>
                                        </p:attrNameLst>
                                      </p:cBhvr>
                                      <p:to>
                                        <p:strVal val="hidden"/>
                                      </p:to>
                                    </p:set>
                                  </p:childTnLst>
                                </p:cTn>
                              </p:par>
                              <p:par>
                                <p:cTn id="135" presetID="1" presetClass="entr" presetSubtype="0" fill="hold" grpId="2" nodeType="withEffect">
                                  <p:stCondLst>
                                    <p:cond delay="0"/>
                                  </p:stCondLst>
                                  <p:childTnLst>
                                    <p:set>
                                      <p:cBhvr>
                                        <p:cTn id="136" dur="1" fill="hold">
                                          <p:stCondLst>
                                            <p:cond delay="0"/>
                                          </p:stCondLst>
                                        </p:cTn>
                                        <p:tgtEl>
                                          <p:spTgt spid="44"/>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45"/>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46"/>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47"/>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2050"/>
                                        </p:tgtEl>
                                        <p:attrNameLst>
                                          <p:attrName>style.visibility</p:attrName>
                                        </p:attrNameLst>
                                      </p:cBhvr>
                                      <p:to>
                                        <p:strVal val="visible"/>
                                      </p:to>
                                    </p:set>
                                  </p:childTnLst>
                                </p:cTn>
                              </p:par>
                              <p:par>
                                <p:cTn id="145" presetID="1" presetClass="entr" presetSubtype="0" fill="hold" grpId="2" nodeType="withEffect">
                                  <p:stCondLst>
                                    <p:cond delay="0"/>
                                  </p:stCondLst>
                                  <p:childTnLst>
                                    <p:set>
                                      <p:cBhvr>
                                        <p:cTn id="146" dur="1" fill="hold">
                                          <p:stCondLst>
                                            <p:cond delay="0"/>
                                          </p:stCondLst>
                                        </p:cTn>
                                        <p:tgtEl>
                                          <p:spTgt spid="1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6"/>
                                        </p:tgtEl>
                                        <p:attrNameLst>
                                          <p:attrName>style.visibility</p:attrName>
                                        </p:attrNameLst>
                                      </p:cBhvr>
                                      <p:to>
                                        <p:strVal val="visible"/>
                                      </p:to>
                                    </p:set>
                                  </p:childTnLst>
                                </p:cTn>
                              </p:par>
                              <p:par>
                                <p:cTn id="153" presetID="1" presetClass="exit" presetSubtype="0" fill="hold" nodeType="withEffect">
                                  <p:stCondLst>
                                    <p:cond delay="0"/>
                                  </p:stCondLst>
                                  <p:childTnLst>
                                    <p:set>
                                      <p:cBhvr>
                                        <p:cTn id="154" dur="1" fill="hold">
                                          <p:stCondLst>
                                            <p:cond delay="0"/>
                                          </p:stCondLst>
                                        </p:cTn>
                                        <p:tgtEl>
                                          <p:spTgt spid="2050"/>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15"/>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2051"/>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57"/>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20"/>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2"/>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5"/>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6"/>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112"/>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15"/>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116"/>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19"/>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2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6" grpId="0"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56" grpId="0"/>
      <p:bldP spid="15" grpId="0"/>
      <p:bldP spid="15" grpId="1"/>
      <p:bldP spid="15" grpId="2"/>
      <p:bldP spid="15" grpId="3"/>
      <p:bldP spid="57" grpId="0"/>
      <p:bldP spid="57" grpId="1"/>
      <p:bldP spid="16" grpId="0"/>
      <p:bldP spid="64" grpId="0" animBg="1"/>
      <p:bldP spid="64" grpId="1" animBg="1"/>
      <p:bldP spid="64" grpId="2" animBg="1"/>
      <p:bldP spid="65" grpId="0" animBg="1"/>
      <p:bldP spid="65" grpId="1" animBg="1"/>
      <p:bldP spid="65" grpId="2" animBg="1"/>
      <p:bldP spid="70" grpId="0" animBg="1"/>
      <p:bldP spid="70" grpId="1" animBg="1"/>
      <p:bldP spid="70" grpId="2" animBg="1"/>
      <p:bldP spid="83" grpId="0" animBg="1"/>
      <p:bldP spid="83" grpId="1" animBg="1"/>
      <p:bldP spid="84" grpId="0" animBg="1"/>
      <p:bldP spid="85" grpId="0" animBg="1"/>
      <p:bldP spid="86" grpId="0" animBg="1"/>
      <p:bldP spid="106" grpId="0" animBg="1"/>
      <p:bldP spid="106" grpId="1" animBg="1"/>
      <p:bldP spid="106" grpId="2" animBg="1"/>
      <p:bldP spid="106" grpId="3" animBg="1"/>
      <p:bldP spid="7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Expériences du type « </a:t>
            </a:r>
            <a:r>
              <a:rPr lang="fr-FR" sz="2000" i="1" dirty="0" err="1" smtClean="0">
                <a:solidFill>
                  <a:schemeClr val="bg1">
                    <a:lumMod val="20000"/>
                    <a:lumOff val="80000"/>
                  </a:schemeClr>
                </a:solidFill>
              </a:rPr>
              <a:t>Delayed</a:t>
            </a:r>
            <a:r>
              <a:rPr lang="fr-FR" sz="2000" i="1" dirty="0" smtClean="0">
                <a:solidFill>
                  <a:schemeClr val="bg1">
                    <a:lumMod val="20000"/>
                    <a:lumOff val="80000"/>
                  </a:schemeClr>
                </a:solidFill>
              </a:rPr>
              <a:t> </a:t>
            </a:r>
            <a:r>
              <a:rPr lang="fr-FR" sz="2000" i="1" dirty="0" err="1" smtClean="0">
                <a:solidFill>
                  <a:schemeClr val="bg1">
                    <a:lumMod val="20000"/>
                    <a:lumOff val="80000"/>
                  </a:schemeClr>
                </a:solidFill>
              </a:rPr>
              <a:t>choice</a:t>
            </a:r>
            <a:r>
              <a:rPr lang="fr-FR" sz="2000" i="1" dirty="0" smtClean="0">
                <a:solidFill>
                  <a:schemeClr val="bg1">
                    <a:lumMod val="20000"/>
                    <a:lumOff val="80000"/>
                  </a:schemeClr>
                </a:solidFill>
              </a:rPr>
              <a:t>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51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71" t="20363" r="4610" b="24883"/>
          <a:stretch/>
        </p:blipFill>
        <p:spPr bwMode="auto">
          <a:xfrm>
            <a:off x="2113809" y="617516"/>
            <a:ext cx="4607625" cy="1816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442" t="14805" r="7143" b="12468"/>
          <a:stretch/>
        </p:blipFill>
        <p:spPr bwMode="auto">
          <a:xfrm>
            <a:off x="1836209" y="2524237"/>
            <a:ext cx="5162824" cy="364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116281" y="6396335"/>
            <a:ext cx="7053941" cy="461665"/>
          </a:xfrm>
          <a:prstGeom prst="rect">
            <a:avLst/>
          </a:prstGeom>
        </p:spPr>
        <p:txBody>
          <a:bodyPr wrap="square">
            <a:spAutoFit/>
          </a:bodyPr>
          <a:lstStyle/>
          <a:p>
            <a:pPr algn="ctr"/>
            <a:r>
              <a:rPr lang="en-US" sz="1200" i="0" dirty="0">
                <a:solidFill>
                  <a:schemeClr val="accent2">
                    <a:lumMod val="75000"/>
                  </a:schemeClr>
                </a:solidFill>
              </a:rPr>
              <a:t>V. </a:t>
            </a:r>
            <a:r>
              <a:rPr lang="en-US" sz="1200" i="0" dirty="0" smtClean="0">
                <a:solidFill>
                  <a:schemeClr val="accent2">
                    <a:lumMod val="75000"/>
                  </a:schemeClr>
                </a:solidFill>
              </a:rPr>
              <a:t>Jacques</a:t>
            </a:r>
            <a:r>
              <a:rPr lang="en-US" sz="1200" i="0" dirty="0">
                <a:solidFill>
                  <a:schemeClr val="accent2">
                    <a:lumMod val="75000"/>
                  </a:schemeClr>
                </a:solidFill>
              </a:rPr>
              <a:t> </a:t>
            </a:r>
            <a:r>
              <a:rPr lang="en-US" sz="1200" dirty="0" smtClean="0">
                <a:solidFill>
                  <a:schemeClr val="accent2">
                    <a:lumMod val="75000"/>
                  </a:schemeClr>
                </a:solidFill>
              </a:rPr>
              <a:t>et al</a:t>
            </a:r>
            <a:r>
              <a:rPr lang="en-US" sz="1200" i="0" dirty="0" smtClean="0">
                <a:solidFill>
                  <a:schemeClr val="accent2">
                    <a:lumMod val="75000"/>
                  </a:schemeClr>
                </a:solidFill>
              </a:rPr>
              <a:t>., </a:t>
            </a:r>
            <a:r>
              <a:rPr lang="en-US" sz="1200" dirty="0">
                <a:solidFill>
                  <a:schemeClr val="accent2">
                    <a:lumMod val="75000"/>
                  </a:schemeClr>
                </a:solidFill>
              </a:rPr>
              <a:t>Experimental Realization of Wheeler's Delayed-Choice </a:t>
            </a:r>
            <a:r>
              <a:rPr lang="en-US" sz="1200" dirty="0" err="1">
                <a:solidFill>
                  <a:schemeClr val="accent2">
                    <a:lumMod val="75000"/>
                  </a:schemeClr>
                </a:solidFill>
              </a:rPr>
              <a:t>Gedanken</a:t>
            </a:r>
            <a:r>
              <a:rPr lang="en-US" sz="1200" dirty="0">
                <a:solidFill>
                  <a:schemeClr val="accent2">
                    <a:lumMod val="75000"/>
                  </a:schemeClr>
                </a:solidFill>
              </a:rPr>
              <a:t> Experiment</a:t>
            </a:r>
            <a:r>
              <a:rPr lang="en-US" sz="1200" i="0" dirty="0">
                <a:solidFill>
                  <a:schemeClr val="accent2">
                    <a:lumMod val="75000"/>
                  </a:schemeClr>
                </a:solidFill>
              </a:rPr>
              <a:t>, </a:t>
            </a:r>
            <a:r>
              <a:rPr lang="en-US" sz="1200" dirty="0">
                <a:solidFill>
                  <a:schemeClr val="accent2">
                    <a:lumMod val="75000"/>
                  </a:schemeClr>
                </a:solidFill>
              </a:rPr>
              <a:t>Science</a:t>
            </a:r>
            <a:r>
              <a:rPr lang="en-US" sz="1200" i="0" dirty="0">
                <a:solidFill>
                  <a:schemeClr val="accent2">
                    <a:lumMod val="75000"/>
                  </a:schemeClr>
                </a:solidFill>
              </a:rPr>
              <a:t> </a:t>
            </a:r>
            <a:r>
              <a:rPr lang="en-US" sz="1200" b="1" i="0" dirty="0" smtClean="0">
                <a:solidFill>
                  <a:schemeClr val="accent2">
                    <a:lumMod val="75000"/>
                  </a:schemeClr>
                </a:solidFill>
              </a:rPr>
              <a:t>315</a:t>
            </a:r>
            <a:r>
              <a:rPr lang="en-US" sz="1200" i="0" dirty="0" smtClean="0">
                <a:solidFill>
                  <a:schemeClr val="accent2">
                    <a:lumMod val="75000"/>
                  </a:schemeClr>
                </a:solidFill>
              </a:rPr>
              <a:t>, </a:t>
            </a:r>
            <a:r>
              <a:rPr lang="en-US" sz="1200" i="0" dirty="0">
                <a:solidFill>
                  <a:schemeClr val="accent2">
                    <a:lumMod val="75000"/>
                  </a:schemeClr>
                </a:solidFill>
              </a:rPr>
              <a:t>966--968 (2007</a:t>
            </a:r>
            <a:r>
              <a:rPr lang="en-US" sz="1200" i="0" dirty="0" smtClean="0">
                <a:solidFill>
                  <a:schemeClr val="accent2">
                    <a:lumMod val="75000"/>
                  </a:schemeClr>
                </a:solidFill>
              </a:rPr>
              <a:t>)</a:t>
            </a:r>
            <a:endParaRPr lang="fr-FR" sz="1200" dirty="0">
              <a:solidFill>
                <a:schemeClr val="accent2">
                  <a:lumMod val="75000"/>
                </a:schemeClr>
              </a:solidFill>
            </a:endParaRPr>
          </a:p>
        </p:txBody>
      </p:sp>
    </p:spTree>
    <p:extLst>
      <p:ext uri="{BB962C8B-B14F-4D97-AF65-F5344CB8AC3E}">
        <p14:creationId xmlns:p14="http://schemas.microsoft.com/office/powerpoint/2010/main" val="2113751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Pas de chauvinisme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7168" r="19740" b="52520"/>
          <a:stretch/>
        </p:blipFill>
        <p:spPr bwMode="auto">
          <a:xfrm>
            <a:off x="462577" y="950027"/>
            <a:ext cx="8419606" cy="264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3832" t="37692" r="11882" b="52883"/>
          <a:stretch/>
        </p:blipFill>
        <p:spPr bwMode="auto">
          <a:xfrm>
            <a:off x="478865" y="3957848"/>
            <a:ext cx="8403318" cy="66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195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 mécanique quantique hier et aujourd’hui</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1" name="Rectangle 10"/>
          <p:cNvSpPr/>
          <p:nvPr/>
        </p:nvSpPr>
        <p:spPr>
          <a:xfrm>
            <a:off x="629392" y="1049305"/>
            <a:ext cx="8300852" cy="646331"/>
          </a:xfrm>
          <a:prstGeom prst="rect">
            <a:avLst/>
          </a:prstGeom>
        </p:spPr>
        <p:txBody>
          <a:bodyPr wrap="square">
            <a:spAutoFit/>
          </a:bodyPr>
          <a:lstStyle/>
          <a:p>
            <a:r>
              <a:rPr lang="fr-FR" i="0" dirty="0" smtClean="0">
                <a:solidFill>
                  <a:schemeClr val="accent2">
                    <a:lumMod val="75000"/>
                  </a:schemeClr>
                </a:solidFill>
              </a:rPr>
              <a:t>Les physiciens classiques avaient le sentiment de “marcher sur des œufs avec ces idées nouvelles et totalement contre-intuitives pour eux.</a:t>
            </a:r>
            <a:endParaRPr lang="fr-FR" dirty="0">
              <a:solidFill>
                <a:schemeClr val="accent2">
                  <a:lumMod val="75000"/>
                </a:schemeClr>
              </a:solidFill>
            </a:endParaRPr>
          </a:p>
        </p:txBody>
      </p:sp>
      <p:sp>
        <p:nvSpPr>
          <p:cNvPr id="12" name="Rectangle 11"/>
          <p:cNvSpPr/>
          <p:nvPr/>
        </p:nvSpPr>
        <p:spPr>
          <a:xfrm>
            <a:off x="629392" y="1939954"/>
            <a:ext cx="8300852" cy="923330"/>
          </a:xfrm>
          <a:prstGeom prst="rect">
            <a:avLst/>
          </a:prstGeom>
        </p:spPr>
        <p:txBody>
          <a:bodyPr wrap="square">
            <a:spAutoFit/>
          </a:bodyPr>
          <a:lstStyle/>
          <a:p>
            <a:r>
              <a:rPr lang="fr-FR" i="0" dirty="0" smtClean="0">
                <a:solidFill>
                  <a:schemeClr val="accent2">
                    <a:lumMod val="75000"/>
                  </a:schemeClr>
                </a:solidFill>
              </a:rPr>
              <a:t>Bohr, le vrai « père fondateur » de la mécanique quantique, avait une vision très rigide et prudente du sujet. Il ne croyait pas qu’on puisse se servir de l’intuition.</a:t>
            </a:r>
            <a:endParaRPr lang="fr-FR" dirty="0">
              <a:solidFill>
                <a:schemeClr val="accent2">
                  <a:lumMod val="75000"/>
                </a:schemeClr>
              </a:solidFill>
            </a:endParaRPr>
          </a:p>
        </p:txBody>
      </p:sp>
      <p:sp>
        <p:nvSpPr>
          <p:cNvPr id="13" name="Rectangle 12"/>
          <p:cNvSpPr/>
          <p:nvPr/>
        </p:nvSpPr>
        <p:spPr>
          <a:xfrm>
            <a:off x="629392" y="4358646"/>
            <a:ext cx="8300852" cy="646331"/>
          </a:xfrm>
          <a:prstGeom prst="rect">
            <a:avLst/>
          </a:prstGeom>
        </p:spPr>
        <p:txBody>
          <a:bodyPr wrap="square">
            <a:spAutoFit/>
          </a:bodyPr>
          <a:lstStyle/>
          <a:p>
            <a:r>
              <a:rPr lang="fr-FR" i="0" dirty="0" smtClean="0">
                <a:solidFill>
                  <a:schemeClr val="accent2">
                    <a:lumMod val="75000"/>
                  </a:schemeClr>
                </a:solidFill>
              </a:rPr>
              <a:t>Feynman, en 1962, en revanche, disait déjà que « le seul vrai mystère, est la dualité onde-particule ».</a:t>
            </a:r>
            <a:endParaRPr lang="fr-FR" dirty="0">
              <a:solidFill>
                <a:schemeClr val="accent2">
                  <a:lumMod val="75000"/>
                </a:schemeClr>
              </a:solidFill>
            </a:endParaRPr>
          </a:p>
        </p:txBody>
      </p:sp>
      <p:sp>
        <p:nvSpPr>
          <p:cNvPr id="14" name="Rectangle 13"/>
          <p:cNvSpPr/>
          <p:nvPr/>
        </p:nvSpPr>
        <p:spPr>
          <a:xfrm>
            <a:off x="629392" y="5251174"/>
            <a:ext cx="8300852" cy="923330"/>
          </a:xfrm>
          <a:prstGeom prst="rect">
            <a:avLst/>
          </a:prstGeom>
        </p:spPr>
        <p:txBody>
          <a:bodyPr wrap="square">
            <a:spAutoFit/>
          </a:bodyPr>
          <a:lstStyle/>
          <a:p>
            <a:r>
              <a:rPr lang="fr-FR" i="0" dirty="0" smtClean="0">
                <a:solidFill>
                  <a:schemeClr val="accent2">
                    <a:lumMod val="75000"/>
                  </a:schemeClr>
                </a:solidFill>
              </a:rPr>
              <a:t>Les physiciens d’aujourd’hui sont beaucoup moins rigides. On s’est habitué à « penser quantique » et on est capable d’acquérir une intuition même en mécanique quantique.</a:t>
            </a:r>
            <a:endParaRPr lang="fr-FR" dirty="0">
              <a:solidFill>
                <a:schemeClr val="accent2">
                  <a:lumMod val="75000"/>
                </a:schemeClr>
              </a:solidFill>
            </a:endParaRPr>
          </a:p>
        </p:txBody>
      </p:sp>
      <p:sp>
        <p:nvSpPr>
          <p:cNvPr id="15" name="Rectangle 14"/>
          <p:cNvSpPr/>
          <p:nvPr/>
        </p:nvSpPr>
        <p:spPr>
          <a:xfrm>
            <a:off x="629392" y="3020609"/>
            <a:ext cx="8300852" cy="1200329"/>
          </a:xfrm>
          <a:prstGeom prst="rect">
            <a:avLst/>
          </a:prstGeom>
        </p:spPr>
        <p:txBody>
          <a:bodyPr wrap="square">
            <a:spAutoFit/>
          </a:bodyPr>
          <a:lstStyle/>
          <a:p>
            <a:r>
              <a:rPr lang="fr-FR" i="0" dirty="0" smtClean="0">
                <a:solidFill>
                  <a:schemeClr val="accent2">
                    <a:lumMod val="75000"/>
                  </a:schemeClr>
                </a:solidFill>
              </a:rPr>
              <a:t>Dans les premiers textes de mécanique (</a:t>
            </a:r>
            <a:r>
              <a:rPr lang="fr-FR" i="0" dirty="0" err="1" smtClean="0">
                <a:solidFill>
                  <a:schemeClr val="accent2">
                    <a:lumMod val="75000"/>
                  </a:schemeClr>
                </a:solidFill>
              </a:rPr>
              <a:t>e.g</a:t>
            </a:r>
            <a:r>
              <a:rPr lang="fr-FR" i="0" dirty="0" smtClean="0">
                <a:solidFill>
                  <a:schemeClr val="accent2">
                    <a:lumMod val="75000"/>
                  </a:schemeClr>
                </a:solidFill>
              </a:rPr>
              <a:t>. Dirac, « </a:t>
            </a:r>
            <a:r>
              <a:rPr lang="fr-FR" i="0" dirty="0" err="1" smtClean="0">
                <a:solidFill>
                  <a:schemeClr val="accent2">
                    <a:lumMod val="75000"/>
                  </a:schemeClr>
                </a:solidFill>
              </a:rPr>
              <a:t>Principles</a:t>
            </a:r>
            <a:r>
              <a:rPr lang="fr-FR" i="0" dirty="0" smtClean="0">
                <a:solidFill>
                  <a:schemeClr val="accent2">
                    <a:lumMod val="75000"/>
                  </a:schemeClr>
                </a:solidFill>
              </a:rPr>
              <a:t> of Quantum </a:t>
            </a:r>
            <a:r>
              <a:rPr lang="fr-FR" i="0" dirty="0" err="1" smtClean="0">
                <a:solidFill>
                  <a:schemeClr val="accent2">
                    <a:lumMod val="75000"/>
                  </a:schemeClr>
                </a:solidFill>
              </a:rPr>
              <a:t>Mechanics</a:t>
            </a:r>
            <a:r>
              <a:rPr lang="fr-FR" i="0" dirty="0" smtClean="0">
                <a:solidFill>
                  <a:schemeClr val="accent2">
                    <a:lumMod val="75000"/>
                  </a:schemeClr>
                </a:solidFill>
              </a:rPr>
              <a:t> » (1930))</a:t>
            </a:r>
            <a:r>
              <a:rPr lang="fr-FR" i="0" dirty="0">
                <a:solidFill>
                  <a:schemeClr val="accent2">
                    <a:lumMod val="75000"/>
                  </a:schemeClr>
                </a:solidFill>
              </a:rPr>
              <a:t> </a:t>
            </a:r>
            <a:r>
              <a:rPr lang="fr-FR" i="0" dirty="0" smtClean="0">
                <a:solidFill>
                  <a:schemeClr val="accent2">
                    <a:lumMod val="75000"/>
                  </a:schemeClr>
                </a:solidFill>
              </a:rPr>
              <a:t>ne contenaient pratiquement pas de figures, jugées dangereuses, car des représentations approximatives d’un phénomène sans analogue dans le mode macroscopique.</a:t>
            </a:r>
            <a:endParaRPr lang="fr-FR" dirty="0">
              <a:solidFill>
                <a:schemeClr val="accent2">
                  <a:lumMod val="75000"/>
                </a:schemeClr>
              </a:solidFill>
            </a:endParaRPr>
          </a:p>
        </p:txBody>
      </p:sp>
    </p:spTree>
    <p:extLst>
      <p:ext uri="{BB962C8B-B14F-4D97-AF65-F5344CB8AC3E}">
        <p14:creationId xmlns:p14="http://schemas.microsoft.com/office/powerpoint/2010/main" val="3809731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Le débat Bohr x Einstein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1" name="Rectangle 10"/>
          <p:cNvSpPr/>
          <p:nvPr/>
        </p:nvSpPr>
        <p:spPr>
          <a:xfrm>
            <a:off x="629392" y="834816"/>
            <a:ext cx="4428030" cy="923330"/>
          </a:xfrm>
          <a:prstGeom prst="rect">
            <a:avLst/>
          </a:prstGeom>
        </p:spPr>
        <p:txBody>
          <a:bodyPr wrap="square">
            <a:spAutoFit/>
          </a:bodyPr>
          <a:lstStyle/>
          <a:p>
            <a:r>
              <a:rPr lang="fr-FR" i="0" dirty="0" smtClean="0">
                <a:solidFill>
                  <a:schemeClr val="accent2">
                    <a:lumMod val="75000"/>
                  </a:schemeClr>
                </a:solidFill>
              </a:rPr>
              <a:t>Einstein n’a jamais vraiment accepté la mécanique quantique sinon qu’en tant qu’une théorie </a:t>
            </a:r>
            <a:r>
              <a:rPr lang="fr-FR" dirty="0" smtClean="0">
                <a:solidFill>
                  <a:schemeClr val="accent2">
                    <a:lumMod val="75000"/>
                  </a:schemeClr>
                </a:solidFill>
              </a:rPr>
              <a:t>provisoire</a:t>
            </a:r>
            <a:r>
              <a:rPr lang="fr-FR" i="0" dirty="0" smtClean="0">
                <a:solidFill>
                  <a:schemeClr val="accent2">
                    <a:lumMod val="75000"/>
                  </a:schemeClr>
                </a:solidFill>
              </a:rPr>
              <a:t> et </a:t>
            </a:r>
            <a:r>
              <a:rPr lang="fr-FR" dirty="0" smtClean="0">
                <a:solidFill>
                  <a:schemeClr val="accent2">
                    <a:lumMod val="75000"/>
                  </a:schemeClr>
                </a:solidFill>
              </a:rPr>
              <a:t>incomplète</a:t>
            </a:r>
            <a:r>
              <a:rPr lang="fr-FR" i="0" dirty="0" smtClean="0">
                <a:solidFill>
                  <a:schemeClr val="accent2">
                    <a:lumMod val="75000"/>
                  </a:schemeClr>
                </a:solidFill>
              </a:rPr>
              <a:t>.</a:t>
            </a:r>
            <a:endParaRPr lang="fr-FR" dirty="0">
              <a:solidFill>
                <a:schemeClr val="accent2">
                  <a:lumMod val="75000"/>
                </a:schemeClr>
              </a:solidFill>
            </a:endParaRPr>
          </a:p>
        </p:txBody>
      </p:sp>
      <p:sp>
        <p:nvSpPr>
          <p:cNvPr id="12" name="Rectangle 11"/>
          <p:cNvSpPr/>
          <p:nvPr/>
        </p:nvSpPr>
        <p:spPr>
          <a:xfrm>
            <a:off x="629392" y="1934922"/>
            <a:ext cx="4428030" cy="1477328"/>
          </a:xfrm>
          <a:prstGeom prst="rect">
            <a:avLst/>
          </a:prstGeom>
        </p:spPr>
        <p:txBody>
          <a:bodyPr wrap="square">
            <a:spAutoFit/>
          </a:bodyPr>
          <a:lstStyle/>
          <a:p>
            <a:r>
              <a:rPr lang="fr-FR" i="0" dirty="0" smtClean="0">
                <a:solidFill>
                  <a:schemeClr val="accent2">
                    <a:lumMod val="75000"/>
                  </a:schemeClr>
                </a:solidFill>
              </a:rPr>
              <a:t>Pour lui, une « superposition d’états quantiques » était le reflet de l’incapacité de l’observateur – et de la théorie quantique – de donner une description plus complète du système.</a:t>
            </a:r>
            <a:endParaRPr lang="fr-FR" dirty="0">
              <a:solidFill>
                <a:schemeClr val="accent2">
                  <a:lumMod val="75000"/>
                </a:schemeClr>
              </a:solidFill>
            </a:endParaRPr>
          </a:p>
        </p:txBody>
      </p:sp>
      <p:sp>
        <p:nvSpPr>
          <p:cNvPr id="13" name="Rectangle 12"/>
          <p:cNvSpPr/>
          <p:nvPr/>
        </p:nvSpPr>
        <p:spPr>
          <a:xfrm>
            <a:off x="629392" y="4715678"/>
            <a:ext cx="8300852" cy="646331"/>
          </a:xfrm>
          <a:prstGeom prst="rect">
            <a:avLst/>
          </a:prstGeom>
        </p:spPr>
        <p:txBody>
          <a:bodyPr wrap="square">
            <a:spAutoFit/>
          </a:bodyPr>
          <a:lstStyle/>
          <a:p>
            <a:r>
              <a:rPr lang="fr-FR" i="0" dirty="0" smtClean="0">
                <a:solidFill>
                  <a:schemeClr val="accent2">
                    <a:lumMod val="75000"/>
                  </a:schemeClr>
                </a:solidFill>
              </a:rPr>
              <a:t>Dans une série de discussions, restées célèbres, avec Bohr lors des « congrès Solvay », il a essayé de démontrer l’inconsistance de la mécanique quantique.</a:t>
            </a:r>
            <a:endParaRPr lang="fr-FR" dirty="0">
              <a:solidFill>
                <a:schemeClr val="accent2">
                  <a:lumMod val="75000"/>
                </a:schemeClr>
              </a:solidFill>
            </a:endParaRPr>
          </a:p>
        </p:txBody>
      </p:sp>
      <p:sp>
        <p:nvSpPr>
          <p:cNvPr id="14" name="Rectangle 13"/>
          <p:cNvSpPr/>
          <p:nvPr/>
        </p:nvSpPr>
        <p:spPr>
          <a:xfrm>
            <a:off x="629392" y="5574339"/>
            <a:ext cx="8300852" cy="646331"/>
          </a:xfrm>
          <a:prstGeom prst="rect">
            <a:avLst/>
          </a:prstGeom>
        </p:spPr>
        <p:txBody>
          <a:bodyPr wrap="square">
            <a:spAutoFit/>
          </a:bodyPr>
          <a:lstStyle/>
          <a:p>
            <a:r>
              <a:rPr lang="fr-FR" i="0" dirty="0" smtClean="0">
                <a:solidFill>
                  <a:schemeClr val="accent2">
                    <a:lumMod val="75000"/>
                  </a:schemeClr>
                </a:solidFill>
              </a:rPr>
              <a:t>La suite des évènements a donnée raison a Bohr contre Einstein, mais cette « attaque » contre la mécanique quantique s’est avérée très fertile.</a:t>
            </a:r>
            <a:endParaRPr lang="fr-FR" dirty="0">
              <a:solidFill>
                <a:schemeClr val="accent2">
                  <a:lumMod val="75000"/>
                </a:schemeClr>
              </a:solidFill>
            </a:endParaRPr>
          </a:p>
        </p:txBody>
      </p:sp>
      <p:sp>
        <p:nvSpPr>
          <p:cNvPr id="15" name="Rectangle 14"/>
          <p:cNvSpPr/>
          <p:nvPr/>
        </p:nvSpPr>
        <p:spPr>
          <a:xfrm>
            <a:off x="629392" y="3607631"/>
            <a:ext cx="8300852" cy="923330"/>
          </a:xfrm>
          <a:prstGeom prst="rect">
            <a:avLst/>
          </a:prstGeom>
        </p:spPr>
        <p:txBody>
          <a:bodyPr wrap="square">
            <a:spAutoFit/>
          </a:bodyPr>
          <a:lstStyle/>
          <a:p>
            <a:r>
              <a:rPr lang="fr-FR" i="0" dirty="0" smtClean="0">
                <a:solidFill>
                  <a:schemeClr val="accent2">
                    <a:lumMod val="75000"/>
                  </a:schemeClr>
                </a:solidFill>
              </a:rPr>
              <a:t>Il croyait qu’une théorie plus approfondie, contenant des « variables cachées » -- c’est-à-dire des grandeurs jusqu’alors inconnues – permettrai un jour de rendre la physique quantique totalement déterministe.</a:t>
            </a:r>
            <a:endParaRPr lang="fr-FR" dirty="0">
              <a:solidFill>
                <a:schemeClr val="accent2">
                  <a:lumMod val="75000"/>
                </a:schemeClr>
              </a:solidFill>
            </a:endParaRPr>
          </a:p>
        </p:txBody>
      </p:sp>
      <p:pic>
        <p:nvPicPr>
          <p:cNvPr id="2050" name="Picture 2" descr="http://startswithabang.com/wp-content/uploads/2008/12/einstein-boh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574" y="649316"/>
            <a:ext cx="3810000" cy="25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76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Le débat Bohr x Einstein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6" name="Rectangle 15"/>
          <p:cNvSpPr/>
          <p:nvPr/>
        </p:nvSpPr>
        <p:spPr>
          <a:xfrm>
            <a:off x="479425" y="686146"/>
            <a:ext cx="8300852" cy="369332"/>
          </a:xfrm>
          <a:prstGeom prst="rect">
            <a:avLst/>
          </a:prstGeom>
        </p:spPr>
        <p:txBody>
          <a:bodyPr wrap="square">
            <a:spAutoFit/>
          </a:bodyPr>
          <a:lstStyle/>
          <a:p>
            <a:pPr algn="ctr"/>
            <a:r>
              <a:rPr lang="fr-FR" i="0" dirty="0" smtClean="0">
                <a:solidFill>
                  <a:schemeClr val="accent2">
                    <a:lumMod val="75000"/>
                  </a:schemeClr>
                </a:solidFill>
              </a:rPr>
              <a:t>1926 : Einstein attaque</a:t>
            </a:r>
            <a:endParaRPr lang="fr-FR" dirty="0">
              <a:solidFill>
                <a:schemeClr val="accent2">
                  <a:lumMod val="75000"/>
                </a:schemeClr>
              </a:solidFill>
            </a:endParaRPr>
          </a:p>
        </p:txBody>
      </p:sp>
      <p:grpSp>
        <p:nvGrpSpPr>
          <p:cNvPr id="56" name="Groupe 55"/>
          <p:cNvGrpSpPr/>
          <p:nvPr/>
        </p:nvGrpSpPr>
        <p:grpSpPr>
          <a:xfrm>
            <a:off x="478865" y="1096734"/>
            <a:ext cx="6878548" cy="3456206"/>
            <a:chOff x="478865" y="1187046"/>
            <a:chExt cx="6878548" cy="3456206"/>
          </a:xfrm>
        </p:grpSpPr>
        <p:pic>
          <p:nvPicPr>
            <p:cNvPr id="1026" name="Picture 2" descr="File:Ebohr4.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865" y="1187046"/>
              <a:ext cx="2877565" cy="345620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437791" y="2274837"/>
              <a:ext cx="2878262" cy="338554"/>
            </a:xfrm>
            <a:prstGeom prst="rect">
              <a:avLst/>
            </a:prstGeom>
          </p:spPr>
          <p:txBody>
            <a:bodyPr wrap="square">
              <a:spAutoFit/>
            </a:bodyPr>
            <a:lstStyle/>
            <a:p>
              <a:r>
                <a:rPr lang="fr-FR" sz="1600" i="0" dirty="0" smtClean="0">
                  <a:solidFill>
                    <a:schemeClr val="accent2">
                      <a:lumMod val="75000"/>
                    </a:schemeClr>
                  </a:solidFill>
                </a:rPr>
                <a:t>Boite contenant un photon </a:t>
              </a:r>
              <a:endParaRPr lang="fr-FR" sz="1600" dirty="0">
                <a:solidFill>
                  <a:schemeClr val="accent2">
                    <a:lumMod val="75000"/>
                  </a:schemeClr>
                </a:solidFill>
              </a:endParaRPr>
            </a:p>
          </p:txBody>
        </p:sp>
        <p:cxnSp>
          <p:nvCxnSpPr>
            <p:cNvPr id="4" name="Connecteur droit avec flèche 3"/>
            <p:cNvCxnSpPr/>
            <p:nvPr/>
          </p:nvCxnSpPr>
          <p:spPr bwMode="auto">
            <a:xfrm flipH="1">
              <a:off x="2598586" y="1786628"/>
              <a:ext cx="1839207" cy="139844"/>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4458471" y="3170294"/>
              <a:ext cx="2878262" cy="338554"/>
            </a:xfrm>
            <a:prstGeom prst="rect">
              <a:avLst/>
            </a:prstGeom>
          </p:spPr>
          <p:txBody>
            <a:bodyPr wrap="square">
              <a:spAutoFit/>
            </a:bodyPr>
            <a:lstStyle/>
            <a:p>
              <a:r>
                <a:rPr lang="fr-FR" sz="1600" i="0" dirty="0" smtClean="0">
                  <a:solidFill>
                    <a:schemeClr val="accent2">
                      <a:lumMod val="75000"/>
                    </a:schemeClr>
                  </a:solidFill>
                </a:rPr>
                <a:t>Mécanisme d’ouverture</a:t>
              </a:r>
              <a:endParaRPr lang="fr-FR" sz="1600" dirty="0">
                <a:solidFill>
                  <a:schemeClr val="accent2">
                    <a:lumMod val="75000"/>
                  </a:schemeClr>
                </a:solidFill>
              </a:endParaRPr>
            </a:p>
          </p:txBody>
        </p:sp>
        <p:cxnSp>
          <p:nvCxnSpPr>
            <p:cNvPr id="20" name="Connecteur droit avec flèche 19"/>
            <p:cNvCxnSpPr/>
            <p:nvPr/>
          </p:nvCxnSpPr>
          <p:spPr bwMode="auto">
            <a:xfrm flipH="1" flipV="1">
              <a:off x="2598586" y="2731325"/>
              <a:ext cx="1880565" cy="665757"/>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tangle 25"/>
            <p:cNvSpPr/>
            <p:nvPr/>
          </p:nvSpPr>
          <p:spPr>
            <a:xfrm>
              <a:off x="4479151" y="3500421"/>
              <a:ext cx="2878262" cy="338554"/>
            </a:xfrm>
            <a:prstGeom prst="rect">
              <a:avLst/>
            </a:prstGeom>
          </p:spPr>
          <p:txBody>
            <a:bodyPr wrap="square">
              <a:spAutoFit/>
            </a:bodyPr>
            <a:lstStyle/>
            <a:p>
              <a:r>
                <a:rPr lang="fr-FR" sz="1600" i="0" dirty="0" smtClean="0">
                  <a:solidFill>
                    <a:schemeClr val="accent2">
                      <a:lumMod val="75000"/>
                    </a:schemeClr>
                  </a:solidFill>
                </a:rPr>
                <a:t>piloté par une horloge</a:t>
              </a:r>
              <a:endParaRPr lang="fr-FR" sz="1600" dirty="0">
                <a:solidFill>
                  <a:schemeClr val="accent2">
                    <a:lumMod val="75000"/>
                  </a:schemeClr>
                </a:solidFill>
              </a:endParaRPr>
            </a:p>
          </p:txBody>
        </p:sp>
        <p:cxnSp>
          <p:nvCxnSpPr>
            <p:cNvPr id="27" name="Connecteur droit avec flèche 26"/>
            <p:cNvCxnSpPr>
              <a:stCxn id="17" idx="1"/>
            </p:cNvCxnSpPr>
            <p:nvPr/>
          </p:nvCxnSpPr>
          <p:spPr bwMode="auto">
            <a:xfrm flipH="1">
              <a:off x="3025432" y="2444114"/>
              <a:ext cx="1412359" cy="121777"/>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ectangle 30"/>
            <p:cNvSpPr/>
            <p:nvPr/>
          </p:nvSpPr>
          <p:spPr>
            <a:xfrm>
              <a:off x="4458471" y="1614614"/>
              <a:ext cx="2878262" cy="338554"/>
            </a:xfrm>
            <a:prstGeom prst="rect">
              <a:avLst/>
            </a:prstGeom>
          </p:spPr>
          <p:txBody>
            <a:bodyPr wrap="square">
              <a:spAutoFit/>
            </a:bodyPr>
            <a:lstStyle/>
            <a:p>
              <a:r>
                <a:rPr lang="fr-FR" sz="1600" i="0" dirty="0" smtClean="0">
                  <a:solidFill>
                    <a:schemeClr val="accent2">
                      <a:lumMod val="75000"/>
                    </a:schemeClr>
                  </a:solidFill>
                </a:rPr>
                <a:t>Ressort</a:t>
              </a:r>
              <a:endParaRPr lang="fr-FR" sz="1600" dirty="0">
                <a:solidFill>
                  <a:schemeClr val="accent2">
                    <a:lumMod val="75000"/>
                  </a:schemeClr>
                </a:solidFill>
              </a:endParaRPr>
            </a:p>
          </p:txBody>
        </p:sp>
        <p:cxnSp>
          <p:nvCxnSpPr>
            <p:cNvPr id="38" name="Connecteur droit avec flèche 37"/>
            <p:cNvCxnSpPr>
              <a:stCxn id="26" idx="1"/>
            </p:cNvCxnSpPr>
            <p:nvPr/>
          </p:nvCxnSpPr>
          <p:spPr bwMode="auto">
            <a:xfrm flipH="1" flipV="1">
              <a:off x="2371342" y="3187452"/>
              <a:ext cx="2107809" cy="482246"/>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 name="Groupe 60"/>
          <p:cNvGrpSpPr/>
          <p:nvPr/>
        </p:nvGrpSpPr>
        <p:grpSpPr>
          <a:xfrm>
            <a:off x="525842" y="4633758"/>
            <a:ext cx="8392527" cy="584775"/>
            <a:chOff x="525842" y="4633758"/>
            <a:chExt cx="8392527" cy="584775"/>
          </a:xfrm>
        </p:grpSpPr>
        <p:sp>
          <p:nvSpPr>
            <p:cNvPr id="41" name="Rectangle 40"/>
            <p:cNvSpPr/>
            <p:nvPr/>
          </p:nvSpPr>
          <p:spPr>
            <a:xfrm>
              <a:off x="525842" y="4633758"/>
              <a:ext cx="8392527" cy="584775"/>
            </a:xfrm>
            <a:prstGeom prst="rect">
              <a:avLst/>
            </a:prstGeom>
          </p:spPr>
          <p:txBody>
            <a:bodyPr wrap="square">
              <a:spAutoFit/>
            </a:bodyPr>
            <a:lstStyle/>
            <a:p>
              <a:r>
                <a:rPr lang="fr-FR" sz="1600" i="0" dirty="0" smtClean="0">
                  <a:solidFill>
                    <a:schemeClr val="accent2">
                      <a:lumMod val="75000"/>
                    </a:schemeClr>
                  </a:solidFill>
                </a:rPr>
                <a:t>Le diaphragme est programmé pour s’ouvrir pendant </a:t>
              </a:r>
              <a:r>
                <a:rPr lang="fr-FR" sz="1600" i="0" dirty="0">
                  <a:solidFill>
                    <a:schemeClr val="accent2">
                      <a:lumMod val="75000"/>
                    </a:schemeClr>
                  </a:solidFill>
                </a:rPr>
                <a:t>un </a:t>
              </a:r>
              <a:r>
                <a:rPr lang="fr-FR" sz="1600" i="0" dirty="0" smtClean="0">
                  <a:solidFill>
                    <a:schemeClr val="accent2">
                      <a:lumMod val="75000"/>
                    </a:schemeClr>
                  </a:solidFill>
                </a:rPr>
                <a:t>temps       laissant (éventuellement) </a:t>
              </a:r>
              <a:r>
                <a:rPr lang="fr-FR" sz="1600" i="0" dirty="0">
                  <a:solidFill>
                    <a:schemeClr val="accent2">
                      <a:lumMod val="75000"/>
                    </a:schemeClr>
                  </a:solidFill>
                </a:rPr>
                <a:t>s’échapper </a:t>
              </a:r>
              <a:r>
                <a:rPr lang="fr-FR" sz="1600" i="0" dirty="0" smtClean="0">
                  <a:solidFill>
                    <a:schemeClr val="accent2">
                      <a:lumMod val="75000"/>
                    </a:schemeClr>
                  </a:solidFill>
                </a:rPr>
                <a:t>le photon</a:t>
              </a:r>
              <a:endParaRPr lang="fr-FR" sz="1600" dirty="0">
                <a:solidFill>
                  <a:schemeClr val="accent2">
                    <a:lumMod val="75000"/>
                  </a:schemeClr>
                </a:solidFill>
              </a:endParaRPr>
            </a:p>
          </p:txBody>
        </p:sp>
        <p:pic>
          <p:nvPicPr>
            <p:cNvPr id="35" name="Image 34"/>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6325085" y="4721798"/>
              <a:ext cx="283845" cy="184785"/>
            </a:xfrm>
            <a:prstGeom prst="rect">
              <a:avLst/>
            </a:prstGeom>
          </p:spPr>
        </p:pic>
      </p:grpSp>
      <p:grpSp>
        <p:nvGrpSpPr>
          <p:cNvPr id="58" name="Groupe 57"/>
          <p:cNvGrpSpPr/>
          <p:nvPr/>
        </p:nvGrpSpPr>
        <p:grpSpPr>
          <a:xfrm>
            <a:off x="555299" y="5234946"/>
            <a:ext cx="8490275" cy="338554"/>
            <a:chOff x="555299" y="5234946"/>
            <a:chExt cx="8490275" cy="338554"/>
          </a:xfrm>
        </p:grpSpPr>
        <p:sp>
          <p:nvSpPr>
            <p:cNvPr id="44" name="Rectangle 43"/>
            <p:cNvSpPr/>
            <p:nvPr/>
          </p:nvSpPr>
          <p:spPr>
            <a:xfrm>
              <a:off x="555299" y="5234946"/>
              <a:ext cx="8490275" cy="338554"/>
            </a:xfrm>
            <a:prstGeom prst="rect">
              <a:avLst/>
            </a:prstGeom>
          </p:spPr>
          <p:txBody>
            <a:bodyPr wrap="square">
              <a:spAutoFit/>
            </a:bodyPr>
            <a:lstStyle/>
            <a:p>
              <a:r>
                <a:rPr lang="fr-FR" sz="1600" i="0" dirty="0" smtClean="0">
                  <a:solidFill>
                    <a:schemeClr val="accent2">
                      <a:lumMod val="75000"/>
                    </a:schemeClr>
                  </a:solidFill>
                </a:rPr>
                <a:t>Le ressort permet de déterminer la variation         de la masse de la boîte </a:t>
              </a:r>
              <a:endParaRPr lang="fr-FR" sz="1600" dirty="0">
                <a:solidFill>
                  <a:schemeClr val="accent2">
                    <a:lumMod val="75000"/>
                  </a:schemeClr>
                </a:solidFill>
              </a:endParaRPr>
            </a:p>
          </p:txBody>
        </p:sp>
        <p:pic>
          <p:nvPicPr>
            <p:cNvPr id="36" name="Image 35"/>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4629851" y="5311830"/>
              <a:ext cx="415290" cy="184785"/>
            </a:xfrm>
            <a:prstGeom prst="rect">
              <a:avLst/>
            </a:prstGeom>
          </p:spPr>
        </p:pic>
      </p:grpSp>
      <p:grpSp>
        <p:nvGrpSpPr>
          <p:cNvPr id="59" name="Groupe 58"/>
          <p:cNvGrpSpPr/>
          <p:nvPr/>
        </p:nvGrpSpPr>
        <p:grpSpPr>
          <a:xfrm>
            <a:off x="555299" y="5603082"/>
            <a:ext cx="8490275" cy="338554"/>
            <a:chOff x="555299" y="5603082"/>
            <a:chExt cx="8490275" cy="338554"/>
          </a:xfrm>
        </p:grpSpPr>
        <p:sp>
          <p:nvSpPr>
            <p:cNvPr id="48" name="Rectangle 47"/>
            <p:cNvSpPr/>
            <p:nvPr/>
          </p:nvSpPr>
          <p:spPr>
            <a:xfrm>
              <a:off x="555299" y="5603082"/>
              <a:ext cx="8490275" cy="338554"/>
            </a:xfrm>
            <a:prstGeom prst="rect">
              <a:avLst/>
            </a:prstGeom>
          </p:spPr>
          <p:txBody>
            <a:bodyPr wrap="square">
              <a:spAutoFit/>
            </a:bodyPr>
            <a:lstStyle/>
            <a:p>
              <a:r>
                <a:rPr lang="fr-FR" sz="1600" i="0" dirty="0" smtClean="0">
                  <a:solidFill>
                    <a:schemeClr val="accent2">
                      <a:lumMod val="75000"/>
                    </a:schemeClr>
                  </a:solidFill>
                </a:rPr>
                <a:t>L’énergie du photon est donc </a:t>
              </a:r>
              <a:endParaRPr lang="fr-FR" sz="1600" dirty="0">
                <a:solidFill>
                  <a:schemeClr val="accent2">
                    <a:lumMod val="75000"/>
                  </a:schemeClr>
                </a:solidFill>
              </a:endParaRPr>
            </a:p>
          </p:txBody>
        </p:sp>
        <p:pic>
          <p:nvPicPr>
            <p:cNvPr id="37" name="Image 36"/>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3366198" y="5656216"/>
              <a:ext cx="1373505" cy="213360"/>
            </a:xfrm>
            <a:prstGeom prst="rect">
              <a:avLst/>
            </a:prstGeom>
          </p:spPr>
        </p:pic>
      </p:grpSp>
      <p:grpSp>
        <p:nvGrpSpPr>
          <p:cNvPr id="62" name="Groupe 61"/>
          <p:cNvGrpSpPr/>
          <p:nvPr/>
        </p:nvGrpSpPr>
        <p:grpSpPr>
          <a:xfrm>
            <a:off x="544858" y="5941636"/>
            <a:ext cx="8490275" cy="338554"/>
            <a:chOff x="544858" y="5941636"/>
            <a:chExt cx="8490275" cy="338554"/>
          </a:xfrm>
        </p:grpSpPr>
        <p:sp>
          <p:nvSpPr>
            <p:cNvPr id="51" name="Rectangle 50"/>
            <p:cNvSpPr/>
            <p:nvPr/>
          </p:nvSpPr>
          <p:spPr>
            <a:xfrm>
              <a:off x="544858" y="5941636"/>
              <a:ext cx="8490275" cy="338554"/>
            </a:xfrm>
            <a:prstGeom prst="rect">
              <a:avLst/>
            </a:prstGeom>
          </p:spPr>
          <p:txBody>
            <a:bodyPr wrap="square">
              <a:spAutoFit/>
            </a:bodyPr>
            <a:lstStyle/>
            <a:p>
              <a:r>
                <a:rPr lang="fr-FR" sz="1600" i="0" dirty="0" smtClean="0">
                  <a:solidFill>
                    <a:schemeClr val="accent2">
                      <a:lumMod val="75000"/>
                    </a:schemeClr>
                  </a:solidFill>
                </a:rPr>
                <a:t>On peut connaître      et          avec des précisions arbitraires, donc</a:t>
              </a:r>
              <a:endParaRPr lang="fr-FR" sz="1600" dirty="0">
                <a:solidFill>
                  <a:schemeClr val="accent2">
                    <a:lumMod val="75000"/>
                  </a:schemeClr>
                </a:solidFill>
              </a:endParaRPr>
            </a:p>
          </p:txBody>
        </p:sp>
        <p:pic>
          <p:nvPicPr>
            <p:cNvPr id="52" name="Image 51"/>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289819" y="6007231"/>
              <a:ext cx="283845" cy="184785"/>
            </a:xfrm>
            <a:prstGeom prst="rect">
              <a:avLst/>
            </a:prstGeom>
          </p:spPr>
        </p:pic>
        <p:pic>
          <p:nvPicPr>
            <p:cNvPr id="53" name="Image 52"/>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2910198" y="6001764"/>
              <a:ext cx="415290" cy="184785"/>
            </a:xfrm>
            <a:prstGeom prst="rect">
              <a:avLst/>
            </a:prstGeom>
          </p:spPr>
        </p:pic>
        <p:pic>
          <p:nvPicPr>
            <p:cNvPr id="39" name="Image 38"/>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6821919" y="6021982"/>
              <a:ext cx="1181100" cy="192405"/>
            </a:xfrm>
            <a:prstGeom prst="rect">
              <a:avLst/>
            </a:prstGeom>
          </p:spPr>
        </p:pic>
      </p:grpSp>
    </p:spTree>
    <p:extLst>
      <p:ext uri="{BB962C8B-B14F-4D97-AF65-F5344CB8AC3E}">
        <p14:creationId xmlns:p14="http://schemas.microsoft.com/office/powerpoint/2010/main" val="52844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Le débat Bohr x Einstein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6" name="Rectangle 15"/>
          <p:cNvSpPr/>
          <p:nvPr/>
        </p:nvSpPr>
        <p:spPr>
          <a:xfrm>
            <a:off x="479425" y="776458"/>
            <a:ext cx="8300852" cy="369332"/>
          </a:xfrm>
          <a:prstGeom prst="rect">
            <a:avLst/>
          </a:prstGeom>
        </p:spPr>
        <p:txBody>
          <a:bodyPr wrap="square">
            <a:spAutoFit/>
          </a:bodyPr>
          <a:lstStyle/>
          <a:p>
            <a:pPr algn="ctr"/>
            <a:r>
              <a:rPr lang="fr-FR" i="0" dirty="0" smtClean="0">
                <a:solidFill>
                  <a:schemeClr val="accent2">
                    <a:lumMod val="75000"/>
                  </a:schemeClr>
                </a:solidFill>
              </a:rPr>
              <a:t>La contrattaque de Bohr</a:t>
            </a:r>
            <a:endParaRPr lang="fr-FR" dirty="0">
              <a:solidFill>
                <a:schemeClr val="accent2">
                  <a:lumMod val="75000"/>
                </a:schemeClr>
              </a:solidFill>
            </a:endParaRPr>
          </a:p>
        </p:txBody>
      </p:sp>
      <p:sp>
        <p:nvSpPr>
          <p:cNvPr id="44" name="Rectangle 43"/>
          <p:cNvSpPr/>
          <p:nvPr/>
        </p:nvSpPr>
        <p:spPr>
          <a:xfrm>
            <a:off x="474535" y="4334671"/>
            <a:ext cx="8490275" cy="584775"/>
          </a:xfrm>
          <a:prstGeom prst="rect">
            <a:avLst/>
          </a:prstGeom>
        </p:spPr>
        <p:txBody>
          <a:bodyPr wrap="square">
            <a:spAutoFit/>
          </a:bodyPr>
          <a:lstStyle/>
          <a:p>
            <a:pPr marL="342900" indent="-342900">
              <a:buFont typeface="+mj-lt"/>
              <a:buAutoNum type="arabicPeriod"/>
            </a:pPr>
            <a:r>
              <a:rPr lang="fr-FR" sz="1600" i="0" dirty="0" smtClean="0">
                <a:solidFill>
                  <a:schemeClr val="accent2">
                    <a:lumMod val="75000"/>
                  </a:schemeClr>
                </a:solidFill>
              </a:rPr>
              <a:t>Pour permettre de déterminer sa masse, la boîte doit être placée dans un champ gravitationnel </a:t>
            </a:r>
            <a:endParaRPr lang="fr-FR" sz="1600" dirty="0">
              <a:solidFill>
                <a:schemeClr val="accent2">
                  <a:lumMod val="75000"/>
                </a:schemeClr>
              </a:solidFill>
            </a:endParaRPr>
          </a:p>
        </p:txBody>
      </p:sp>
      <p:grpSp>
        <p:nvGrpSpPr>
          <p:cNvPr id="1034" name="Groupe 1033"/>
          <p:cNvGrpSpPr/>
          <p:nvPr/>
        </p:nvGrpSpPr>
        <p:grpSpPr>
          <a:xfrm>
            <a:off x="3616282" y="1379017"/>
            <a:ext cx="1173713" cy="2493072"/>
            <a:chOff x="3616282" y="1379017"/>
            <a:chExt cx="1173713" cy="2493072"/>
          </a:xfrm>
        </p:grpSpPr>
        <p:grpSp>
          <p:nvGrpSpPr>
            <p:cNvPr id="1024" name="Groupe 1023"/>
            <p:cNvGrpSpPr/>
            <p:nvPr/>
          </p:nvGrpSpPr>
          <p:grpSpPr>
            <a:xfrm>
              <a:off x="3616282" y="1379017"/>
              <a:ext cx="1173713" cy="1562068"/>
              <a:chOff x="2551086" y="1366730"/>
              <a:chExt cx="1173713" cy="1562068"/>
            </a:xfrm>
          </p:grpSpPr>
          <p:sp>
            <p:nvSpPr>
              <p:cNvPr id="66" name="Ellipse 65"/>
              <p:cNvSpPr/>
              <p:nvPr/>
            </p:nvSpPr>
            <p:spPr bwMode="auto">
              <a:xfrm>
                <a:off x="3594171" y="2386109"/>
                <a:ext cx="130628" cy="142504"/>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290" name="Groupe 289"/>
              <p:cNvGrpSpPr/>
              <p:nvPr/>
            </p:nvGrpSpPr>
            <p:grpSpPr>
              <a:xfrm rot="16200000">
                <a:off x="2627222" y="1678357"/>
                <a:ext cx="791654" cy="168399"/>
                <a:chOff x="4427702" y="2334378"/>
                <a:chExt cx="1455485" cy="168399"/>
              </a:xfrm>
            </p:grpSpPr>
            <p:grpSp>
              <p:nvGrpSpPr>
                <p:cNvPr id="291" name="Groupe 290"/>
                <p:cNvGrpSpPr/>
                <p:nvPr/>
              </p:nvGrpSpPr>
              <p:grpSpPr>
                <a:xfrm rot="10800000" flipH="1">
                  <a:off x="4628118" y="2334378"/>
                  <a:ext cx="1050438" cy="168399"/>
                  <a:chOff x="6198376" y="1270391"/>
                  <a:chExt cx="933632" cy="203462"/>
                </a:xfrm>
              </p:grpSpPr>
              <p:grpSp>
                <p:nvGrpSpPr>
                  <p:cNvPr id="294" name="Groupe 293"/>
                  <p:cNvGrpSpPr/>
                  <p:nvPr/>
                </p:nvGrpSpPr>
                <p:grpSpPr>
                  <a:xfrm>
                    <a:off x="6198376" y="1270391"/>
                    <a:ext cx="466816" cy="203462"/>
                    <a:chOff x="6198376" y="1270391"/>
                    <a:chExt cx="466816" cy="203462"/>
                  </a:xfrm>
                </p:grpSpPr>
                <p:grpSp>
                  <p:nvGrpSpPr>
                    <p:cNvPr id="326" name="Groupe 325"/>
                    <p:cNvGrpSpPr/>
                    <p:nvPr/>
                  </p:nvGrpSpPr>
                  <p:grpSpPr>
                    <a:xfrm>
                      <a:off x="6198376" y="1270391"/>
                      <a:ext cx="233408" cy="203462"/>
                      <a:chOff x="6198376" y="1270391"/>
                      <a:chExt cx="233408" cy="203462"/>
                    </a:xfrm>
                  </p:grpSpPr>
                  <p:grpSp>
                    <p:nvGrpSpPr>
                      <p:cNvPr id="342" name="Groupe 341"/>
                      <p:cNvGrpSpPr/>
                      <p:nvPr/>
                    </p:nvGrpSpPr>
                    <p:grpSpPr>
                      <a:xfrm>
                        <a:off x="6198376" y="1270391"/>
                        <a:ext cx="116704" cy="202422"/>
                        <a:chOff x="6198376" y="1270390"/>
                        <a:chExt cx="1249446" cy="1054001"/>
                      </a:xfrm>
                    </p:grpSpPr>
                    <p:grpSp>
                      <p:nvGrpSpPr>
                        <p:cNvPr id="350" name="Groupe 349"/>
                        <p:cNvGrpSpPr/>
                        <p:nvPr/>
                      </p:nvGrpSpPr>
                      <p:grpSpPr>
                        <a:xfrm>
                          <a:off x="6198376" y="1409991"/>
                          <a:ext cx="628213" cy="914400"/>
                          <a:chOff x="6198376" y="1409991"/>
                          <a:chExt cx="628213" cy="914400"/>
                        </a:xfrm>
                      </p:grpSpPr>
                      <p:sp>
                        <p:nvSpPr>
                          <p:cNvPr id="354" name="Arc 35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55" name="Arc 35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51" name="Groupe 350"/>
                        <p:cNvGrpSpPr/>
                        <p:nvPr/>
                      </p:nvGrpSpPr>
                      <p:grpSpPr>
                        <a:xfrm flipH="1" flipV="1">
                          <a:off x="6819609" y="1270390"/>
                          <a:ext cx="628213" cy="914400"/>
                          <a:chOff x="6198376" y="1409991"/>
                          <a:chExt cx="628213" cy="914400"/>
                        </a:xfrm>
                      </p:grpSpPr>
                      <p:sp>
                        <p:nvSpPr>
                          <p:cNvPr id="352" name="Arc 3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53" name="Arc 3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43" name="Groupe 342"/>
                      <p:cNvGrpSpPr/>
                      <p:nvPr/>
                    </p:nvGrpSpPr>
                    <p:grpSpPr>
                      <a:xfrm>
                        <a:off x="6315080" y="1271431"/>
                        <a:ext cx="116704" cy="202422"/>
                        <a:chOff x="6198376" y="1270390"/>
                        <a:chExt cx="1249446" cy="1054001"/>
                      </a:xfrm>
                    </p:grpSpPr>
                    <p:grpSp>
                      <p:nvGrpSpPr>
                        <p:cNvPr id="344" name="Groupe 343"/>
                        <p:cNvGrpSpPr/>
                        <p:nvPr/>
                      </p:nvGrpSpPr>
                      <p:grpSpPr>
                        <a:xfrm>
                          <a:off x="6198376" y="1409991"/>
                          <a:ext cx="628213" cy="914400"/>
                          <a:chOff x="6198376" y="1409991"/>
                          <a:chExt cx="628213" cy="914400"/>
                        </a:xfrm>
                      </p:grpSpPr>
                      <p:sp>
                        <p:nvSpPr>
                          <p:cNvPr id="348" name="Arc 34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9" name="Arc 34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45" name="Groupe 344"/>
                        <p:cNvGrpSpPr/>
                        <p:nvPr/>
                      </p:nvGrpSpPr>
                      <p:grpSpPr>
                        <a:xfrm flipH="1" flipV="1">
                          <a:off x="6819609" y="1270390"/>
                          <a:ext cx="628213" cy="914400"/>
                          <a:chOff x="6198376" y="1409991"/>
                          <a:chExt cx="628213" cy="914400"/>
                        </a:xfrm>
                      </p:grpSpPr>
                      <p:sp>
                        <p:nvSpPr>
                          <p:cNvPr id="346" name="Arc 3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7" name="Arc 3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327" name="Groupe 326"/>
                    <p:cNvGrpSpPr/>
                    <p:nvPr/>
                  </p:nvGrpSpPr>
                  <p:grpSpPr>
                    <a:xfrm>
                      <a:off x="6431784" y="1270391"/>
                      <a:ext cx="233408" cy="203462"/>
                      <a:chOff x="6198376" y="1270391"/>
                      <a:chExt cx="233408" cy="203462"/>
                    </a:xfrm>
                  </p:grpSpPr>
                  <p:grpSp>
                    <p:nvGrpSpPr>
                      <p:cNvPr id="328" name="Groupe 327"/>
                      <p:cNvGrpSpPr/>
                      <p:nvPr/>
                    </p:nvGrpSpPr>
                    <p:grpSpPr>
                      <a:xfrm>
                        <a:off x="6198376" y="1270391"/>
                        <a:ext cx="116704" cy="202422"/>
                        <a:chOff x="6198376" y="1270390"/>
                        <a:chExt cx="1249446" cy="1054001"/>
                      </a:xfrm>
                    </p:grpSpPr>
                    <p:grpSp>
                      <p:nvGrpSpPr>
                        <p:cNvPr id="336" name="Groupe 335"/>
                        <p:cNvGrpSpPr/>
                        <p:nvPr/>
                      </p:nvGrpSpPr>
                      <p:grpSpPr>
                        <a:xfrm>
                          <a:off x="6198376" y="1409991"/>
                          <a:ext cx="628213" cy="914400"/>
                          <a:chOff x="6198376" y="1409991"/>
                          <a:chExt cx="628213" cy="914400"/>
                        </a:xfrm>
                      </p:grpSpPr>
                      <p:sp>
                        <p:nvSpPr>
                          <p:cNvPr id="340" name="Arc 33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1" name="Arc 34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37" name="Groupe 336"/>
                        <p:cNvGrpSpPr/>
                        <p:nvPr/>
                      </p:nvGrpSpPr>
                      <p:grpSpPr>
                        <a:xfrm flipH="1" flipV="1">
                          <a:off x="6819609" y="1270390"/>
                          <a:ext cx="628213" cy="914400"/>
                          <a:chOff x="6198376" y="1409991"/>
                          <a:chExt cx="628213" cy="914400"/>
                        </a:xfrm>
                      </p:grpSpPr>
                      <p:sp>
                        <p:nvSpPr>
                          <p:cNvPr id="338" name="Arc 33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9" name="Arc 33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29" name="Groupe 328"/>
                      <p:cNvGrpSpPr/>
                      <p:nvPr/>
                    </p:nvGrpSpPr>
                    <p:grpSpPr>
                      <a:xfrm>
                        <a:off x="6315080" y="1271431"/>
                        <a:ext cx="116704" cy="202422"/>
                        <a:chOff x="6198376" y="1270390"/>
                        <a:chExt cx="1249446" cy="1054001"/>
                      </a:xfrm>
                    </p:grpSpPr>
                    <p:grpSp>
                      <p:nvGrpSpPr>
                        <p:cNvPr id="330" name="Groupe 329"/>
                        <p:cNvGrpSpPr/>
                        <p:nvPr/>
                      </p:nvGrpSpPr>
                      <p:grpSpPr>
                        <a:xfrm>
                          <a:off x="6198376" y="1409991"/>
                          <a:ext cx="628213" cy="914400"/>
                          <a:chOff x="6198376" y="1409991"/>
                          <a:chExt cx="628213" cy="914400"/>
                        </a:xfrm>
                      </p:grpSpPr>
                      <p:sp>
                        <p:nvSpPr>
                          <p:cNvPr id="334" name="Arc 33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5" name="Arc 33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31" name="Groupe 330"/>
                        <p:cNvGrpSpPr/>
                        <p:nvPr/>
                      </p:nvGrpSpPr>
                      <p:grpSpPr>
                        <a:xfrm flipH="1" flipV="1">
                          <a:off x="6819609" y="1270390"/>
                          <a:ext cx="628213" cy="914400"/>
                          <a:chOff x="6198376" y="1409991"/>
                          <a:chExt cx="628213" cy="914400"/>
                        </a:xfrm>
                      </p:grpSpPr>
                      <p:sp>
                        <p:nvSpPr>
                          <p:cNvPr id="332" name="Arc 33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3" name="Arc 33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295" name="Groupe 294"/>
                  <p:cNvGrpSpPr/>
                  <p:nvPr/>
                </p:nvGrpSpPr>
                <p:grpSpPr>
                  <a:xfrm>
                    <a:off x="6665192" y="1270391"/>
                    <a:ext cx="466816" cy="203462"/>
                    <a:chOff x="6198376" y="1270391"/>
                    <a:chExt cx="466816" cy="203462"/>
                  </a:xfrm>
                </p:grpSpPr>
                <p:grpSp>
                  <p:nvGrpSpPr>
                    <p:cNvPr id="296" name="Groupe 295"/>
                    <p:cNvGrpSpPr/>
                    <p:nvPr/>
                  </p:nvGrpSpPr>
                  <p:grpSpPr>
                    <a:xfrm>
                      <a:off x="6198376" y="1270391"/>
                      <a:ext cx="233408" cy="203462"/>
                      <a:chOff x="6198376" y="1270391"/>
                      <a:chExt cx="233408" cy="203462"/>
                    </a:xfrm>
                  </p:grpSpPr>
                  <p:grpSp>
                    <p:nvGrpSpPr>
                      <p:cNvPr id="312" name="Groupe 311"/>
                      <p:cNvGrpSpPr/>
                      <p:nvPr/>
                    </p:nvGrpSpPr>
                    <p:grpSpPr>
                      <a:xfrm>
                        <a:off x="6198376" y="1270391"/>
                        <a:ext cx="116704" cy="202422"/>
                        <a:chOff x="6198376" y="1270390"/>
                        <a:chExt cx="1249446" cy="1054001"/>
                      </a:xfrm>
                    </p:grpSpPr>
                    <p:grpSp>
                      <p:nvGrpSpPr>
                        <p:cNvPr id="320" name="Groupe 319"/>
                        <p:cNvGrpSpPr/>
                        <p:nvPr/>
                      </p:nvGrpSpPr>
                      <p:grpSpPr>
                        <a:xfrm>
                          <a:off x="6198376" y="1409991"/>
                          <a:ext cx="628213" cy="914400"/>
                          <a:chOff x="6198376" y="1409991"/>
                          <a:chExt cx="628213" cy="914400"/>
                        </a:xfrm>
                      </p:grpSpPr>
                      <p:sp>
                        <p:nvSpPr>
                          <p:cNvPr id="324" name="Arc 32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5" name="Arc 32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21" name="Groupe 320"/>
                        <p:cNvGrpSpPr/>
                        <p:nvPr/>
                      </p:nvGrpSpPr>
                      <p:grpSpPr>
                        <a:xfrm flipH="1" flipV="1">
                          <a:off x="6819609" y="1270390"/>
                          <a:ext cx="628213" cy="914400"/>
                          <a:chOff x="6198376" y="1409991"/>
                          <a:chExt cx="628213" cy="914400"/>
                        </a:xfrm>
                      </p:grpSpPr>
                      <p:sp>
                        <p:nvSpPr>
                          <p:cNvPr id="322" name="Arc 32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3" name="Arc 32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13" name="Groupe 312"/>
                      <p:cNvGrpSpPr/>
                      <p:nvPr/>
                    </p:nvGrpSpPr>
                    <p:grpSpPr>
                      <a:xfrm>
                        <a:off x="6315080" y="1271431"/>
                        <a:ext cx="116704" cy="202422"/>
                        <a:chOff x="6198376" y="1270390"/>
                        <a:chExt cx="1249446" cy="1054001"/>
                      </a:xfrm>
                    </p:grpSpPr>
                    <p:grpSp>
                      <p:nvGrpSpPr>
                        <p:cNvPr id="314" name="Groupe 313"/>
                        <p:cNvGrpSpPr/>
                        <p:nvPr/>
                      </p:nvGrpSpPr>
                      <p:grpSpPr>
                        <a:xfrm>
                          <a:off x="6198376" y="1409991"/>
                          <a:ext cx="628213" cy="914400"/>
                          <a:chOff x="6198376" y="1409991"/>
                          <a:chExt cx="628213" cy="914400"/>
                        </a:xfrm>
                      </p:grpSpPr>
                      <p:sp>
                        <p:nvSpPr>
                          <p:cNvPr id="318" name="Arc 31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19" name="Arc 31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15" name="Groupe 314"/>
                        <p:cNvGrpSpPr/>
                        <p:nvPr/>
                      </p:nvGrpSpPr>
                      <p:grpSpPr>
                        <a:xfrm flipH="1" flipV="1">
                          <a:off x="6819609" y="1270390"/>
                          <a:ext cx="628213" cy="914400"/>
                          <a:chOff x="6198376" y="1409991"/>
                          <a:chExt cx="628213" cy="914400"/>
                        </a:xfrm>
                      </p:grpSpPr>
                      <p:sp>
                        <p:nvSpPr>
                          <p:cNvPr id="316" name="Arc 31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17" name="Arc 31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97" name="Groupe 296"/>
                    <p:cNvGrpSpPr/>
                    <p:nvPr/>
                  </p:nvGrpSpPr>
                  <p:grpSpPr>
                    <a:xfrm>
                      <a:off x="6431784" y="1270391"/>
                      <a:ext cx="233408" cy="203462"/>
                      <a:chOff x="6198376" y="1270391"/>
                      <a:chExt cx="233408" cy="203462"/>
                    </a:xfrm>
                  </p:grpSpPr>
                  <p:grpSp>
                    <p:nvGrpSpPr>
                      <p:cNvPr id="298" name="Groupe 297"/>
                      <p:cNvGrpSpPr/>
                      <p:nvPr/>
                    </p:nvGrpSpPr>
                    <p:grpSpPr>
                      <a:xfrm>
                        <a:off x="6198376" y="1270391"/>
                        <a:ext cx="116704" cy="202422"/>
                        <a:chOff x="6198376" y="1270390"/>
                        <a:chExt cx="1249446" cy="1054001"/>
                      </a:xfrm>
                    </p:grpSpPr>
                    <p:grpSp>
                      <p:nvGrpSpPr>
                        <p:cNvPr id="306" name="Groupe 305"/>
                        <p:cNvGrpSpPr/>
                        <p:nvPr/>
                      </p:nvGrpSpPr>
                      <p:grpSpPr>
                        <a:xfrm>
                          <a:off x="6198376" y="1409991"/>
                          <a:ext cx="628213" cy="914400"/>
                          <a:chOff x="6198376" y="1409991"/>
                          <a:chExt cx="628213" cy="914400"/>
                        </a:xfrm>
                      </p:grpSpPr>
                      <p:sp>
                        <p:nvSpPr>
                          <p:cNvPr id="310" name="Arc 30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11" name="Arc 31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07" name="Groupe 306"/>
                        <p:cNvGrpSpPr/>
                        <p:nvPr/>
                      </p:nvGrpSpPr>
                      <p:grpSpPr>
                        <a:xfrm flipH="1" flipV="1">
                          <a:off x="6819609" y="1270390"/>
                          <a:ext cx="628213" cy="914400"/>
                          <a:chOff x="6198376" y="1409991"/>
                          <a:chExt cx="628213" cy="914400"/>
                        </a:xfrm>
                      </p:grpSpPr>
                      <p:sp>
                        <p:nvSpPr>
                          <p:cNvPr id="308" name="Arc 30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9" name="Arc 30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99" name="Groupe 298"/>
                      <p:cNvGrpSpPr/>
                      <p:nvPr/>
                    </p:nvGrpSpPr>
                    <p:grpSpPr>
                      <a:xfrm>
                        <a:off x="6315080" y="1271431"/>
                        <a:ext cx="116704" cy="202422"/>
                        <a:chOff x="6198376" y="1270390"/>
                        <a:chExt cx="1249446" cy="1054001"/>
                      </a:xfrm>
                    </p:grpSpPr>
                    <p:grpSp>
                      <p:nvGrpSpPr>
                        <p:cNvPr id="300" name="Groupe 299"/>
                        <p:cNvGrpSpPr/>
                        <p:nvPr/>
                      </p:nvGrpSpPr>
                      <p:grpSpPr>
                        <a:xfrm>
                          <a:off x="6198376" y="1409991"/>
                          <a:ext cx="628213" cy="914400"/>
                          <a:chOff x="6198376" y="1409991"/>
                          <a:chExt cx="628213" cy="914400"/>
                        </a:xfrm>
                      </p:grpSpPr>
                      <p:sp>
                        <p:nvSpPr>
                          <p:cNvPr id="304" name="Arc 30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5" name="Arc 30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01" name="Groupe 300"/>
                        <p:cNvGrpSpPr/>
                        <p:nvPr/>
                      </p:nvGrpSpPr>
                      <p:grpSpPr>
                        <a:xfrm flipH="1" flipV="1">
                          <a:off x="6819609" y="1270390"/>
                          <a:ext cx="628213" cy="914400"/>
                          <a:chOff x="6198376" y="1409991"/>
                          <a:chExt cx="628213" cy="914400"/>
                        </a:xfrm>
                      </p:grpSpPr>
                      <p:sp>
                        <p:nvSpPr>
                          <p:cNvPr id="302" name="Arc 30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3" name="Arc 30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292" name="Connecteur droit 291"/>
                <p:cNvCxnSpPr/>
                <p:nvPr/>
              </p:nvCxnSpPr>
              <p:spPr bwMode="auto">
                <a:xfrm rot="10800000" flipH="1" flipV="1">
                  <a:off x="4427702" y="2412827"/>
                  <a:ext cx="200416"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3" name="Connecteur droit 292"/>
                <p:cNvCxnSpPr/>
                <p:nvPr/>
              </p:nvCxnSpPr>
              <p:spPr bwMode="auto">
                <a:xfrm rot="10800000" flipH="1" flipV="1">
                  <a:off x="5682771" y="2425027"/>
                  <a:ext cx="200416"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6" name="Groupe 285"/>
              <p:cNvGrpSpPr/>
              <p:nvPr/>
            </p:nvGrpSpPr>
            <p:grpSpPr>
              <a:xfrm>
                <a:off x="2551086" y="2050024"/>
                <a:ext cx="936623" cy="878774"/>
                <a:chOff x="2551086" y="2050024"/>
                <a:chExt cx="936623" cy="878774"/>
              </a:xfrm>
            </p:grpSpPr>
            <p:sp>
              <p:nvSpPr>
                <p:cNvPr id="273" name="Ellipse 272"/>
                <p:cNvSpPr/>
                <p:nvPr/>
              </p:nvSpPr>
              <p:spPr bwMode="auto">
                <a:xfrm>
                  <a:off x="3349153" y="2347323"/>
                  <a:ext cx="88137" cy="249320"/>
                </a:xfrm>
                <a:prstGeom prst="ellipse">
                  <a:avLst/>
                </a:prstGeom>
                <a:solidFill>
                  <a:schemeClr val="tx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285" name="Groupe 284"/>
                <p:cNvGrpSpPr/>
                <p:nvPr/>
              </p:nvGrpSpPr>
              <p:grpSpPr>
                <a:xfrm>
                  <a:off x="2551086" y="2050024"/>
                  <a:ext cx="936623" cy="878774"/>
                  <a:chOff x="2551086" y="2050024"/>
                  <a:chExt cx="936623" cy="878774"/>
                </a:xfrm>
              </p:grpSpPr>
              <p:sp>
                <p:nvSpPr>
                  <p:cNvPr id="357" name="Cube 356"/>
                  <p:cNvSpPr/>
                  <p:nvPr/>
                </p:nvSpPr>
                <p:spPr bwMode="auto">
                  <a:xfrm>
                    <a:off x="2551086" y="2050024"/>
                    <a:ext cx="936623" cy="878774"/>
                  </a:xfrm>
                  <a:prstGeom prst="cube">
                    <a:avLst/>
                  </a:prstGeom>
                  <a:noFill/>
                  <a:ln w="1905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59" name="Connecteur droit 358"/>
                  <p:cNvCxnSpPr/>
                  <p:nvPr/>
                </p:nvCxnSpPr>
                <p:spPr bwMode="auto">
                  <a:xfrm>
                    <a:off x="2788593" y="2050024"/>
                    <a:ext cx="11875" cy="641268"/>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0" name="Connecteur droit 359"/>
                  <p:cNvCxnSpPr/>
                  <p:nvPr/>
                </p:nvCxnSpPr>
                <p:spPr bwMode="auto">
                  <a:xfrm flipH="1">
                    <a:off x="2551086" y="2691292"/>
                    <a:ext cx="249382" cy="237506"/>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1" name="Connecteur droit 360"/>
                  <p:cNvCxnSpPr/>
                  <p:nvPr/>
                </p:nvCxnSpPr>
                <p:spPr bwMode="auto">
                  <a:xfrm flipH="1">
                    <a:off x="2800469" y="2698912"/>
                    <a:ext cx="687240"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62" name="Groupe 361"/>
                  <p:cNvGrpSpPr/>
                  <p:nvPr/>
                </p:nvGrpSpPr>
                <p:grpSpPr>
                  <a:xfrm>
                    <a:off x="2676501" y="2481270"/>
                    <a:ext cx="330809" cy="320634"/>
                    <a:chOff x="6491110" y="2246502"/>
                    <a:chExt cx="1614311" cy="1557854"/>
                  </a:xfrm>
                </p:grpSpPr>
                <p:sp>
                  <p:nvSpPr>
                    <p:cNvPr id="364" name="Ellipse 363"/>
                    <p:cNvSpPr/>
                    <p:nvPr/>
                  </p:nvSpPr>
                  <p:spPr bwMode="auto">
                    <a:xfrm>
                      <a:off x="6491110" y="2246502"/>
                      <a:ext cx="1614311" cy="1557854"/>
                    </a:xfrm>
                    <a:prstGeom prst="ellipse">
                      <a:avLst/>
                    </a:prstGeom>
                    <a:no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65" name="Connecteur droit 364"/>
                    <p:cNvCxnSpPr/>
                    <p:nvPr/>
                  </p:nvCxnSpPr>
                  <p:spPr bwMode="auto">
                    <a:xfrm>
                      <a:off x="7298265" y="2358041"/>
                      <a:ext cx="0" cy="667388"/>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6" name="Connecteur droit 365"/>
                    <p:cNvCxnSpPr/>
                    <p:nvPr/>
                  </p:nvCxnSpPr>
                  <p:spPr bwMode="auto">
                    <a:xfrm flipH="1" flipV="1">
                      <a:off x="7298266" y="3025429"/>
                      <a:ext cx="400756" cy="304793"/>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63" name="Rectangle 362"/>
                  <p:cNvSpPr/>
                  <p:nvPr/>
                </p:nvSpPr>
                <p:spPr bwMode="auto">
                  <a:xfrm>
                    <a:off x="2573287" y="2273510"/>
                    <a:ext cx="701486" cy="646266"/>
                  </a:xfrm>
                  <a:prstGeom prst="rect">
                    <a:avLst/>
                  </a:prstGeom>
                  <a:solidFill>
                    <a:schemeClr val="tx1">
                      <a:alpha val="21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sp>
          <p:nvSpPr>
            <p:cNvPr id="392" name="Ellipse 391"/>
            <p:cNvSpPr/>
            <p:nvPr/>
          </p:nvSpPr>
          <p:spPr bwMode="auto">
            <a:xfrm>
              <a:off x="3727959" y="3318346"/>
              <a:ext cx="590550" cy="553743"/>
            </a:xfrm>
            <a:prstGeom prst="ellipse">
              <a:avLst/>
            </a:prstGeom>
            <a:solidFill>
              <a:schemeClr val="tx1">
                <a:lumMod val="65000"/>
              </a:scheme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3" name="Rectangle 392"/>
            <p:cNvSpPr/>
            <p:nvPr/>
          </p:nvSpPr>
          <p:spPr>
            <a:xfrm>
              <a:off x="3831450" y="3333607"/>
              <a:ext cx="360990" cy="523220"/>
            </a:xfrm>
            <a:prstGeom prst="rect">
              <a:avLst/>
            </a:prstGeom>
          </p:spPr>
          <p:txBody>
            <a:bodyPr wrap="square">
              <a:spAutoFit/>
            </a:bodyPr>
            <a:lstStyle/>
            <a:p>
              <a:r>
                <a:rPr lang="fr-FR" sz="2800" b="1" i="0" dirty="0" smtClean="0">
                  <a:solidFill>
                    <a:srgbClr val="000000"/>
                  </a:solidFill>
                </a:rPr>
                <a:t>2</a:t>
              </a:r>
              <a:endParaRPr lang="fr-FR" sz="2800" b="1" dirty="0">
                <a:solidFill>
                  <a:srgbClr val="000000"/>
                </a:solidFill>
              </a:endParaRPr>
            </a:p>
          </p:txBody>
        </p:sp>
      </p:grpSp>
      <p:grpSp>
        <p:nvGrpSpPr>
          <p:cNvPr id="1035" name="Groupe 1034"/>
          <p:cNvGrpSpPr/>
          <p:nvPr/>
        </p:nvGrpSpPr>
        <p:grpSpPr>
          <a:xfrm>
            <a:off x="5438446" y="1360305"/>
            <a:ext cx="1492408" cy="2511784"/>
            <a:chOff x="5438446" y="1360305"/>
            <a:chExt cx="1492408" cy="2511784"/>
          </a:xfrm>
        </p:grpSpPr>
        <p:grpSp>
          <p:nvGrpSpPr>
            <p:cNvPr id="287" name="Groupe 286"/>
            <p:cNvGrpSpPr/>
            <p:nvPr/>
          </p:nvGrpSpPr>
          <p:grpSpPr>
            <a:xfrm>
              <a:off x="5438446" y="1360305"/>
              <a:ext cx="1492408" cy="1444664"/>
              <a:chOff x="4332124" y="1360305"/>
              <a:chExt cx="1492408" cy="1444664"/>
            </a:xfrm>
          </p:grpSpPr>
          <p:grpSp>
            <p:nvGrpSpPr>
              <p:cNvPr id="202" name="Groupe 201"/>
              <p:cNvGrpSpPr/>
              <p:nvPr/>
            </p:nvGrpSpPr>
            <p:grpSpPr>
              <a:xfrm rot="16200000">
                <a:off x="4423892" y="1591916"/>
                <a:ext cx="672116" cy="208893"/>
                <a:chOff x="4427702" y="2334378"/>
                <a:chExt cx="1455485" cy="168399"/>
              </a:xfrm>
            </p:grpSpPr>
            <p:grpSp>
              <p:nvGrpSpPr>
                <p:cNvPr id="203" name="Groupe 202"/>
                <p:cNvGrpSpPr/>
                <p:nvPr/>
              </p:nvGrpSpPr>
              <p:grpSpPr>
                <a:xfrm rot="10800000" flipH="1">
                  <a:off x="4628118" y="2334378"/>
                  <a:ext cx="1050438" cy="168399"/>
                  <a:chOff x="6198376" y="1270391"/>
                  <a:chExt cx="933632" cy="203462"/>
                </a:xfrm>
              </p:grpSpPr>
              <p:grpSp>
                <p:nvGrpSpPr>
                  <p:cNvPr id="206" name="Groupe 205"/>
                  <p:cNvGrpSpPr/>
                  <p:nvPr/>
                </p:nvGrpSpPr>
                <p:grpSpPr>
                  <a:xfrm>
                    <a:off x="6198376" y="1270391"/>
                    <a:ext cx="466816" cy="203462"/>
                    <a:chOff x="6198376" y="1270391"/>
                    <a:chExt cx="466816" cy="203462"/>
                  </a:xfrm>
                </p:grpSpPr>
                <p:grpSp>
                  <p:nvGrpSpPr>
                    <p:cNvPr id="238" name="Groupe 237"/>
                    <p:cNvGrpSpPr/>
                    <p:nvPr/>
                  </p:nvGrpSpPr>
                  <p:grpSpPr>
                    <a:xfrm>
                      <a:off x="6198376" y="1270391"/>
                      <a:ext cx="233408" cy="203462"/>
                      <a:chOff x="6198376" y="1270391"/>
                      <a:chExt cx="233408" cy="203462"/>
                    </a:xfrm>
                  </p:grpSpPr>
                  <p:grpSp>
                    <p:nvGrpSpPr>
                      <p:cNvPr id="254" name="Groupe 253"/>
                      <p:cNvGrpSpPr/>
                      <p:nvPr/>
                    </p:nvGrpSpPr>
                    <p:grpSpPr>
                      <a:xfrm>
                        <a:off x="6198376" y="1270391"/>
                        <a:ext cx="116704" cy="202422"/>
                        <a:chOff x="6198376" y="1270390"/>
                        <a:chExt cx="1249446" cy="1054001"/>
                      </a:xfrm>
                    </p:grpSpPr>
                    <p:grpSp>
                      <p:nvGrpSpPr>
                        <p:cNvPr id="262" name="Groupe 261"/>
                        <p:cNvGrpSpPr/>
                        <p:nvPr/>
                      </p:nvGrpSpPr>
                      <p:grpSpPr>
                        <a:xfrm>
                          <a:off x="6198376" y="1409991"/>
                          <a:ext cx="628213" cy="914400"/>
                          <a:chOff x="6198376" y="1409991"/>
                          <a:chExt cx="628213" cy="914400"/>
                        </a:xfrm>
                      </p:grpSpPr>
                      <p:sp>
                        <p:nvSpPr>
                          <p:cNvPr id="266" name="Arc 26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67" name="Arc 26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63" name="Groupe 262"/>
                        <p:cNvGrpSpPr/>
                        <p:nvPr/>
                      </p:nvGrpSpPr>
                      <p:grpSpPr>
                        <a:xfrm flipH="1" flipV="1">
                          <a:off x="6819609" y="1270390"/>
                          <a:ext cx="628213" cy="914400"/>
                          <a:chOff x="6198376" y="1409991"/>
                          <a:chExt cx="628213" cy="914400"/>
                        </a:xfrm>
                      </p:grpSpPr>
                      <p:sp>
                        <p:nvSpPr>
                          <p:cNvPr id="264" name="Arc 26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65" name="Arc 26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55" name="Groupe 254"/>
                      <p:cNvGrpSpPr/>
                      <p:nvPr/>
                    </p:nvGrpSpPr>
                    <p:grpSpPr>
                      <a:xfrm>
                        <a:off x="6315080" y="1271431"/>
                        <a:ext cx="116704" cy="202422"/>
                        <a:chOff x="6198376" y="1270390"/>
                        <a:chExt cx="1249446" cy="1054001"/>
                      </a:xfrm>
                    </p:grpSpPr>
                    <p:grpSp>
                      <p:nvGrpSpPr>
                        <p:cNvPr id="256" name="Groupe 255"/>
                        <p:cNvGrpSpPr/>
                        <p:nvPr/>
                      </p:nvGrpSpPr>
                      <p:grpSpPr>
                        <a:xfrm>
                          <a:off x="6198376" y="1409991"/>
                          <a:ext cx="628213" cy="914400"/>
                          <a:chOff x="6198376" y="1409991"/>
                          <a:chExt cx="628213" cy="914400"/>
                        </a:xfrm>
                      </p:grpSpPr>
                      <p:sp>
                        <p:nvSpPr>
                          <p:cNvPr id="260" name="Arc 25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61" name="Arc 26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57" name="Groupe 256"/>
                        <p:cNvGrpSpPr/>
                        <p:nvPr/>
                      </p:nvGrpSpPr>
                      <p:grpSpPr>
                        <a:xfrm flipH="1" flipV="1">
                          <a:off x="6819609" y="1270390"/>
                          <a:ext cx="628213" cy="914400"/>
                          <a:chOff x="6198376" y="1409991"/>
                          <a:chExt cx="628213" cy="914400"/>
                        </a:xfrm>
                      </p:grpSpPr>
                      <p:sp>
                        <p:nvSpPr>
                          <p:cNvPr id="258" name="Arc 25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59" name="Arc 25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39" name="Groupe 238"/>
                    <p:cNvGrpSpPr/>
                    <p:nvPr/>
                  </p:nvGrpSpPr>
                  <p:grpSpPr>
                    <a:xfrm>
                      <a:off x="6431784" y="1270391"/>
                      <a:ext cx="233408" cy="203462"/>
                      <a:chOff x="6198376" y="1270391"/>
                      <a:chExt cx="233408" cy="203462"/>
                    </a:xfrm>
                  </p:grpSpPr>
                  <p:grpSp>
                    <p:nvGrpSpPr>
                      <p:cNvPr id="240" name="Groupe 239"/>
                      <p:cNvGrpSpPr/>
                      <p:nvPr/>
                    </p:nvGrpSpPr>
                    <p:grpSpPr>
                      <a:xfrm>
                        <a:off x="6198376" y="1270391"/>
                        <a:ext cx="116704" cy="202422"/>
                        <a:chOff x="6198376" y="1270390"/>
                        <a:chExt cx="1249446" cy="1054001"/>
                      </a:xfrm>
                    </p:grpSpPr>
                    <p:grpSp>
                      <p:nvGrpSpPr>
                        <p:cNvPr id="248" name="Groupe 247"/>
                        <p:cNvGrpSpPr/>
                        <p:nvPr/>
                      </p:nvGrpSpPr>
                      <p:grpSpPr>
                        <a:xfrm>
                          <a:off x="6198376" y="1409991"/>
                          <a:ext cx="628213" cy="914400"/>
                          <a:chOff x="6198376" y="1409991"/>
                          <a:chExt cx="628213" cy="914400"/>
                        </a:xfrm>
                      </p:grpSpPr>
                      <p:sp>
                        <p:nvSpPr>
                          <p:cNvPr id="252" name="Arc 2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53" name="Arc 2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49" name="Groupe 248"/>
                        <p:cNvGrpSpPr/>
                        <p:nvPr/>
                      </p:nvGrpSpPr>
                      <p:grpSpPr>
                        <a:xfrm flipH="1" flipV="1">
                          <a:off x="6819609" y="1270390"/>
                          <a:ext cx="628213" cy="914400"/>
                          <a:chOff x="6198376" y="1409991"/>
                          <a:chExt cx="628213" cy="914400"/>
                        </a:xfrm>
                      </p:grpSpPr>
                      <p:sp>
                        <p:nvSpPr>
                          <p:cNvPr id="250" name="Arc 2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51" name="Arc 2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41" name="Groupe 240"/>
                      <p:cNvGrpSpPr/>
                      <p:nvPr/>
                    </p:nvGrpSpPr>
                    <p:grpSpPr>
                      <a:xfrm>
                        <a:off x="6315080" y="1271431"/>
                        <a:ext cx="116704" cy="202422"/>
                        <a:chOff x="6198376" y="1270390"/>
                        <a:chExt cx="1249446" cy="1054001"/>
                      </a:xfrm>
                    </p:grpSpPr>
                    <p:grpSp>
                      <p:nvGrpSpPr>
                        <p:cNvPr id="242" name="Groupe 241"/>
                        <p:cNvGrpSpPr/>
                        <p:nvPr/>
                      </p:nvGrpSpPr>
                      <p:grpSpPr>
                        <a:xfrm>
                          <a:off x="6198376" y="1409991"/>
                          <a:ext cx="628213" cy="914400"/>
                          <a:chOff x="6198376" y="1409991"/>
                          <a:chExt cx="628213" cy="914400"/>
                        </a:xfrm>
                      </p:grpSpPr>
                      <p:sp>
                        <p:nvSpPr>
                          <p:cNvPr id="246" name="Arc 2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47" name="Arc 2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43" name="Groupe 242"/>
                        <p:cNvGrpSpPr/>
                        <p:nvPr/>
                      </p:nvGrpSpPr>
                      <p:grpSpPr>
                        <a:xfrm flipH="1" flipV="1">
                          <a:off x="6819609" y="1270390"/>
                          <a:ext cx="628213" cy="914400"/>
                          <a:chOff x="6198376" y="1409991"/>
                          <a:chExt cx="628213" cy="914400"/>
                        </a:xfrm>
                      </p:grpSpPr>
                      <p:sp>
                        <p:nvSpPr>
                          <p:cNvPr id="244" name="Arc 2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45" name="Arc 2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207" name="Groupe 206"/>
                  <p:cNvGrpSpPr/>
                  <p:nvPr/>
                </p:nvGrpSpPr>
                <p:grpSpPr>
                  <a:xfrm>
                    <a:off x="6665192" y="1270391"/>
                    <a:ext cx="466816" cy="203462"/>
                    <a:chOff x="6198376" y="1270391"/>
                    <a:chExt cx="466816" cy="203462"/>
                  </a:xfrm>
                </p:grpSpPr>
                <p:grpSp>
                  <p:nvGrpSpPr>
                    <p:cNvPr id="208" name="Groupe 207"/>
                    <p:cNvGrpSpPr/>
                    <p:nvPr/>
                  </p:nvGrpSpPr>
                  <p:grpSpPr>
                    <a:xfrm>
                      <a:off x="6198376" y="1270391"/>
                      <a:ext cx="233408" cy="203462"/>
                      <a:chOff x="6198376" y="1270391"/>
                      <a:chExt cx="233408" cy="203462"/>
                    </a:xfrm>
                  </p:grpSpPr>
                  <p:grpSp>
                    <p:nvGrpSpPr>
                      <p:cNvPr id="224" name="Groupe 223"/>
                      <p:cNvGrpSpPr/>
                      <p:nvPr/>
                    </p:nvGrpSpPr>
                    <p:grpSpPr>
                      <a:xfrm>
                        <a:off x="6198376" y="1270391"/>
                        <a:ext cx="116704" cy="202422"/>
                        <a:chOff x="6198376" y="1270390"/>
                        <a:chExt cx="1249446" cy="1054001"/>
                      </a:xfrm>
                    </p:grpSpPr>
                    <p:grpSp>
                      <p:nvGrpSpPr>
                        <p:cNvPr id="232" name="Groupe 231"/>
                        <p:cNvGrpSpPr/>
                        <p:nvPr/>
                      </p:nvGrpSpPr>
                      <p:grpSpPr>
                        <a:xfrm>
                          <a:off x="6198376" y="1409991"/>
                          <a:ext cx="628213" cy="914400"/>
                          <a:chOff x="6198376" y="1409991"/>
                          <a:chExt cx="628213" cy="914400"/>
                        </a:xfrm>
                      </p:grpSpPr>
                      <p:sp>
                        <p:nvSpPr>
                          <p:cNvPr id="236" name="Arc 23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7" name="Arc 23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33" name="Groupe 232"/>
                        <p:cNvGrpSpPr/>
                        <p:nvPr/>
                      </p:nvGrpSpPr>
                      <p:grpSpPr>
                        <a:xfrm flipH="1" flipV="1">
                          <a:off x="6819609" y="1270390"/>
                          <a:ext cx="628213" cy="914400"/>
                          <a:chOff x="6198376" y="1409991"/>
                          <a:chExt cx="628213" cy="914400"/>
                        </a:xfrm>
                      </p:grpSpPr>
                      <p:sp>
                        <p:nvSpPr>
                          <p:cNvPr id="234" name="Arc 23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5" name="Arc 23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25" name="Groupe 224"/>
                      <p:cNvGrpSpPr/>
                      <p:nvPr/>
                    </p:nvGrpSpPr>
                    <p:grpSpPr>
                      <a:xfrm>
                        <a:off x="6315080" y="1271431"/>
                        <a:ext cx="116704" cy="202422"/>
                        <a:chOff x="6198376" y="1270390"/>
                        <a:chExt cx="1249446" cy="1054001"/>
                      </a:xfrm>
                    </p:grpSpPr>
                    <p:grpSp>
                      <p:nvGrpSpPr>
                        <p:cNvPr id="226" name="Groupe 225"/>
                        <p:cNvGrpSpPr/>
                        <p:nvPr/>
                      </p:nvGrpSpPr>
                      <p:grpSpPr>
                        <a:xfrm>
                          <a:off x="6198376" y="1409991"/>
                          <a:ext cx="628213" cy="914400"/>
                          <a:chOff x="6198376" y="1409991"/>
                          <a:chExt cx="628213" cy="914400"/>
                        </a:xfrm>
                      </p:grpSpPr>
                      <p:sp>
                        <p:nvSpPr>
                          <p:cNvPr id="230" name="Arc 22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1" name="Arc 23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27" name="Groupe 226"/>
                        <p:cNvGrpSpPr/>
                        <p:nvPr/>
                      </p:nvGrpSpPr>
                      <p:grpSpPr>
                        <a:xfrm flipH="1" flipV="1">
                          <a:off x="6819609" y="1270390"/>
                          <a:ext cx="628213" cy="914400"/>
                          <a:chOff x="6198376" y="1409991"/>
                          <a:chExt cx="628213" cy="914400"/>
                        </a:xfrm>
                      </p:grpSpPr>
                      <p:sp>
                        <p:nvSpPr>
                          <p:cNvPr id="228" name="Arc 22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29" name="Arc 22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09" name="Groupe 208"/>
                    <p:cNvGrpSpPr/>
                    <p:nvPr/>
                  </p:nvGrpSpPr>
                  <p:grpSpPr>
                    <a:xfrm>
                      <a:off x="6431784" y="1270391"/>
                      <a:ext cx="233408" cy="203462"/>
                      <a:chOff x="6198376" y="1270391"/>
                      <a:chExt cx="233408" cy="203462"/>
                    </a:xfrm>
                  </p:grpSpPr>
                  <p:grpSp>
                    <p:nvGrpSpPr>
                      <p:cNvPr id="210" name="Groupe 209"/>
                      <p:cNvGrpSpPr/>
                      <p:nvPr/>
                    </p:nvGrpSpPr>
                    <p:grpSpPr>
                      <a:xfrm>
                        <a:off x="6198376" y="1270391"/>
                        <a:ext cx="116704" cy="202422"/>
                        <a:chOff x="6198376" y="1270390"/>
                        <a:chExt cx="1249446" cy="1054001"/>
                      </a:xfrm>
                    </p:grpSpPr>
                    <p:grpSp>
                      <p:nvGrpSpPr>
                        <p:cNvPr id="218" name="Groupe 217"/>
                        <p:cNvGrpSpPr/>
                        <p:nvPr/>
                      </p:nvGrpSpPr>
                      <p:grpSpPr>
                        <a:xfrm>
                          <a:off x="6198376" y="1409991"/>
                          <a:ext cx="628213" cy="914400"/>
                          <a:chOff x="6198376" y="1409991"/>
                          <a:chExt cx="628213" cy="914400"/>
                        </a:xfrm>
                      </p:grpSpPr>
                      <p:sp>
                        <p:nvSpPr>
                          <p:cNvPr id="222" name="Arc 22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23" name="Arc 22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19" name="Groupe 218"/>
                        <p:cNvGrpSpPr/>
                        <p:nvPr/>
                      </p:nvGrpSpPr>
                      <p:grpSpPr>
                        <a:xfrm flipH="1" flipV="1">
                          <a:off x="6819609" y="1270390"/>
                          <a:ext cx="628213" cy="914400"/>
                          <a:chOff x="6198376" y="1409991"/>
                          <a:chExt cx="628213" cy="914400"/>
                        </a:xfrm>
                      </p:grpSpPr>
                      <p:sp>
                        <p:nvSpPr>
                          <p:cNvPr id="220" name="Arc 21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21" name="Arc 22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11" name="Groupe 210"/>
                      <p:cNvGrpSpPr/>
                      <p:nvPr/>
                    </p:nvGrpSpPr>
                    <p:grpSpPr>
                      <a:xfrm>
                        <a:off x="6315080" y="1271431"/>
                        <a:ext cx="116704" cy="202422"/>
                        <a:chOff x="6198376" y="1270390"/>
                        <a:chExt cx="1249446" cy="1054001"/>
                      </a:xfrm>
                    </p:grpSpPr>
                    <p:grpSp>
                      <p:nvGrpSpPr>
                        <p:cNvPr id="212" name="Groupe 211"/>
                        <p:cNvGrpSpPr/>
                        <p:nvPr/>
                      </p:nvGrpSpPr>
                      <p:grpSpPr>
                        <a:xfrm>
                          <a:off x="6198376" y="1409991"/>
                          <a:ext cx="628213" cy="914400"/>
                          <a:chOff x="6198376" y="1409991"/>
                          <a:chExt cx="628213" cy="914400"/>
                        </a:xfrm>
                      </p:grpSpPr>
                      <p:sp>
                        <p:nvSpPr>
                          <p:cNvPr id="216" name="Arc 21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17" name="Arc 21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13" name="Groupe 212"/>
                        <p:cNvGrpSpPr/>
                        <p:nvPr/>
                      </p:nvGrpSpPr>
                      <p:grpSpPr>
                        <a:xfrm flipH="1" flipV="1">
                          <a:off x="6819609" y="1270390"/>
                          <a:ext cx="628213" cy="914400"/>
                          <a:chOff x="6198376" y="1409991"/>
                          <a:chExt cx="628213" cy="914400"/>
                        </a:xfrm>
                      </p:grpSpPr>
                      <p:sp>
                        <p:nvSpPr>
                          <p:cNvPr id="214" name="Arc 21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15" name="Arc 21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204" name="Connecteur droit 203"/>
                <p:cNvCxnSpPr/>
                <p:nvPr/>
              </p:nvCxnSpPr>
              <p:spPr bwMode="auto">
                <a:xfrm rot="10800000" flipH="1" flipV="1">
                  <a:off x="4427702" y="2412827"/>
                  <a:ext cx="200416"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Connecteur droit 204"/>
                <p:cNvCxnSpPr/>
                <p:nvPr/>
              </p:nvCxnSpPr>
              <p:spPr bwMode="auto">
                <a:xfrm rot="10800000" flipH="1" flipV="1">
                  <a:off x="5682771" y="2425027"/>
                  <a:ext cx="200416"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9" name="Groupe 368"/>
              <p:cNvGrpSpPr/>
              <p:nvPr/>
            </p:nvGrpSpPr>
            <p:grpSpPr>
              <a:xfrm>
                <a:off x="4332124" y="1926195"/>
                <a:ext cx="936623" cy="878774"/>
                <a:chOff x="2551086" y="2050024"/>
                <a:chExt cx="936623" cy="878774"/>
              </a:xfrm>
            </p:grpSpPr>
            <p:sp>
              <p:nvSpPr>
                <p:cNvPr id="370" name="Ellipse 369"/>
                <p:cNvSpPr/>
                <p:nvPr/>
              </p:nvSpPr>
              <p:spPr bwMode="auto">
                <a:xfrm>
                  <a:off x="3349153" y="2347323"/>
                  <a:ext cx="88137" cy="249320"/>
                </a:xfrm>
                <a:prstGeom prst="ellipse">
                  <a:avLst/>
                </a:prstGeom>
                <a:solidFill>
                  <a:schemeClr val="tx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371" name="Groupe 370"/>
                <p:cNvGrpSpPr/>
                <p:nvPr/>
              </p:nvGrpSpPr>
              <p:grpSpPr>
                <a:xfrm>
                  <a:off x="2551086" y="2050024"/>
                  <a:ext cx="936623" cy="878774"/>
                  <a:chOff x="2551086" y="2050024"/>
                  <a:chExt cx="936623" cy="878774"/>
                </a:xfrm>
              </p:grpSpPr>
              <p:sp>
                <p:nvSpPr>
                  <p:cNvPr id="372" name="Cube 371"/>
                  <p:cNvSpPr/>
                  <p:nvPr/>
                </p:nvSpPr>
                <p:spPr bwMode="auto">
                  <a:xfrm>
                    <a:off x="2551086" y="2050024"/>
                    <a:ext cx="936623" cy="878774"/>
                  </a:xfrm>
                  <a:prstGeom prst="cube">
                    <a:avLst/>
                  </a:prstGeom>
                  <a:noFill/>
                  <a:ln w="1905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73" name="Connecteur droit 372"/>
                  <p:cNvCxnSpPr/>
                  <p:nvPr/>
                </p:nvCxnSpPr>
                <p:spPr bwMode="auto">
                  <a:xfrm>
                    <a:off x="2788593" y="2050024"/>
                    <a:ext cx="11875" cy="641268"/>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4" name="Connecteur droit 373"/>
                  <p:cNvCxnSpPr/>
                  <p:nvPr/>
                </p:nvCxnSpPr>
                <p:spPr bwMode="auto">
                  <a:xfrm flipH="1">
                    <a:off x="2551086" y="2691292"/>
                    <a:ext cx="249382" cy="237506"/>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5" name="Connecteur droit 374"/>
                  <p:cNvCxnSpPr/>
                  <p:nvPr/>
                </p:nvCxnSpPr>
                <p:spPr bwMode="auto">
                  <a:xfrm flipH="1">
                    <a:off x="2800469" y="2698912"/>
                    <a:ext cx="687240"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76" name="Groupe 375"/>
                  <p:cNvGrpSpPr/>
                  <p:nvPr/>
                </p:nvGrpSpPr>
                <p:grpSpPr>
                  <a:xfrm>
                    <a:off x="2676501" y="2481270"/>
                    <a:ext cx="330809" cy="320634"/>
                    <a:chOff x="6491110" y="2246502"/>
                    <a:chExt cx="1614311" cy="1557854"/>
                  </a:xfrm>
                </p:grpSpPr>
                <p:sp>
                  <p:nvSpPr>
                    <p:cNvPr id="378" name="Ellipse 377"/>
                    <p:cNvSpPr/>
                    <p:nvPr/>
                  </p:nvSpPr>
                  <p:spPr bwMode="auto">
                    <a:xfrm>
                      <a:off x="6491110" y="2246502"/>
                      <a:ext cx="1614311" cy="1557854"/>
                    </a:xfrm>
                    <a:prstGeom prst="ellipse">
                      <a:avLst/>
                    </a:prstGeom>
                    <a:no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79" name="Connecteur droit 378"/>
                    <p:cNvCxnSpPr/>
                    <p:nvPr/>
                  </p:nvCxnSpPr>
                  <p:spPr bwMode="auto">
                    <a:xfrm>
                      <a:off x="7298265" y="2358041"/>
                      <a:ext cx="0" cy="667388"/>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0" name="Connecteur droit 379"/>
                    <p:cNvCxnSpPr/>
                    <p:nvPr/>
                  </p:nvCxnSpPr>
                  <p:spPr bwMode="auto">
                    <a:xfrm flipH="1" flipV="1">
                      <a:off x="7298266" y="3025429"/>
                      <a:ext cx="400756" cy="304793"/>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77" name="Rectangle 376"/>
                  <p:cNvSpPr/>
                  <p:nvPr/>
                </p:nvSpPr>
                <p:spPr bwMode="auto">
                  <a:xfrm>
                    <a:off x="2573287" y="2273510"/>
                    <a:ext cx="701486" cy="646266"/>
                  </a:xfrm>
                  <a:prstGeom prst="rect">
                    <a:avLst/>
                  </a:prstGeom>
                  <a:solidFill>
                    <a:schemeClr val="tx1">
                      <a:alpha val="21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sp>
            <p:nvSpPr>
              <p:cNvPr id="381" name="Ellipse 380"/>
              <p:cNvSpPr/>
              <p:nvPr/>
            </p:nvSpPr>
            <p:spPr bwMode="auto">
              <a:xfrm>
                <a:off x="5693904" y="2400731"/>
                <a:ext cx="130628" cy="142504"/>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394" name="Ellipse 393"/>
            <p:cNvSpPr/>
            <p:nvPr/>
          </p:nvSpPr>
          <p:spPr bwMode="auto">
            <a:xfrm>
              <a:off x="5666837" y="3318346"/>
              <a:ext cx="590550" cy="553743"/>
            </a:xfrm>
            <a:prstGeom prst="ellipse">
              <a:avLst/>
            </a:prstGeom>
            <a:solidFill>
              <a:schemeClr val="tx1">
                <a:lumMod val="65000"/>
              </a:scheme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5" name="Rectangle 394"/>
            <p:cNvSpPr/>
            <p:nvPr/>
          </p:nvSpPr>
          <p:spPr>
            <a:xfrm>
              <a:off x="5770328" y="3333607"/>
              <a:ext cx="360990" cy="523220"/>
            </a:xfrm>
            <a:prstGeom prst="rect">
              <a:avLst/>
            </a:prstGeom>
          </p:spPr>
          <p:txBody>
            <a:bodyPr wrap="square">
              <a:spAutoFit/>
            </a:bodyPr>
            <a:lstStyle/>
            <a:p>
              <a:r>
                <a:rPr lang="fr-FR" sz="2800" b="1" i="0" dirty="0" smtClean="0">
                  <a:solidFill>
                    <a:srgbClr val="000000"/>
                  </a:solidFill>
                </a:rPr>
                <a:t>3</a:t>
              </a:r>
              <a:endParaRPr lang="fr-FR" sz="2800" b="1" dirty="0">
                <a:solidFill>
                  <a:srgbClr val="000000"/>
                </a:solidFill>
              </a:endParaRPr>
            </a:p>
          </p:txBody>
        </p:sp>
      </p:grpSp>
      <p:sp>
        <p:nvSpPr>
          <p:cNvPr id="396" name="Rectangle 395"/>
          <p:cNvSpPr/>
          <p:nvPr/>
        </p:nvSpPr>
        <p:spPr>
          <a:xfrm>
            <a:off x="466200" y="4947004"/>
            <a:ext cx="8490275" cy="338554"/>
          </a:xfrm>
          <a:prstGeom prst="rect">
            <a:avLst/>
          </a:prstGeom>
        </p:spPr>
        <p:txBody>
          <a:bodyPr wrap="square">
            <a:spAutoFit/>
          </a:bodyPr>
          <a:lstStyle/>
          <a:p>
            <a:pPr marL="342900" indent="-342900">
              <a:buFont typeface="+mj-lt"/>
              <a:buAutoNum type="arabicPeriod" startAt="2"/>
            </a:pPr>
            <a:r>
              <a:rPr lang="fr-FR" sz="1600" i="0" dirty="0" smtClean="0">
                <a:solidFill>
                  <a:schemeClr val="accent2">
                    <a:lumMod val="75000"/>
                  </a:schemeClr>
                </a:solidFill>
              </a:rPr>
              <a:t>Quand le photon s’échappe, la masse de la boîte diminue</a:t>
            </a:r>
            <a:endParaRPr lang="fr-FR" sz="1600" dirty="0">
              <a:solidFill>
                <a:schemeClr val="accent2">
                  <a:lumMod val="75000"/>
                </a:schemeClr>
              </a:solidFill>
            </a:endParaRPr>
          </a:p>
        </p:txBody>
      </p:sp>
      <p:sp>
        <p:nvSpPr>
          <p:cNvPr id="397" name="Rectangle 396"/>
          <p:cNvSpPr/>
          <p:nvPr/>
        </p:nvSpPr>
        <p:spPr>
          <a:xfrm>
            <a:off x="474535" y="5409849"/>
            <a:ext cx="8571039" cy="1077218"/>
          </a:xfrm>
          <a:prstGeom prst="rect">
            <a:avLst/>
          </a:prstGeom>
        </p:spPr>
        <p:txBody>
          <a:bodyPr wrap="square">
            <a:spAutoFit/>
          </a:bodyPr>
          <a:lstStyle/>
          <a:p>
            <a:pPr marL="342900" indent="-342900">
              <a:buFont typeface="+mj-lt"/>
              <a:buAutoNum type="arabicPeriod" startAt="3"/>
            </a:pPr>
            <a:r>
              <a:rPr lang="fr-FR" sz="1600" i="0" dirty="0" smtClean="0">
                <a:solidFill>
                  <a:schemeClr val="accent2">
                    <a:lumMod val="75000"/>
                  </a:schemeClr>
                </a:solidFill>
              </a:rPr>
              <a:t>Pendant que le photon s’</a:t>
            </a:r>
            <a:r>
              <a:rPr lang="fr-FR" sz="1600" i="0" dirty="0" err="1" smtClean="0">
                <a:solidFill>
                  <a:schemeClr val="accent2">
                    <a:lumMod val="75000"/>
                  </a:schemeClr>
                </a:solidFill>
              </a:rPr>
              <a:t>échape</a:t>
            </a:r>
            <a:r>
              <a:rPr lang="fr-FR" sz="1600" i="0" dirty="0" smtClean="0">
                <a:solidFill>
                  <a:schemeClr val="accent2">
                    <a:lumMod val="75000"/>
                  </a:schemeClr>
                </a:solidFill>
              </a:rPr>
              <a:t>, la boîte </a:t>
            </a:r>
            <a:r>
              <a:rPr lang="fr-FR" sz="1600" dirty="0" smtClean="0">
                <a:solidFill>
                  <a:schemeClr val="accent2">
                    <a:lumMod val="75000"/>
                  </a:schemeClr>
                </a:solidFill>
              </a:rPr>
              <a:t>monte</a:t>
            </a:r>
            <a:r>
              <a:rPr lang="fr-FR" sz="1600" i="0" dirty="0" smtClean="0">
                <a:solidFill>
                  <a:schemeClr val="accent2">
                    <a:lumMod val="75000"/>
                  </a:schemeClr>
                </a:solidFill>
              </a:rPr>
              <a:t>, or une horloge </a:t>
            </a:r>
            <a:r>
              <a:rPr lang="fr-FR" sz="1600" dirty="0" smtClean="0">
                <a:solidFill>
                  <a:schemeClr val="accent2">
                    <a:lumMod val="75000"/>
                  </a:schemeClr>
                </a:solidFill>
              </a:rPr>
              <a:t>ralenti</a:t>
            </a:r>
            <a:r>
              <a:rPr lang="fr-FR" sz="1600" i="0" dirty="0" smtClean="0">
                <a:solidFill>
                  <a:schemeClr val="accent2">
                    <a:lumMod val="75000"/>
                  </a:schemeClr>
                </a:solidFill>
              </a:rPr>
              <a:t> quand elle remonte un champ gravitationnel (c’est la théorie de la relativité générale d’Einstein qui le dit !) Pour connaître le retard, il faut connaître à l’avance l’énergie du photon, donc tautologie !</a:t>
            </a:r>
            <a:endParaRPr lang="fr-FR" sz="1600" i="0" dirty="0">
              <a:solidFill>
                <a:schemeClr val="accent2">
                  <a:lumMod val="75000"/>
                </a:schemeClr>
              </a:solidFill>
            </a:endParaRPr>
          </a:p>
        </p:txBody>
      </p:sp>
      <p:grpSp>
        <p:nvGrpSpPr>
          <p:cNvPr id="1033" name="Groupe 1032"/>
          <p:cNvGrpSpPr/>
          <p:nvPr/>
        </p:nvGrpSpPr>
        <p:grpSpPr>
          <a:xfrm>
            <a:off x="1378043" y="1379018"/>
            <a:ext cx="1474939" cy="2493071"/>
            <a:chOff x="1378043" y="1379018"/>
            <a:chExt cx="1474939" cy="2493071"/>
          </a:xfrm>
        </p:grpSpPr>
        <p:sp>
          <p:nvSpPr>
            <p:cNvPr id="390" name="Ellipse 389"/>
            <p:cNvSpPr/>
            <p:nvPr/>
          </p:nvSpPr>
          <p:spPr bwMode="auto">
            <a:xfrm>
              <a:off x="2020137" y="3318346"/>
              <a:ext cx="590550" cy="553743"/>
            </a:xfrm>
            <a:prstGeom prst="ellipse">
              <a:avLst/>
            </a:prstGeom>
            <a:solidFill>
              <a:schemeClr val="tx1">
                <a:lumMod val="65000"/>
              </a:scheme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1" name="Rectangle 390"/>
            <p:cNvSpPr/>
            <p:nvPr/>
          </p:nvSpPr>
          <p:spPr>
            <a:xfrm>
              <a:off x="2123628" y="3333607"/>
              <a:ext cx="360990" cy="523220"/>
            </a:xfrm>
            <a:prstGeom prst="rect">
              <a:avLst/>
            </a:prstGeom>
          </p:spPr>
          <p:txBody>
            <a:bodyPr wrap="square">
              <a:spAutoFit/>
            </a:bodyPr>
            <a:lstStyle/>
            <a:p>
              <a:r>
                <a:rPr lang="fr-FR" sz="2800" b="1" i="0" dirty="0" smtClean="0">
                  <a:solidFill>
                    <a:srgbClr val="000000"/>
                  </a:solidFill>
                </a:rPr>
                <a:t>1</a:t>
              </a:r>
              <a:endParaRPr lang="fr-FR" sz="2800" b="1" dirty="0">
                <a:solidFill>
                  <a:srgbClr val="000000"/>
                </a:solidFill>
              </a:endParaRPr>
            </a:p>
          </p:txBody>
        </p:sp>
        <p:grpSp>
          <p:nvGrpSpPr>
            <p:cNvPr id="1032" name="Groupe 1031"/>
            <p:cNvGrpSpPr/>
            <p:nvPr/>
          </p:nvGrpSpPr>
          <p:grpSpPr>
            <a:xfrm>
              <a:off x="1378043" y="1379018"/>
              <a:ext cx="1474939" cy="1826439"/>
              <a:chOff x="1378043" y="1379018"/>
              <a:chExt cx="1474939" cy="1826439"/>
            </a:xfrm>
          </p:grpSpPr>
          <p:grpSp>
            <p:nvGrpSpPr>
              <p:cNvPr id="1025" name="Groupe 1024"/>
              <p:cNvGrpSpPr/>
              <p:nvPr/>
            </p:nvGrpSpPr>
            <p:grpSpPr>
              <a:xfrm>
                <a:off x="1378043" y="1379018"/>
                <a:ext cx="1474939" cy="1826439"/>
                <a:chOff x="361315" y="1379018"/>
                <a:chExt cx="1474939" cy="1826439"/>
              </a:xfrm>
            </p:grpSpPr>
            <p:pic>
              <p:nvPicPr>
                <p:cNvPr id="22" name="Image 21"/>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61315" y="2320076"/>
                  <a:ext cx="118110" cy="163830"/>
                </a:xfrm>
                <a:prstGeom prst="rect">
                  <a:avLst/>
                </a:prstGeom>
              </p:spPr>
            </p:pic>
            <p:cxnSp>
              <p:nvCxnSpPr>
                <p:cNvPr id="21" name="Connecteur droit avec flèche 20"/>
                <p:cNvCxnSpPr/>
                <p:nvPr/>
              </p:nvCxnSpPr>
              <p:spPr bwMode="auto">
                <a:xfrm>
                  <a:off x="545616" y="1748132"/>
                  <a:ext cx="0" cy="1457325"/>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Groupe 24"/>
                <p:cNvGrpSpPr/>
                <p:nvPr/>
              </p:nvGrpSpPr>
              <p:grpSpPr>
                <a:xfrm rot="16200000">
                  <a:off x="975767" y="1690645"/>
                  <a:ext cx="791654" cy="168399"/>
                  <a:chOff x="4427702" y="2334378"/>
                  <a:chExt cx="1455485" cy="168399"/>
                </a:xfrm>
              </p:grpSpPr>
              <p:grpSp>
                <p:nvGrpSpPr>
                  <p:cNvPr id="68" name="Groupe 67"/>
                  <p:cNvGrpSpPr/>
                  <p:nvPr/>
                </p:nvGrpSpPr>
                <p:grpSpPr>
                  <a:xfrm rot="10800000" flipH="1">
                    <a:off x="4628118" y="2334378"/>
                    <a:ext cx="1050438" cy="168399"/>
                    <a:chOff x="6198376" y="1270391"/>
                    <a:chExt cx="933632" cy="203462"/>
                  </a:xfrm>
                </p:grpSpPr>
                <p:grpSp>
                  <p:nvGrpSpPr>
                    <p:cNvPr id="71" name="Groupe 70"/>
                    <p:cNvGrpSpPr/>
                    <p:nvPr/>
                  </p:nvGrpSpPr>
                  <p:grpSpPr>
                    <a:xfrm>
                      <a:off x="6198376" y="1270391"/>
                      <a:ext cx="466816" cy="203462"/>
                      <a:chOff x="6198376" y="1270391"/>
                      <a:chExt cx="466816" cy="203462"/>
                    </a:xfrm>
                  </p:grpSpPr>
                  <p:grpSp>
                    <p:nvGrpSpPr>
                      <p:cNvPr id="103" name="Groupe 102"/>
                      <p:cNvGrpSpPr/>
                      <p:nvPr/>
                    </p:nvGrpSpPr>
                    <p:grpSpPr>
                      <a:xfrm>
                        <a:off x="6198376" y="1270391"/>
                        <a:ext cx="233408" cy="203462"/>
                        <a:chOff x="6198376" y="1270391"/>
                        <a:chExt cx="233408" cy="203462"/>
                      </a:xfrm>
                    </p:grpSpPr>
                    <p:grpSp>
                      <p:nvGrpSpPr>
                        <p:cNvPr id="119" name="Groupe 118"/>
                        <p:cNvGrpSpPr/>
                        <p:nvPr/>
                      </p:nvGrpSpPr>
                      <p:grpSpPr>
                        <a:xfrm>
                          <a:off x="6198376" y="1270391"/>
                          <a:ext cx="116704" cy="202422"/>
                          <a:chOff x="6198376" y="1270390"/>
                          <a:chExt cx="1249446" cy="1054001"/>
                        </a:xfrm>
                      </p:grpSpPr>
                      <p:grpSp>
                        <p:nvGrpSpPr>
                          <p:cNvPr id="127" name="Groupe 126"/>
                          <p:cNvGrpSpPr/>
                          <p:nvPr/>
                        </p:nvGrpSpPr>
                        <p:grpSpPr>
                          <a:xfrm>
                            <a:off x="6198376" y="1409991"/>
                            <a:ext cx="628213" cy="914400"/>
                            <a:chOff x="6198376" y="1409991"/>
                            <a:chExt cx="628213" cy="914400"/>
                          </a:xfrm>
                        </p:grpSpPr>
                        <p:sp>
                          <p:nvSpPr>
                            <p:cNvPr id="131" name="Arc 13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2" name="Arc 13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8" name="Groupe 127"/>
                          <p:cNvGrpSpPr/>
                          <p:nvPr/>
                        </p:nvGrpSpPr>
                        <p:grpSpPr>
                          <a:xfrm flipH="1" flipV="1">
                            <a:off x="6819609" y="1270390"/>
                            <a:ext cx="628213" cy="914400"/>
                            <a:chOff x="6198376" y="1409991"/>
                            <a:chExt cx="628213" cy="914400"/>
                          </a:xfrm>
                        </p:grpSpPr>
                        <p:sp>
                          <p:nvSpPr>
                            <p:cNvPr id="129" name="Arc 12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0" name="Arc 12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20" name="Groupe 119"/>
                        <p:cNvGrpSpPr/>
                        <p:nvPr/>
                      </p:nvGrpSpPr>
                      <p:grpSpPr>
                        <a:xfrm>
                          <a:off x="6315080" y="1271431"/>
                          <a:ext cx="116704" cy="202422"/>
                          <a:chOff x="6198376" y="1270390"/>
                          <a:chExt cx="1249446" cy="1054001"/>
                        </a:xfrm>
                      </p:grpSpPr>
                      <p:grpSp>
                        <p:nvGrpSpPr>
                          <p:cNvPr id="121" name="Groupe 120"/>
                          <p:cNvGrpSpPr/>
                          <p:nvPr/>
                        </p:nvGrpSpPr>
                        <p:grpSpPr>
                          <a:xfrm>
                            <a:off x="6198376" y="1409991"/>
                            <a:ext cx="628213" cy="914400"/>
                            <a:chOff x="6198376" y="1409991"/>
                            <a:chExt cx="628213" cy="914400"/>
                          </a:xfrm>
                        </p:grpSpPr>
                        <p:sp>
                          <p:nvSpPr>
                            <p:cNvPr id="125" name="Arc 12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6" name="Arc 12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2" name="Groupe 121"/>
                          <p:cNvGrpSpPr/>
                          <p:nvPr/>
                        </p:nvGrpSpPr>
                        <p:grpSpPr>
                          <a:xfrm flipH="1" flipV="1">
                            <a:off x="6819609" y="1270390"/>
                            <a:ext cx="628213" cy="914400"/>
                            <a:chOff x="6198376" y="1409991"/>
                            <a:chExt cx="628213" cy="914400"/>
                          </a:xfrm>
                        </p:grpSpPr>
                        <p:sp>
                          <p:nvSpPr>
                            <p:cNvPr id="123" name="Arc 12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4" name="Arc 12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04" name="Groupe 103"/>
                      <p:cNvGrpSpPr/>
                      <p:nvPr/>
                    </p:nvGrpSpPr>
                    <p:grpSpPr>
                      <a:xfrm>
                        <a:off x="6431784" y="1270391"/>
                        <a:ext cx="233408" cy="203462"/>
                        <a:chOff x="6198376" y="1270391"/>
                        <a:chExt cx="233408" cy="203462"/>
                      </a:xfrm>
                    </p:grpSpPr>
                    <p:grpSp>
                      <p:nvGrpSpPr>
                        <p:cNvPr id="105" name="Groupe 104"/>
                        <p:cNvGrpSpPr/>
                        <p:nvPr/>
                      </p:nvGrpSpPr>
                      <p:grpSpPr>
                        <a:xfrm>
                          <a:off x="6198376" y="1270391"/>
                          <a:ext cx="116704" cy="202422"/>
                          <a:chOff x="6198376" y="1270390"/>
                          <a:chExt cx="1249446" cy="1054001"/>
                        </a:xfrm>
                      </p:grpSpPr>
                      <p:grpSp>
                        <p:nvGrpSpPr>
                          <p:cNvPr id="113" name="Groupe 112"/>
                          <p:cNvGrpSpPr/>
                          <p:nvPr/>
                        </p:nvGrpSpPr>
                        <p:grpSpPr>
                          <a:xfrm>
                            <a:off x="6198376" y="1409991"/>
                            <a:ext cx="628213" cy="914400"/>
                            <a:chOff x="6198376" y="1409991"/>
                            <a:chExt cx="628213" cy="914400"/>
                          </a:xfrm>
                        </p:grpSpPr>
                        <p:sp>
                          <p:nvSpPr>
                            <p:cNvPr id="117" name="Arc 11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8" name="Arc 11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4" name="Groupe 113"/>
                          <p:cNvGrpSpPr/>
                          <p:nvPr/>
                        </p:nvGrpSpPr>
                        <p:grpSpPr>
                          <a:xfrm flipH="1" flipV="1">
                            <a:off x="6819609" y="1270390"/>
                            <a:ext cx="628213" cy="914400"/>
                            <a:chOff x="6198376" y="1409991"/>
                            <a:chExt cx="628213" cy="914400"/>
                          </a:xfrm>
                        </p:grpSpPr>
                        <p:sp>
                          <p:nvSpPr>
                            <p:cNvPr id="115" name="Arc 11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6" name="Arc 11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06" name="Groupe 105"/>
                        <p:cNvGrpSpPr/>
                        <p:nvPr/>
                      </p:nvGrpSpPr>
                      <p:grpSpPr>
                        <a:xfrm>
                          <a:off x="6315080" y="1271431"/>
                          <a:ext cx="116704" cy="202422"/>
                          <a:chOff x="6198376" y="1270390"/>
                          <a:chExt cx="1249446" cy="1054001"/>
                        </a:xfrm>
                      </p:grpSpPr>
                      <p:grpSp>
                        <p:nvGrpSpPr>
                          <p:cNvPr id="107" name="Groupe 106"/>
                          <p:cNvGrpSpPr/>
                          <p:nvPr/>
                        </p:nvGrpSpPr>
                        <p:grpSpPr>
                          <a:xfrm>
                            <a:off x="6198376" y="1409991"/>
                            <a:ext cx="628213" cy="914400"/>
                            <a:chOff x="6198376" y="1409991"/>
                            <a:chExt cx="628213" cy="914400"/>
                          </a:xfrm>
                        </p:grpSpPr>
                        <p:sp>
                          <p:nvSpPr>
                            <p:cNvPr id="111" name="Arc 11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2" name="Arc 11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08" name="Groupe 107"/>
                          <p:cNvGrpSpPr/>
                          <p:nvPr/>
                        </p:nvGrpSpPr>
                        <p:grpSpPr>
                          <a:xfrm flipH="1" flipV="1">
                            <a:off x="6819609" y="1270390"/>
                            <a:ext cx="628213" cy="914400"/>
                            <a:chOff x="6198376" y="1409991"/>
                            <a:chExt cx="628213" cy="914400"/>
                          </a:xfrm>
                        </p:grpSpPr>
                        <p:sp>
                          <p:nvSpPr>
                            <p:cNvPr id="109" name="Arc 10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0" name="Arc 10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72" name="Groupe 71"/>
                    <p:cNvGrpSpPr/>
                    <p:nvPr/>
                  </p:nvGrpSpPr>
                  <p:grpSpPr>
                    <a:xfrm>
                      <a:off x="6665192" y="1270391"/>
                      <a:ext cx="466816" cy="203462"/>
                      <a:chOff x="6198376" y="1270391"/>
                      <a:chExt cx="466816" cy="203462"/>
                    </a:xfrm>
                  </p:grpSpPr>
                  <p:grpSp>
                    <p:nvGrpSpPr>
                      <p:cNvPr id="73" name="Groupe 72"/>
                      <p:cNvGrpSpPr/>
                      <p:nvPr/>
                    </p:nvGrpSpPr>
                    <p:grpSpPr>
                      <a:xfrm>
                        <a:off x="6198376" y="1270391"/>
                        <a:ext cx="233408" cy="203462"/>
                        <a:chOff x="6198376" y="1270391"/>
                        <a:chExt cx="233408" cy="203462"/>
                      </a:xfrm>
                    </p:grpSpPr>
                    <p:grpSp>
                      <p:nvGrpSpPr>
                        <p:cNvPr id="89" name="Groupe 88"/>
                        <p:cNvGrpSpPr/>
                        <p:nvPr/>
                      </p:nvGrpSpPr>
                      <p:grpSpPr>
                        <a:xfrm>
                          <a:off x="6198376" y="1270391"/>
                          <a:ext cx="116704" cy="202422"/>
                          <a:chOff x="6198376" y="1270390"/>
                          <a:chExt cx="1249446" cy="1054001"/>
                        </a:xfrm>
                      </p:grpSpPr>
                      <p:grpSp>
                        <p:nvGrpSpPr>
                          <p:cNvPr id="97" name="Groupe 96"/>
                          <p:cNvGrpSpPr/>
                          <p:nvPr/>
                        </p:nvGrpSpPr>
                        <p:grpSpPr>
                          <a:xfrm>
                            <a:off x="6198376" y="1409991"/>
                            <a:ext cx="628213" cy="914400"/>
                            <a:chOff x="6198376" y="1409991"/>
                            <a:chExt cx="628213" cy="914400"/>
                          </a:xfrm>
                        </p:grpSpPr>
                        <p:sp>
                          <p:nvSpPr>
                            <p:cNvPr id="101" name="Arc 10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2" name="Arc 10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8" name="Groupe 97"/>
                          <p:cNvGrpSpPr/>
                          <p:nvPr/>
                        </p:nvGrpSpPr>
                        <p:grpSpPr>
                          <a:xfrm flipH="1" flipV="1">
                            <a:off x="6819609" y="1270390"/>
                            <a:ext cx="628213" cy="914400"/>
                            <a:chOff x="6198376" y="1409991"/>
                            <a:chExt cx="628213" cy="914400"/>
                          </a:xfrm>
                        </p:grpSpPr>
                        <p:sp>
                          <p:nvSpPr>
                            <p:cNvPr id="99" name="Arc 9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0" name="Arc 9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90" name="Groupe 89"/>
                        <p:cNvGrpSpPr/>
                        <p:nvPr/>
                      </p:nvGrpSpPr>
                      <p:grpSpPr>
                        <a:xfrm>
                          <a:off x="6315080" y="1271431"/>
                          <a:ext cx="116704" cy="202422"/>
                          <a:chOff x="6198376" y="1270390"/>
                          <a:chExt cx="1249446" cy="1054001"/>
                        </a:xfrm>
                      </p:grpSpPr>
                      <p:grpSp>
                        <p:nvGrpSpPr>
                          <p:cNvPr id="91" name="Groupe 90"/>
                          <p:cNvGrpSpPr/>
                          <p:nvPr/>
                        </p:nvGrpSpPr>
                        <p:grpSpPr>
                          <a:xfrm>
                            <a:off x="6198376" y="1409991"/>
                            <a:ext cx="628213" cy="914400"/>
                            <a:chOff x="6198376" y="1409991"/>
                            <a:chExt cx="628213" cy="914400"/>
                          </a:xfrm>
                        </p:grpSpPr>
                        <p:sp>
                          <p:nvSpPr>
                            <p:cNvPr id="95" name="Arc 9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96" name="Arc 9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2" name="Groupe 91"/>
                          <p:cNvGrpSpPr/>
                          <p:nvPr/>
                        </p:nvGrpSpPr>
                        <p:grpSpPr>
                          <a:xfrm flipH="1" flipV="1">
                            <a:off x="6819609" y="1270390"/>
                            <a:ext cx="628213" cy="914400"/>
                            <a:chOff x="6198376" y="1409991"/>
                            <a:chExt cx="628213" cy="914400"/>
                          </a:xfrm>
                        </p:grpSpPr>
                        <p:sp>
                          <p:nvSpPr>
                            <p:cNvPr id="93" name="Arc 9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94" name="Arc 9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74" name="Groupe 73"/>
                      <p:cNvGrpSpPr/>
                      <p:nvPr/>
                    </p:nvGrpSpPr>
                    <p:grpSpPr>
                      <a:xfrm>
                        <a:off x="6431784" y="1270391"/>
                        <a:ext cx="233408" cy="203462"/>
                        <a:chOff x="6198376" y="1270391"/>
                        <a:chExt cx="233408" cy="203462"/>
                      </a:xfrm>
                    </p:grpSpPr>
                    <p:grpSp>
                      <p:nvGrpSpPr>
                        <p:cNvPr id="75" name="Groupe 74"/>
                        <p:cNvGrpSpPr/>
                        <p:nvPr/>
                      </p:nvGrpSpPr>
                      <p:grpSpPr>
                        <a:xfrm>
                          <a:off x="6198376" y="1270391"/>
                          <a:ext cx="116704" cy="202422"/>
                          <a:chOff x="6198376" y="1270390"/>
                          <a:chExt cx="1249446" cy="1054001"/>
                        </a:xfrm>
                      </p:grpSpPr>
                      <p:grpSp>
                        <p:nvGrpSpPr>
                          <p:cNvPr id="83" name="Groupe 82"/>
                          <p:cNvGrpSpPr/>
                          <p:nvPr/>
                        </p:nvGrpSpPr>
                        <p:grpSpPr>
                          <a:xfrm>
                            <a:off x="6198376" y="1409991"/>
                            <a:ext cx="628213" cy="914400"/>
                            <a:chOff x="6198376" y="1409991"/>
                            <a:chExt cx="628213" cy="914400"/>
                          </a:xfrm>
                        </p:grpSpPr>
                        <p:sp>
                          <p:nvSpPr>
                            <p:cNvPr id="87" name="Arc 8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8" name="Arc 8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84" name="Groupe 83"/>
                          <p:cNvGrpSpPr/>
                          <p:nvPr/>
                        </p:nvGrpSpPr>
                        <p:grpSpPr>
                          <a:xfrm flipH="1" flipV="1">
                            <a:off x="6819609" y="1270390"/>
                            <a:ext cx="628213" cy="914400"/>
                            <a:chOff x="6198376" y="1409991"/>
                            <a:chExt cx="628213" cy="914400"/>
                          </a:xfrm>
                        </p:grpSpPr>
                        <p:sp>
                          <p:nvSpPr>
                            <p:cNvPr id="85" name="Arc 8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6" name="Arc 8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76" name="Groupe 75"/>
                        <p:cNvGrpSpPr/>
                        <p:nvPr/>
                      </p:nvGrpSpPr>
                      <p:grpSpPr>
                        <a:xfrm>
                          <a:off x="6315080" y="1271431"/>
                          <a:ext cx="116704" cy="202422"/>
                          <a:chOff x="6198376" y="1270390"/>
                          <a:chExt cx="1249446" cy="1054001"/>
                        </a:xfrm>
                      </p:grpSpPr>
                      <p:grpSp>
                        <p:nvGrpSpPr>
                          <p:cNvPr id="77" name="Groupe 76"/>
                          <p:cNvGrpSpPr/>
                          <p:nvPr/>
                        </p:nvGrpSpPr>
                        <p:grpSpPr>
                          <a:xfrm>
                            <a:off x="6198376" y="1409991"/>
                            <a:ext cx="628213" cy="914400"/>
                            <a:chOff x="6198376" y="1409991"/>
                            <a:chExt cx="628213" cy="914400"/>
                          </a:xfrm>
                        </p:grpSpPr>
                        <p:sp>
                          <p:nvSpPr>
                            <p:cNvPr id="81" name="Arc 8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2" name="Arc 8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8" name="Groupe 77"/>
                          <p:cNvGrpSpPr/>
                          <p:nvPr/>
                        </p:nvGrpSpPr>
                        <p:grpSpPr>
                          <a:xfrm flipH="1" flipV="1">
                            <a:off x="6819609" y="1270390"/>
                            <a:ext cx="628213" cy="914400"/>
                            <a:chOff x="6198376" y="1409991"/>
                            <a:chExt cx="628213" cy="914400"/>
                          </a:xfrm>
                        </p:grpSpPr>
                        <p:sp>
                          <p:nvSpPr>
                            <p:cNvPr id="79" name="Arc 7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0" name="Arc 7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70" name="Connecteur droit 69"/>
                  <p:cNvCxnSpPr/>
                  <p:nvPr/>
                </p:nvCxnSpPr>
                <p:spPr bwMode="auto">
                  <a:xfrm rot="10800000" flipH="1" flipV="1">
                    <a:off x="4427702" y="2412827"/>
                    <a:ext cx="200416"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Connecteur droit 132"/>
                  <p:cNvCxnSpPr/>
                  <p:nvPr/>
                </p:nvCxnSpPr>
                <p:spPr bwMode="auto">
                  <a:xfrm rot="10800000" flipH="1" flipV="1">
                    <a:off x="5682771" y="2425027"/>
                    <a:ext cx="200416"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4" name="Groupe 283"/>
                <p:cNvGrpSpPr/>
                <p:nvPr/>
              </p:nvGrpSpPr>
              <p:grpSpPr>
                <a:xfrm>
                  <a:off x="899631" y="2062312"/>
                  <a:ext cx="936623" cy="878774"/>
                  <a:chOff x="1598747" y="2808660"/>
                  <a:chExt cx="936623" cy="878774"/>
                </a:xfrm>
              </p:grpSpPr>
              <p:sp>
                <p:nvSpPr>
                  <p:cNvPr id="2" name="Cube 1"/>
                  <p:cNvSpPr/>
                  <p:nvPr/>
                </p:nvSpPr>
                <p:spPr bwMode="auto">
                  <a:xfrm>
                    <a:off x="1598747" y="2808660"/>
                    <a:ext cx="936623" cy="878774"/>
                  </a:xfrm>
                  <a:prstGeom prst="cube">
                    <a:avLst/>
                  </a:prstGeom>
                  <a:noFill/>
                  <a:ln w="1905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 name="Ellipse 4"/>
                  <p:cNvSpPr/>
                  <p:nvPr/>
                </p:nvSpPr>
                <p:spPr bwMode="auto">
                  <a:xfrm>
                    <a:off x="2061122" y="3176795"/>
                    <a:ext cx="130628" cy="142504"/>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7" name="Connecteur droit 6"/>
                  <p:cNvCxnSpPr/>
                  <p:nvPr/>
                </p:nvCxnSpPr>
                <p:spPr bwMode="auto">
                  <a:xfrm>
                    <a:off x="1836254" y="2808660"/>
                    <a:ext cx="11875" cy="641268"/>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Connecteur droit 41"/>
                  <p:cNvCxnSpPr/>
                  <p:nvPr/>
                </p:nvCxnSpPr>
                <p:spPr bwMode="auto">
                  <a:xfrm flipH="1">
                    <a:off x="1598747" y="3449928"/>
                    <a:ext cx="249382" cy="237506"/>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Connecteur droit 42"/>
                  <p:cNvCxnSpPr/>
                  <p:nvPr/>
                </p:nvCxnSpPr>
                <p:spPr bwMode="auto">
                  <a:xfrm flipH="1">
                    <a:off x="1848130" y="3457548"/>
                    <a:ext cx="687240"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82" name="Groupe 281"/>
                  <p:cNvGrpSpPr/>
                  <p:nvPr/>
                </p:nvGrpSpPr>
                <p:grpSpPr>
                  <a:xfrm>
                    <a:off x="1724162" y="3239906"/>
                    <a:ext cx="330809" cy="320634"/>
                    <a:chOff x="6491110" y="2246502"/>
                    <a:chExt cx="1614311" cy="1557854"/>
                  </a:xfrm>
                </p:grpSpPr>
                <p:sp>
                  <p:nvSpPr>
                    <p:cNvPr id="49" name="Ellipse 48"/>
                    <p:cNvSpPr/>
                    <p:nvPr/>
                  </p:nvSpPr>
                  <p:spPr bwMode="auto">
                    <a:xfrm>
                      <a:off x="6491110" y="2246502"/>
                      <a:ext cx="1614311" cy="1557854"/>
                    </a:xfrm>
                    <a:prstGeom prst="ellipse">
                      <a:avLst/>
                    </a:prstGeom>
                    <a:no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274" name="Connecteur droit 273"/>
                    <p:cNvCxnSpPr/>
                    <p:nvPr/>
                  </p:nvCxnSpPr>
                  <p:spPr bwMode="auto">
                    <a:xfrm>
                      <a:off x="7298265" y="2358041"/>
                      <a:ext cx="0" cy="667388"/>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3" name="Connecteur droit 282"/>
                    <p:cNvCxnSpPr/>
                    <p:nvPr/>
                  </p:nvCxnSpPr>
                  <p:spPr bwMode="auto">
                    <a:xfrm flipH="1" flipV="1">
                      <a:off x="7298266" y="3025429"/>
                      <a:ext cx="400756" cy="304793"/>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Rectangle 13"/>
                  <p:cNvSpPr/>
                  <p:nvPr/>
                </p:nvSpPr>
                <p:spPr bwMode="auto">
                  <a:xfrm>
                    <a:off x="1620948" y="3032146"/>
                    <a:ext cx="701486" cy="646266"/>
                  </a:xfrm>
                  <a:prstGeom prst="rect">
                    <a:avLst/>
                  </a:prstGeom>
                  <a:solidFill>
                    <a:schemeClr val="tx1">
                      <a:alpha val="21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sp>
            <p:nvSpPr>
              <p:cNvPr id="402" name="Ellipse 401"/>
              <p:cNvSpPr/>
              <p:nvPr/>
            </p:nvSpPr>
            <p:spPr bwMode="auto">
              <a:xfrm>
                <a:off x="2705470" y="2365676"/>
                <a:ext cx="88137" cy="249320"/>
              </a:xfrm>
              <a:prstGeom prst="ellipse">
                <a:avLst/>
              </a:prstGeom>
              <a:no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spTree>
    <p:extLst>
      <p:ext uri="{BB962C8B-B14F-4D97-AF65-F5344CB8AC3E}">
        <p14:creationId xmlns:p14="http://schemas.microsoft.com/office/powerpoint/2010/main" val="3476504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4" grpId="0"/>
      <p:bldP spid="396" grpId="0"/>
      <p:bldP spid="39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Schrödinger et son chat (1935)</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6" name="Rectangle 15"/>
          <p:cNvSpPr/>
          <p:nvPr/>
        </p:nvSpPr>
        <p:spPr>
          <a:xfrm>
            <a:off x="239712" y="776458"/>
            <a:ext cx="7307135" cy="584775"/>
          </a:xfrm>
          <a:prstGeom prst="rect">
            <a:avLst/>
          </a:prstGeom>
        </p:spPr>
        <p:txBody>
          <a:bodyPr wrap="square">
            <a:spAutoFit/>
          </a:bodyPr>
          <a:lstStyle/>
          <a:p>
            <a:r>
              <a:rPr lang="fr-FR" sz="1600" i="0" dirty="0" smtClean="0">
                <a:solidFill>
                  <a:schemeClr val="accent2">
                    <a:lumMod val="75000"/>
                  </a:schemeClr>
                </a:solidFill>
              </a:rPr>
              <a:t>La notion de superposition quantique effrayait les physiciens « classiques », car sans équivalent macroscopique.</a:t>
            </a:r>
            <a:endParaRPr lang="fr-FR" sz="1600" dirty="0">
              <a:solidFill>
                <a:schemeClr val="accent2">
                  <a:lumMod val="75000"/>
                </a:schemeClr>
              </a:solidFill>
            </a:endParaRPr>
          </a:p>
        </p:txBody>
      </p:sp>
      <p:sp>
        <p:nvSpPr>
          <p:cNvPr id="397" name="Rectangle 396"/>
          <p:cNvSpPr/>
          <p:nvPr/>
        </p:nvSpPr>
        <p:spPr>
          <a:xfrm>
            <a:off x="282967" y="1795433"/>
            <a:ext cx="8466929" cy="584775"/>
          </a:xfrm>
          <a:prstGeom prst="rect">
            <a:avLst/>
          </a:prstGeom>
        </p:spPr>
        <p:txBody>
          <a:bodyPr wrap="square">
            <a:spAutoFit/>
          </a:bodyPr>
          <a:lstStyle/>
          <a:p>
            <a:r>
              <a:rPr lang="fr-FR" sz="1600" i="0" dirty="0" smtClean="0">
                <a:solidFill>
                  <a:schemeClr val="accent2">
                    <a:lumMod val="75000"/>
                  </a:schemeClr>
                </a:solidFill>
              </a:rPr>
              <a:t>Peut-on appeler cela un « état », puisqu’il ne caractérise pas totalement l’évolution future du système ? Un tel état peut-il décrire une « réalité physique » ?</a:t>
            </a:r>
            <a:endParaRPr lang="fr-FR" sz="1600" i="0" dirty="0">
              <a:solidFill>
                <a:schemeClr val="accent2">
                  <a:lumMod val="75000"/>
                </a:schemeClr>
              </a:solidFill>
            </a:endParaRPr>
          </a:p>
        </p:txBody>
      </p:sp>
      <p:sp>
        <p:nvSpPr>
          <p:cNvPr id="2" name="AutoShape 2" descr="http://charts.webofknowledge.com.gate4.inist.fr/ChartServer/draw?SessionID=Y2@mMb7HP8pJ8mG91J@&amp;Product=UA&amp;GraphID=TC_BarChart_9_fu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charts.webofknowledge.com.gate4.inist.fr/ChartServer/draw?SessionID=Y2@mMb7HP8pJ8mG91J@&amp;Product=UA&amp;GraphID=TC_BarChart_9_ful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descr="http://www.imagedechat.com/wp-content/uploads/2013/02/chat-sourir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719054" y="583092"/>
            <a:ext cx="1424946" cy="1048746"/>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2897726" y="1410542"/>
            <a:ext cx="1659255" cy="255270"/>
          </a:xfrm>
          <a:prstGeom prst="rect">
            <a:avLst/>
          </a:prstGeom>
        </p:spPr>
      </p:pic>
      <p:pic>
        <p:nvPicPr>
          <p:cNvPr id="8" name="Image 7"/>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953048" y="4902878"/>
            <a:ext cx="4924425" cy="304800"/>
          </a:xfrm>
          <a:prstGeom prst="rect">
            <a:avLst/>
          </a:prstGeom>
        </p:spPr>
      </p:pic>
      <p:pic>
        <p:nvPicPr>
          <p:cNvPr id="10" name="Image 9"/>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912491" y="5412080"/>
            <a:ext cx="7547610" cy="304800"/>
          </a:xfrm>
          <a:prstGeom prst="rect">
            <a:avLst/>
          </a:prstGeom>
        </p:spPr>
      </p:pic>
      <p:grpSp>
        <p:nvGrpSpPr>
          <p:cNvPr id="11" name="Groupe 10"/>
          <p:cNvGrpSpPr/>
          <p:nvPr/>
        </p:nvGrpSpPr>
        <p:grpSpPr>
          <a:xfrm>
            <a:off x="2562648" y="2624091"/>
            <a:ext cx="3858102" cy="2052511"/>
            <a:chOff x="2259976" y="2925318"/>
            <a:chExt cx="3858102" cy="2052511"/>
          </a:xfrm>
        </p:grpSpPr>
        <p:sp>
          <p:nvSpPr>
            <p:cNvPr id="9" name="Rectangle 8"/>
            <p:cNvSpPr/>
            <p:nvPr/>
          </p:nvSpPr>
          <p:spPr bwMode="auto">
            <a:xfrm>
              <a:off x="2259976" y="2925318"/>
              <a:ext cx="3858102" cy="205251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20" name="Picture 2" descr="http://www.podcastscience.fm/wp-content/uploads/2011/11/Schrodingers_cat.png"/>
            <p:cNvPicPr>
              <a:picLocks noChangeAspect="1" noChangeArrowheads="1"/>
            </p:cNvPicPr>
            <p:nvPr/>
          </p:nvPicPr>
          <p:blipFill rotWithShape="1">
            <a:blip r:embed="rId12">
              <a:extLst>
                <a:ext uri="{28A0092B-C50C-407E-A947-70E740481C1C}">
                  <a14:useLocalDpi xmlns:a14="http://schemas.microsoft.com/office/drawing/2010/main" val="0"/>
                </a:ext>
              </a:extLst>
            </a:blip>
            <a:srcRect l="70722" t="15760" r="21022" b="68481"/>
            <a:stretch/>
          </p:blipFill>
          <p:spPr bwMode="auto">
            <a:xfrm>
              <a:off x="4986527" y="3291075"/>
              <a:ext cx="318511" cy="32346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http://www.podcastscience.fm/wp-content/uploads/2011/11/Schrodingers_cat.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6209" y="2624093"/>
            <a:ext cx="3858102" cy="205251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12"/>
          <p:cNvCxnSpPr/>
          <p:nvPr/>
        </p:nvCxnSpPr>
        <p:spPr bwMode="auto">
          <a:xfrm>
            <a:off x="5491514" y="3203368"/>
            <a:ext cx="414149" cy="235095"/>
          </a:xfrm>
          <a:prstGeom prst="line">
            <a:avLst/>
          </a:prstGeom>
          <a:solidFill>
            <a:schemeClr val="accent1"/>
          </a:solidFill>
          <a:ln w="9525" cap="flat" cmpd="sng" algn="ctr">
            <a:solidFill>
              <a:srgbClr val="C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p:cNvSpPr/>
          <p:nvPr/>
        </p:nvSpPr>
        <p:spPr bwMode="auto">
          <a:xfrm>
            <a:off x="2486209" y="2624093"/>
            <a:ext cx="2185800" cy="205251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 name="Rectangle 22"/>
          <p:cNvSpPr/>
          <p:nvPr/>
        </p:nvSpPr>
        <p:spPr>
          <a:xfrm>
            <a:off x="2559135" y="5897652"/>
            <a:ext cx="4410375" cy="523220"/>
          </a:xfrm>
          <a:prstGeom prst="rect">
            <a:avLst/>
          </a:prstGeom>
        </p:spPr>
        <p:txBody>
          <a:bodyPr wrap="none">
            <a:spAutoFit/>
          </a:bodyPr>
          <a:lstStyle/>
          <a:p>
            <a:pPr algn="ctr"/>
            <a:r>
              <a:rPr lang="en-US" sz="1600" dirty="0" smtClean="0">
                <a:solidFill>
                  <a:schemeClr val="bg1">
                    <a:lumMod val="75000"/>
                  </a:schemeClr>
                </a:solidFill>
              </a:rPr>
              <a:t>“One </a:t>
            </a:r>
            <a:r>
              <a:rPr lang="en-US" sz="1600" dirty="0">
                <a:solidFill>
                  <a:schemeClr val="bg1">
                    <a:lumMod val="75000"/>
                  </a:schemeClr>
                </a:solidFill>
              </a:rPr>
              <a:t>can even set up quite ridiculous </a:t>
            </a:r>
            <a:r>
              <a:rPr lang="en-US" sz="1600" dirty="0" smtClean="0">
                <a:solidFill>
                  <a:schemeClr val="bg1">
                    <a:lumMod val="75000"/>
                  </a:schemeClr>
                </a:solidFill>
              </a:rPr>
              <a:t>cases…”</a:t>
            </a:r>
          </a:p>
          <a:p>
            <a:pPr algn="ctr"/>
            <a:r>
              <a:rPr lang="en-US" sz="1200" i="0" dirty="0" smtClean="0">
                <a:solidFill>
                  <a:schemeClr val="bg1">
                    <a:lumMod val="75000"/>
                  </a:schemeClr>
                </a:solidFill>
              </a:rPr>
              <a:t>E. Schrödinger, </a:t>
            </a:r>
            <a:r>
              <a:rPr lang="de-DE" sz="1200" i="0" dirty="0">
                <a:solidFill>
                  <a:schemeClr val="bg1">
                    <a:lumMod val="75000"/>
                  </a:schemeClr>
                </a:solidFill>
              </a:rPr>
              <a:t>Naturwissenschaften </a:t>
            </a:r>
            <a:r>
              <a:rPr lang="de-DE" sz="1200" b="1" i="0" dirty="0" smtClean="0">
                <a:solidFill>
                  <a:schemeClr val="bg1">
                    <a:lumMod val="75000"/>
                  </a:schemeClr>
                </a:solidFill>
              </a:rPr>
              <a:t>23,</a:t>
            </a:r>
            <a:r>
              <a:rPr lang="de-DE" sz="1200" i="0" dirty="0" smtClean="0">
                <a:solidFill>
                  <a:schemeClr val="bg1">
                    <a:lumMod val="75000"/>
                  </a:schemeClr>
                </a:solidFill>
              </a:rPr>
              <a:t> 807-812 (1935</a:t>
            </a:r>
            <a:r>
              <a:rPr lang="de-DE" sz="1200" i="0" dirty="0">
                <a:solidFill>
                  <a:schemeClr val="bg1">
                    <a:lumMod val="75000"/>
                  </a:schemeClr>
                </a:solidFill>
              </a:rPr>
              <a:t>)</a:t>
            </a:r>
            <a:endParaRPr lang="fr-FR" sz="1200" i="0" dirty="0">
              <a:solidFill>
                <a:schemeClr val="bg1">
                  <a:lumMod val="75000"/>
                </a:schemeClr>
              </a:solidFill>
            </a:endParaRPr>
          </a:p>
        </p:txBody>
      </p:sp>
      <p:pic>
        <p:nvPicPr>
          <p:cNvPr id="6" name="Picture 2" descr="http://physicsworld.com/blog/cat%20state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8250" y="1812242"/>
            <a:ext cx="47625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57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97" grpId="0"/>
      <p:bldP spid="14" grpId="0" animBg="1"/>
      <p:bldP spid="14" grpId="1" animBg="1"/>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Nouvelle attaque d’Einstein (1935)</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6" name="Rectangle 15"/>
          <p:cNvSpPr/>
          <p:nvPr/>
        </p:nvSpPr>
        <p:spPr>
          <a:xfrm>
            <a:off x="479425" y="776458"/>
            <a:ext cx="8300852" cy="369332"/>
          </a:xfrm>
          <a:prstGeom prst="rect">
            <a:avLst/>
          </a:prstGeom>
        </p:spPr>
        <p:txBody>
          <a:bodyPr wrap="square">
            <a:spAutoFit/>
          </a:bodyPr>
          <a:lstStyle/>
          <a:p>
            <a:pPr algn="ctr"/>
            <a:r>
              <a:rPr lang="fr-FR" i="0" dirty="0" smtClean="0">
                <a:solidFill>
                  <a:schemeClr val="accent2">
                    <a:lumMod val="75000"/>
                  </a:schemeClr>
                </a:solidFill>
              </a:rPr>
              <a:t>Le « paradoxe » EPR</a:t>
            </a:r>
            <a:endParaRPr lang="fr-FR" dirty="0">
              <a:solidFill>
                <a:schemeClr val="accent2">
                  <a:lumMod val="75000"/>
                </a:schemeClr>
              </a:solidFill>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354" t="11101" r="6900" b="40960"/>
          <a:stretch/>
        </p:blipFill>
        <p:spPr bwMode="auto">
          <a:xfrm>
            <a:off x="433207" y="1336331"/>
            <a:ext cx="8393287" cy="296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8" name="Rectangle 267"/>
          <p:cNvSpPr/>
          <p:nvPr/>
        </p:nvSpPr>
        <p:spPr>
          <a:xfrm>
            <a:off x="1116281" y="6396335"/>
            <a:ext cx="7053941" cy="461665"/>
          </a:xfrm>
          <a:prstGeom prst="rect">
            <a:avLst/>
          </a:prstGeom>
        </p:spPr>
        <p:txBody>
          <a:bodyPr wrap="square">
            <a:spAutoFit/>
          </a:bodyPr>
          <a:lstStyle/>
          <a:p>
            <a:pPr algn="ctr"/>
            <a:r>
              <a:rPr lang="en-US" sz="1200" i="0" dirty="0" smtClean="0">
                <a:solidFill>
                  <a:schemeClr val="accent2">
                    <a:lumMod val="75000"/>
                  </a:schemeClr>
                </a:solidFill>
              </a:rPr>
              <a:t>A. Einstein, B. </a:t>
            </a:r>
            <a:r>
              <a:rPr lang="en-US" sz="1200" i="0" dirty="0" err="1" smtClean="0">
                <a:solidFill>
                  <a:schemeClr val="accent2">
                    <a:lumMod val="75000"/>
                  </a:schemeClr>
                </a:solidFill>
              </a:rPr>
              <a:t>Podolsky</a:t>
            </a:r>
            <a:r>
              <a:rPr lang="en-US" sz="1200" i="0" dirty="0" smtClean="0">
                <a:solidFill>
                  <a:schemeClr val="accent2">
                    <a:lumMod val="75000"/>
                  </a:schemeClr>
                </a:solidFill>
              </a:rPr>
              <a:t> and N. Rosen, </a:t>
            </a:r>
            <a:r>
              <a:rPr lang="en-US" sz="1200" dirty="0" smtClean="0">
                <a:solidFill>
                  <a:schemeClr val="accent2">
                    <a:lumMod val="75000"/>
                  </a:schemeClr>
                </a:solidFill>
              </a:rPr>
              <a:t>Can Quantum-Mechanical Description of Physical Reality Be Considered Complete?</a:t>
            </a:r>
            <a:r>
              <a:rPr lang="en-US" sz="1200" i="0" dirty="0" smtClean="0">
                <a:solidFill>
                  <a:schemeClr val="accent2">
                    <a:lumMod val="75000"/>
                  </a:schemeClr>
                </a:solidFill>
              </a:rPr>
              <a:t>, </a:t>
            </a:r>
            <a:r>
              <a:rPr lang="en-US" sz="1200" dirty="0" smtClean="0">
                <a:solidFill>
                  <a:schemeClr val="accent2">
                    <a:lumMod val="75000"/>
                  </a:schemeClr>
                </a:solidFill>
              </a:rPr>
              <a:t>Phys. Rev.</a:t>
            </a:r>
            <a:r>
              <a:rPr lang="en-US" sz="1200" i="0" dirty="0" smtClean="0">
                <a:solidFill>
                  <a:schemeClr val="accent2">
                    <a:lumMod val="75000"/>
                  </a:schemeClr>
                </a:solidFill>
              </a:rPr>
              <a:t> </a:t>
            </a:r>
            <a:r>
              <a:rPr lang="en-US" sz="1200" b="1" i="0" dirty="0" smtClean="0">
                <a:solidFill>
                  <a:schemeClr val="accent2">
                    <a:lumMod val="75000"/>
                  </a:schemeClr>
                </a:solidFill>
              </a:rPr>
              <a:t>47</a:t>
            </a:r>
            <a:r>
              <a:rPr lang="en-US" sz="1200" i="0" dirty="0" smtClean="0">
                <a:solidFill>
                  <a:schemeClr val="accent2">
                    <a:lumMod val="75000"/>
                  </a:schemeClr>
                </a:solidFill>
              </a:rPr>
              <a:t>, 777--780 (1935)</a:t>
            </a:r>
            <a:endParaRPr lang="fr-FR" sz="1200" dirty="0">
              <a:solidFill>
                <a:schemeClr val="accent2">
                  <a:lumMod val="75000"/>
                </a:schemeClr>
              </a:solidFill>
            </a:endParaRPr>
          </a:p>
        </p:txBody>
      </p:sp>
      <p:sp>
        <p:nvSpPr>
          <p:cNvPr id="12" name="Rectangle 11"/>
          <p:cNvSpPr/>
          <p:nvPr/>
        </p:nvSpPr>
        <p:spPr>
          <a:xfrm>
            <a:off x="1255270" y="5342945"/>
            <a:ext cx="7053941" cy="276999"/>
          </a:xfrm>
          <a:prstGeom prst="rect">
            <a:avLst/>
          </a:prstGeom>
        </p:spPr>
        <p:txBody>
          <a:bodyPr wrap="square">
            <a:spAutoFit/>
          </a:bodyPr>
          <a:lstStyle/>
          <a:p>
            <a:pPr algn="ctr"/>
            <a:r>
              <a:rPr lang="en-US" sz="1200" i="0" dirty="0" smtClean="0">
                <a:solidFill>
                  <a:schemeClr val="accent2">
                    <a:lumMod val="75000"/>
                  </a:schemeClr>
                </a:solidFill>
              </a:rPr>
              <a:t>“</a:t>
            </a:r>
            <a:r>
              <a:rPr lang="en-US" sz="1200" i="0" dirty="0" err="1" smtClean="0">
                <a:solidFill>
                  <a:schemeClr val="accent2">
                    <a:lumMod val="75000"/>
                  </a:schemeClr>
                </a:solidFill>
              </a:rPr>
              <a:t>Dieu</a:t>
            </a:r>
            <a:r>
              <a:rPr lang="en-US" sz="1200" i="0" dirty="0" smtClean="0">
                <a:solidFill>
                  <a:schemeClr val="accent2">
                    <a:lumMod val="75000"/>
                  </a:schemeClr>
                </a:solidFill>
              </a:rPr>
              <a:t> ne </a:t>
            </a:r>
            <a:r>
              <a:rPr lang="en-US" sz="1200" i="0" dirty="0" err="1" smtClean="0">
                <a:solidFill>
                  <a:schemeClr val="accent2">
                    <a:lumMod val="75000"/>
                  </a:schemeClr>
                </a:solidFill>
              </a:rPr>
              <a:t>joue</a:t>
            </a:r>
            <a:r>
              <a:rPr lang="en-US" sz="1200" i="0" dirty="0" smtClean="0">
                <a:solidFill>
                  <a:schemeClr val="accent2">
                    <a:lumMod val="75000"/>
                  </a:schemeClr>
                </a:solidFill>
              </a:rPr>
              <a:t> pas aux </a:t>
            </a:r>
            <a:r>
              <a:rPr lang="en-US" sz="1200" i="0" dirty="0" err="1" smtClean="0">
                <a:solidFill>
                  <a:schemeClr val="accent2">
                    <a:lumMod val="75000"/>
                  </a:schemeClr>
                </a:solidFill>
              </a:rPr>
              <a:t>dés</a:t>
            </a:r>
            <a:r>
              <a:rPr lang="en-US" sz="1200" i="0" dirty="0" smtClean="0">
                <a:solidFill>
                  <a:schemeClr val="accent2">
                    <a:lumMod val="75000"/>
                  </a:schemeClr>
                </a:solidFill>
              </a:rPr>
              <a:t>” (A. Einstein)</a:t>
            </a:r>
            <a:endParaRPr lang="fr-FR" sz="1200" dirty="0">
              <a:solidFill>
                <a:schemeClr val="accent2">
                  <a:lumMod val="75000"/>
                </a:schemeClr>
              </a:solidFill>
            </a:endParaRPr>
          </a:p>
        </p:txBody>
      </p:sp>
      <p:sp>
        <p:nvSpPr>
          <p:cNvPr id="13" name="Rectangle 12"/>
          <p:cNvSpPr/>
          <p:nvPr/>
        </p:nvSpPr>
        <p:spPr>
          <a:xfrm>
            <a:off x="1189432" y="4730512"/>
            <a:ext cx="7053941" cy="461665"/>
          </a:xfrm>
          <a:prstGeom prst="rect">
            <a:avLst/>
          </a:prstGeom>
        </p:spPr>
        <p:txBody>
          <a:bodyPr wrap="square">
            <a:spAutoFit/>
          </a:bodyPr>
          <a:lstStyle/>
          <a:p>
            <a:pPr algn="ctr"/>
            <a:r>
              <a:rPr lang="fr-FR" sz="1200" i="0" dirty="0" smtClean="0">
                <a:solidFill>
                  <a:schemeClr val="accent2">
                    <a:lumMod val="75000"/>
                  </a:schemeClr>
                </a:solidFill>
              </a:rPr>
              <a:t>L’évolution future d’un système (fut-il quantique) doit être prédéterminée dans son état présent : l’état du système doit être un “élément de réalité”.</a:t>
            </a:r>
            <a:endParaRPr lang="fr-FR" sz="1200" dirty="0">
              <a:solidFill>
                <a:schemeClr val="accent2">
                  <a:lumMod val="75000"/>
                </a:schemeClr>
              </a:solidFill>
            </a:endParaRPr>
          </a:p>
        </p:txBody>
      </p:sp>
    </p:spTree>
    <p:extLst>
      <p:ext uri="{BB962C8B-B14F-4D97-AF65-F5344CB8AC3E}">
        <p14:creationId xmlns:p14="http://schemas.microsoft.com/office/powerpoint/2010/main" val="3435325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8" grpId="0"/>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Intrication quantique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6" name="Rectangle 15"/>
          <p:cNvSpPr/>
          <p:nvPr/>
        </p:nvSpPr>
        <p:spPr>
          <a:xfrm>
            <a:off x="479425" y="776458"/>
            <a:ext cx="8300852" cy="369332"/>
          </a:xfrm>
          <a:prstGeom prst="rect">
            <a:avLst/>
          </a:prstGeom>
        </p:spPr>
        <p:txBody>
          <a:bodyPr wrap="square">
            <a:spAutoFit/>
          </a:bodyPr>
          <a:lstStyle/>
          <a:p>
            <a:pPr algn="ctr"/>
            <a:r>
              <a:rPr lang="fr-FR" i="0" dirty="0" smtClean="0">
                <a:solidFill>
                  <a:schemeClr val="accent2">
                    <a:lumMod val="75000"/>
                  </a:schemeClr>
                </a:solidFill>
              </a:rPr>
              <a:t>Réalisation expérimentale du </a:t>
            </a:r>
            <a:r>
              <a:rPr lang="fr-FR" i="0" dirty="0">
                <a:solidFill>
                  <a:schemeClr val="accent2">
                    <a:lumMod val="75000"/>
                  </a:schemeClr>
                </a:solidFill>
              </a:rPr>
              <a:t>paradoxe </a:t>
            </a:r>
            <a:r>
              <a:rPr lang="fr-FR" i="0" dirty="0" smtClean="0">
                <a:solidFill>
                  <a:schemeClr val="accent2">
                    <a:lumMod val="75000"/>
                  </a:schemeClr>
                </a:solidFill>
              </a:rPr>
              <a:t>EPR avec des photons</a:t>
            </a:r>
            <a:endParaRPr lang="fr-FR" i="0" dirty="0">
              <a:solidFill>
                <a:schemeClr val="accent2">
                  <a:lumMod val="75000"/>
                </a:schemeClr>
              </a:solidFill>
            </a:endParaRPr>
          </a:p>
        </p:txBody>
      </p:sp>
      <p:grpSp>
        <p:nvGrpSpPr>
          <p:cNvPr id="2" name="Groupe 1"/>
          <p:cNvGrpSpPr/>
          <p:nvPr/>
        </p:nvGrpSpPr>
        <p:grpSpPr>
          <a:xfrm>
            <a:off x="642604" y="1278695"/>
            <a:ext cx="3026947" cy="1509705"/>
            <a:chOff x="1400755" y="2103698"/>
            <a:chExt cx="3026947" cy="1509705"/>
          </a:xfrm>
        </p:grpSpPr>
        <p:cxnSp>
          <p:nvCxnSpPr>
            <p:cNvPr id="13" name="Connecteur droit avec flèche 12"/>
            <p:cNvCxnSpPr/>
            <p:nvPr/>
          </p:nvCxnSpPr>
          <p:spPr bwMode="auto">
            <a:xfrm>
              <a:off x="2449931" y="2671084"/>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flipH="1">
              <a:off x="2603677" y="3061971"/>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oupe 14"/>
            <p:cNvGrpSpPr/>
            <p:nvPr/>
          </p:nvGrpSpPr>
          <p:grpSpPr>
            <a:xfrm rot="10800000">
              <a:off x="1400755" y="2809290"/>
              <a:ext cx="1300892" cy="115656"/>
              <a:chOff x="6020246" y="1270391"/>
              <a:chExt cx="1300892" cy="203462"/>
            </a:xfrm>
          </p:grpSpPr>
          <p:grpSp>
            <p:nvGrpSpPr>
              <p:cNvPr id="17" name="Groupe 16"/>
              <p:cNvGrpSpPr/>
              <p:nvPr/>
            </p:nvGrpSpPr>
            <p:grpSpPr>
              <a:xfrm>
                <a:off x="6198376" y="1270391"/>
                <a:ext cx="933632" cy="203462"/>
                <a:chOff x="6198376" y="1270391"/>
                <a:chExt cx="933632" cy="203462"/>
              </a:xfrm>
            </p:grpSpPr>
            <p:grpSp>
              <p:nvGrpSpPr>
                <p:cNvPr id="20" name="Groupe 19"/>
                <p:cNvGrpSpPr/>
                <p:nvPr/>
              </p:nvGrpSpPr>
              <p:grpSpPr>
                <a:xfrm>
                  <a:off x="6198376" y="1270391"/>
                  <a:ext cx="466816" cy="203462"/>
                  <a:chOff x="6198376" y="1270391"/>
                  <a:chExt cx="466816" cy="203462"/>
                </a:xfrm>
              </p:grpSpPr>
              <p:grpSp>
                <p:nvGrpSpPr>
                  <p:cNvPr id="54" name="Groupe 53"/>
                  <p:cNvGrpSpPr/>
                  <p:nvPr/>
                </p:nvGrpSpPr>
                <p:grpSpPr>
                  <a:xfrm>
                    <a:off x="6198376" y="1270391"/>
                    <a:ext cx="233408" cy="203462"/>
                    <a:chOff x="6198376" y="1270391"/>
                    <a:chExt cx="233408" cy="203462"/>
                  </a:xfrm>
                </p:grpSpPr>
                <p:grpSp>
                  <p:nvGrpSpPr>
                    <p:cNvPr id="70" name="Groupe 69"/>
                    <p:cNvGrpSpPr/>
                    <p:nvPr/>
                  </p:nvGrpSpPr>
                  <p:grpSpPr>
                    <a:xfrm>
                      <a:off x="6198376" y="1270391"/>
                      <a:ext cx="116704" cy="202422"/>
                      <a:chOff x="6198376" y="1270390"/>
                      <a:chExt cx="1249446" cy="1054001"/>
                    </a:xfrm>
                  </p:grpSpPr>
                  <p:grpSp>
                    <p:nvGrpSpPr>
                      <p:cNvPr id="78" name="Groupe 77"/>
                      <p:cNvGrpSpPr/>
                      <p:nvPr/>
                    </p:nvGrpSpPr>
                    <p:grpSpPr>
                      <a:xfrm>
                        <a:off x="6198376" y="1409991"/>
                        <a:ext cx="628213" cy="914400"/>
                        <a:chOff x="6198376" y="1409991"/>
                        <a:chExt cx="628213" cy="914400"/>
                      </a:xfrm>
                    </p:grpSpPr>
                    <p:sp>
                      <p:nvSpPr>
                        <p:cNvPr id="82" name="Arc 8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3" name="Arc 8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9" name="Groupe 78"/>
                      <p:cNvGrpSpPr/>
                      <p:nvPr/>
                    </p:nvGrpSpPr>
                    <p:grpSpPr>
                      <a:xfrm flipH="1" flipV="1">
                        <a:off x="6819609" y="1270390"/>
                        <a:ext cx="628213" cy="914400"/>
                        <a:chOff x="6198376" y="1409991"/>
                        <a:chExt cx="628213" cy="914400"/>
                      </a:xfrm>
                    </p:grpSpPr>
                    <p:sp>
                      <p:nvSpPr>
                        <p:cNvPr id="80" name="Arc 7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1" name="Arc 8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71" name="Groupe 70"/>
                    <p:cNvGrpSpPr/>
                    <p:nvPr/>
                  </p:nvGrpSpPr>
                  <p:grpSpPr>
                    <a:xfrm>
                      <a:off x="6315080" y="1271431"/>
                      <a:ext cx="116704" cy="202422"/>
                      <a:chOff x="6198376" y="1270390"/>
                      <a:chExt cx="1249446" cy="1054001"/>
                    </a:xfrm>
                  </p:grpSpPr>
                  <p:grpSp>
                    <p:nvGrpSpPr>
                      <p:cNvPr id="72" name="Groupe 71"/>
                      <p:cNvGrpSpPr/>
                      <p:nvPr/>
                    </p:nvGrpSpPr>
                    <p:grpSpPr>
                      <a:xfrm>
                        <a:off x="6198376" y="1409991"/>
                        <a:ext cx="628213" cy="914400"/>
                        <a:chOff x="6198376" y="1409991"/>
                        <a:chExt cx="628213" cy="914400"/>
                      </a:xfrm>
                    </p:grpSpPr>
                    <p:sp>
                      <p:nvSpPr>
                        <p:cNvPr id="76" name="Arc 7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7" name="Arc 7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3" name="Groupe 72"/>
                      <p:cNvGrpSpPr/>
                      <p:nvPr/>
                    </p:nvGrpSpPr>
                    <p:grpSpPr>
                      <a:xfrm flipH="1" flipV="1">
                        <a:off x="6819609" y="1270390"/>
                        <a:ext cx="628213" cy="914400"/>
                        <a:chOff x="6198376" y="1409991"/>
                        <a:chExt cx="628213" cy="914400"/>
                      </a:xfrm>
                    </p:grpSpPr>
                    <p:sp>
                      <p:nvSpPr>
                        <p:cNvPr id="74" name="Arc 7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5" name="Arc 7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55" name="Groupe 54"/>
                  <p:cNvGrpSpPr/>
                  <p:nvPr/>
                </p:nvGrpSpPr>
                <p:grpSpPr>
                  <a:xfrm>
                    <a:off x="6431784" y="1270391"/>
                    <a:ext cx="233408" cy="203462"/>
                    <a:chOff x="6198376" y="1270391"/>
                    <a:chExt cx="233408" cy="203462"/>
                  </a:xfrm>
                </p:grpSpPr>
                <p:grpSp>
                  <p:nvGrpSpPr>
                    <p:cNvPr id="56" name="Groupe 55"/>
                    <p:cNvGrpSpPr/>
                    <p:nvPr/>
                  </p:nvGrpSpPr>
                  <p:grpSpPr>
                    <a:xfrm>
                      <a:off x="6198376" y="1270391"/>
                      <a:ext cx="116704" cy="202422"/>
                      <a:chOff x="6198376" y="1270390"/>
                      <a:chExt cx="1249446" cy="1054001"/>
                    </a:xfrm>
                  </p:grpSpPr>
                  <p:grpSp>
                    <p:nvGrpSpPr>
                      <p:cNvPr id="64" name="Groupe 63"/>
                      <p:cNvGrpSpPr/>
                      <p:nvPr/>
                    </p:nvGrpSpPr>
                    <p:grpSpPr>
                      <a:xfrm>
                        <a:off x="6198376" y="1409991"/>
                        <a:ext cx="628213" cy="914400"/>
                        <a:chOff x="6198376" y="1409991"/>
                        <a:chExt cx="628213" cy="914400"/>
                      </a:xfrm>
                    </p:grpSpPr>
                    <p:sp>
                      <p:nvSpPr>
                        <p:cNvPr id="68" name="Arc 6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9" name="Arc 6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65" name="Groupe 64"/>
                      <p:cNvGrpSpPr/>
                      <p:nvPr/>
                    </p:nvGrpSpPr>
                    <p:grpSpPr>
                      <a:xfrm flipH="1" flipV="1">
                        <a:off x="6819609" y="1270390"/>
                        <a:ext cx="628213" cy="914400"/>
                        <a:chOff x="6198376" y="1409991"/>
                        <a:chExt cx="628213" cy="914400"/>
                      </a:xfrm>
                    </p:grpSpPr>
                    <p:sp>
                      <p:nvSpPr>
                        <p:cNvPr id="66" name="Arc 6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7" name="Arc 6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57" name="Groupe 56"/>
                    <p:cNvGrpSpPr/>
                    <p:nvPr/>
                  </p:nvGrpSpPr>
                  <p:grpSpPr>
                    <a:xfrm>
                      <a:off x="6315080" y="1271431"/>
                      <a:ext cx="116704" cy="202422"/>
                      <a:chOff x="6198376" y="1270390"/>
                      <a:chExt cx="1249446" cy="1054001"/>
                    </a:xfrm>
                  </p:grpSpPr>
                  <p:grpSp>
                    <p:nvGrpSpPr>
                      <p:cNvPr id="58" name="Groupe 57"/>
                      <p:cNvGrpSpPr/>
                      <p:nvPr/>
                    </p:nvGrpSpPr>
                    <p:grpSpPr>
                      <a:xfrm>
                        <a:off x="6198376" y="1409991"/>
                        <a:ext cx="628213" cy="914400"/>
                        <a:chOff x="6198376" y="1409991"/>
                        <a:chExt cx="628213" cy="914400"/>
                      </a:xfrm>
                    </p:grpSpPr>
                    <p:sp>
                      <p:nvSpPr>
                        <p:cNvPr id="62" name="Arc 6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3" name="Arc 6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9" name="Groupe 58"/>
                      <p:cNvGrpSpPr/>
                      <p:nvPr/>
                    </p:nvGrpSpPr>
                    <p:grpSpPr>
                      <a:xfrm flipH="1" flipV="1">
                        <a:off x="6819609" y="1270390"/>
                        <a:ext cx="628213" cy="914400"/>
                        <a:chOff x="6198376" y="1409991"/>
                        <a:chExt cx="628213" cy="914400"/>
                      </a:xfrm>
                    </p:grpSpPr>
                    <p:sp>
                      <p:nvSpPr>
                        <p:cNvPr id="60" name="Arc 5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1" name="Arc 6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21" name="Groupe 20"/>
                <p:cNvGrpSpPr/>
                <p:nvPr/>
              </p:nvGrpSpPr>
              <p:grpSpPr>
                <a:xfrm>
                  <a:off x="6665192" y="1270391"/>
                  <a:ext cx="466816" cy="203462"/>
                  <a:chOff x="6198376" y="1270391"/>
                  <a:chExt cx="466816" cy="203462"/>
                </a:xfrm>
              </p:grpSpPr>
              <p:grpSp>
                <p:nvGrpSpPr>
                  <p:cNvPr id="22" name="Groupe 21"/>
                  <p:cNvGrpSpPr/>
                  <p:nvPr/>
                </p:nvGrpSpPr>
                <p:grpSpPr>
                  <a:xfrm>
                    <a:off x="6198376" y="1270391"/>
                    <a:ext cx="233408" cy="203462"/>
                    <a:chOff x="6198376" y="1270391"/>
                    <a:chExt cx="233408" cy="203462"/>
                  </a:xfrm>
                </p:grpSpPr>
                <p:grpSp>
                  <p:nvGrpSpPr>
                    <p:cNvPr id="39" name="Groupe 38"/>
                    <p:cNvGrpSpPr/>
                    <p:nvPr/>
                  </p:nvGrpSpPr>
                  <p:grpSpPr>
                    <a:xfrm>
                      <a:off x="6198376" y="1270391"/>
                      <a:ext cx="116704" cy="202422"/>
                      <a:chOff x="6198376" y="1270390"/>
                      <a:chExt cx="1249446" cy="1054001"/>
                    </a:xfrm>
                  </p:grpSpPr>
                  <p:grpSp>
                    <p:nvGrpSpPr>
                      <p:cNvPr id="48" name="Groupe 47"/>
                      <p:cNvGrpSpPr/>
                      <p:nvPr/>
                    </p:nvGrpSpPr>
                    <p:grpSpPr>
                      <a:xfrm>
                        <a:off x="6198376" y="1409991"/>
                        <a:ext cx="628213" cy="914400"/>
                        <a:chOff x="6198376" y="1409991"/>
                        <a:chExt cx="628213" cy="914400"/>
                      </a:xfrm>
                    </p:grpSpPr>
                    <p:sp>
                      <p:nvSpPr>
                        <p:cNvPr id="52" name="Arc 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3" name="Arc 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9" name="Groupe 48"/>
                      <p:cNvGrpSpPr/>
                      <p:nvPr/>
                    </p:nvGrpSpPr>
                    <p:grpSpPr>
                      <a:xfrm flipH="1" flipV="1">
                        <a:off x="6819609" y="1270390"/>
                        <a:ext cx="628213" cy="914400"/>
                        <a:chOff x="6198376" y="1409991"/>
                        <a:chExt cx="628213" cy="914400"/>
                      </a:xfrm>
                    </p:grpSpPr>
                    <p:sp>
                      <p:nvSpPr>
                        <p:cNvPr id="50" name="Arc 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 name="Arc 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1" name="Groupe 40"/>
                    <p:cNvGrpSpPr/>
                    <p:nvPr/>
                  </p:nvGrpSpPr>
                  <p:grpSpPr>
                    <a:xfrm>
                      <a:off x="6315080" y="1271431"/>
                      <a:ext cx="116704" cy="202422"/>
                      <a:chOff x="6198376" y="1270390"/>
                      <a:chExt cx="1249446" cy="1054001"/>
                    </a:xfrm>
                  </p:grpSpPr>
                  <p:grpSp>
                    <p:nvGrpSpPr>
                      <p:cNvPr id="42" name="Groupe 41"/>
                      <p:cNvGrpSpPr/>
                      <p:nvPr/>
                    </p:nvGrpSpPr>
                    <p:grpSpPr>
                      <a:xfrm>
                        <a:off x="6198376" y="1409991"/>
                        <a:ext cx="628213" cy="914400"/>
                        <a:chOff x="6198376" y="1409991"/>
                        <a:chExt cx="628213" cy="914400"/>
                      </a:xfrm>
                    </p:grpSpPr>
                    <p:sp>
                      <p:nvSpPr>
                        <p:cNvPr id="46" name="Arc 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Arc 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3" name="Groupe 42"/>
                      <p:cNvGrpSpPr/>
                      <p:nvPr/>
                    </p:nvGrpSpPr>
                    <p:grpSpPr>
                      <a:xfrm flipH="1" flipV="1">
                        <a:off x="6819609" y="1270390"/>
                        <a:ext cx="628213" cy="914400"/>
                        <a:chOff x="6198376" y="1409991"/>
                        <a:chExt cx="628213" cy="914400"/>
                      </a:xfrm>
                    </p:grpSpPr>
                    <p:sp>
                      <p:nvSpPr>
                        <p:cNvPr id="44" name="Arc 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Arc 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3" name="Groupe 22"/>
                  <p:cNvGrpSpPr/>
                  <p:nvPr/>
                </p:nvGrpSpPr>
                <p:grpSpPr>
                  <a:xfrm>
                    <a:off x="6431784" y="1270391"/>
                    <a:ext cx="233408" cy="203462"/>
                    <a:chOff x="6198376" y="1270391"/>
                    <a:chExt cx="233408" cy="203462"/>
                  </a:xfrm>
                </p:grpSpPr>
                <p:grpSp>
                  <p:nvGrpSpPr>
                    <p:cNvPr id="24" name="Groupe 23"/>
                    <p:cNvGrpSpPr/>
                    <p:nvPr/>
                  </p:nvGrpSpPr>
                  <p:grpSpPr>
                    <a:xfrm>
                      <a:off x="6198376" y="1270391"/>
                      <a:ext cx="116704" cy="202422"/>
                      <a:chOff x="6198376" y="1270390"/>
                      <a:chExt cx="1249446" cy="1054001"/>
                    </a:xfrm>
                  </p:grpSpPr>
                  <p:grpSp>
                    <p:nvGrpSpPr>
                      <p:cNvPr id="33" name="Groupe 32"/>
                      <p:cNvGrpSpPr/>
                      <p:nvPr/>
                    </p:nvGrpSpPr>
                    <p:grpSpPr>
                      <a:xfrm>
                        <a:off x="6198376" y="1409991"/>
                        <a:ext cx="628213" cy="914400"/>
                        <a:chOff x="6198376" y="1409991"/>
                        <a:chExt cx="628213" cy="914400"/>
                      </a:xfrm>
                    </p:grpSpPr>
                    <p:sp>
                      <p:nvSpPr>
                        <p:cNvPr id="37" name="Arc 3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Arc 3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4" name="Groupe 33"/>
                      <p:cNvGrpSpPr/>
                      <p:nvPr/>
                    </p:nvGrpSpPr>
                    <p:grpSpPr>
                      <a:xfrm flipH="1" flipV="1">
                        <a:off x="6819609" y="1270390"/>
                        <a:ext cx="628213" cy="914400"/>
                        <a:chOff x="6198376" y="1409991"/>
                        <a:chExt cx="628213" cy="914400"/>
                      </a:xfrm>
                    </p:grpSpPr>
                    <p:sp>
                      <p:nvSpPr>
                        <p:cNvPr id="35" name="Arc 3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Arc 3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5" name="Groupe 24"/>
                    <p:cNvGrpSpPr/>
                    <p:nvPr/>
                  </p:nvGrpSpPr>
                  <p:grpSpPr>
                    <a:xfrm>
                      <a:off x="6315080" y="1271431"/>
                      <a:ext cx="116704" cy="202422"/>
                      <a:chOff x="6198376" y="1270390"/>
                      <a:chExt cx="1249446" cy="1054001"/>
                    </a:xfrm>
                  </p:grpSpPr>
                  <p:grpSp>
                    <p:nvGrpSpPr>
                      <p:cNvPr id="26" name="Groupe 25"/>
                      <p:cNvGrpSpPr/>
                      <p:nvPr/>
                    </p:nvGrpSpPr>
                    <p:grpSpPr>
                      <a:xfrm>
                        <a:off x="6198376" y="1409991"/>
                        <a:ext cx="628213" cy="914400"/>
                        <a:chOff x="6198376" y="1409991"/>
                        <a:chExt cx="628213" cy="914400"/>
                      </a:xfrm>
                    </p:grpSpPr>
                    <p:sp>
                      <p:nvSpPr>
                        <p:cNvPr id="31" name="Arc 3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 name="Arc 3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7" name="Groupe 26"/>
                      <p:cNvGrpSpPr/>
                      <p:nvPr/>
                    </p:nvGrpSpPr>
                    <p:grpSpPr>
                      <a:xfrm flipH="1" flipV="1">
                        <a:off x="6819609" y="1270390"/>
                        <a:ext cx="628213" cy="914400"/>
                        <a:chOff x="6198376" y="1409991"/>
                        <a:chExt cx="628213" cy="914400"/>
                      </a:xfrm>
                    </p:grpSpPr>
                    <p:sp>
                      <p:nvSpPr>
                        <p:cNvPr id="28" name="Arc 2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 name="Arc 2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18" name="Connecteur droit avec flèche 17"/>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cteur droit 18"/>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e 83"/>
            <p:cNvGrpSpPr/>
            <p:nvPr/>
          </p:nvGrpSpPr>
          <p:grpSpPr>
            <a:xfrm>
              <a:off x="2149967" y="2671084"/>
              <a:ext cx="6443" cy="936268"/>
              <a:chOff x="2149967" y="2671084"/>
              <a:chExt cx="6443" cy="936268"/>
            </a:xfrm>
          </p:grpSpPr>
          <p:cxnSp>
            <p:nvCxnSpPr>
              <p:cNvPr id="85" name="Connecteur droit avec flèche 84"/>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Connecteur droit avec flèche 85"/>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 name="Groupe 87"/>
            <p:cNvGrpSpPr/>
            <p:nvPr/>
          </p:nvGrpSpPr>
          <p:grpSpPr>
            <a:xfrm rot="10800000" flipH="1">
              <a:off x="2964056" y="3233243"/>
              <a:ext cx="1463646" cy="168399"/>
              <a:chOff x="6020246" y="1270391"/>
              <a:chExt cx="1300892" cy="203462"/>
            </a:xfrm>
          </p:grpSpPr>
          <p:grpSp>
            <p:nvGrpSpPr>
              <p:cNvPr id="89" name="Groupe 88"/>
              <p:cNvGrpSpPr/>
              <p:nvPr/>
            </p:nvGrpSpPr>
            <p:grpSpPr>
              <a:xfrm>
                <a:off x="6198376" y="1270391"/>
                <a:ext cx="933632" cy="203462"/>
                <a:chOff x="6198376" y="1270391"/>
                <a:chExt cx="933632" cy="203462"/>
              </a:xfrm>
            </p:grpSpPr>
            <p:grpSp>
              <p:nvGrpSpPr>
                <p:cNvPr id="92" name="Groupe 91"/>
                <p:cNvGrpSpPr/>
                <p:nvPr/>
              </p:nvGrpSpPr>
              <p:grpSpPr>
                <a:xfrm>
                  <a:off x="6198376" y="1270391"/>
                  <a:ext cx="466816" cy="203462"/>
                  <a:chOff x="6198376" y="1270391"/>
                  <a:chExt cx="466816" cy="203462"/>
                </a:xfrm>
              </p:grpSpPr>
              <p:grpSp>
                <p:nvGrpSpPr>
                  <p:cNvPr id="124" name="Groupe 123"/>
                  <p:cNvGrpSpPr/>
                  <p:nvPr/>
                </p:nvGrpSpPr>
                <p:grpSpPr>
                  <a:xfrm>
                    <a:off x="6198376" y="1270391"/>
                    <a:ext cx="233408" cy="203462"/>
                    <a:chOff x="6198376" y="1270391"/>
                    <a:chExt cx="233408" cy="203462"/>
                  </a:xfrm>
                </p:grpSpPr>
                <p:grpSp>
                  <p:nvGrpSpPr>
                    <p:cNvPr id="140" name="Groupe 139"/>
                    <p:cNvGrpSpPr/>
                    <p:nvPr/>
                  </p:nvGrpSpPr>
                  <p:grpSpPr>
                    <a:xfrm>
                      <a:off x="6198376" y="1270391"/>
                      <a:ext cx="116704" cy="202422"/>
                      <a:chOff x="6198376" y="1270390"/>
                      <a:chExt cx="1249446" cy="1054001"/>
                    </a:xfrm>
                  </p:grpSpPr>
                  <p:grpSp>
                    <p:nvGrpSpPr>
                      <p:cNvPr id="148" name="Groupe 147"/>
                      <p:cNvGrpSpPr/>
                      <p:nvPr/>
                    </p:nvGrpSpPr>
                    <p:grpSpPr>
                      <a:xfrm>
                        <a:off x="6198376" y="1409991"/>
                        <a:ext cx="628213" cy="914400"/>
                        <a:chOff x="6198376" y="1409991"/>
                        <a:chExt cx="628213" cy="914400"/>
                      </a:xfrm>
                    </p:grpSpPr>
                    <p:sp>
                      <p:nvSpPr>
                        <p:cNvPr id="152" name="Arc 1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3" name="Arc 1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49" name="Groupe 148"/>
                      <p:cNvGrpSpPr/>
                      <p:nvPr/>
                    </p:nvGrpSpPr>
                    <p:grpSpPr>
                      <a:xfrm flipH="1" flipV="1">
                        <a:off x="6819609" y="1270390"/>
                        <a:ext cx="628213" cy="914400"/>
                        <a:chOff x="6198376" y="1409991"/>
                        <a:chExt cx="628213" cy="914400"/>
                      </a:xfrm>
                    </p:grpSpPr>
                    <p:sp>
                      <p:nvSpPr>
                        <p:cNvPr id="150" name="Arc 1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1" name="Arc 1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41" name="Groupe 140"/>
                    <p:cNvGrpSpPr/>
                    <p:nvPr/>
                  </p:nvGrpSpPr>
                  <p:grpSpPr>
                    <a:xfrm>
                      <a:off x="6315080" y="1271431"/>
                      <a:ext cx="116704" cy="202422"/>
                      <a:chOff x="6198376" y="1270390"/>
                      <a:chExt cx="1249446" cy="1054001"/>
                    </a:xfrm>
                  </p:grpSpPr>
                  <p:grpSp>
                    <p:nvGrpSpPr>
                      <p:cNvPr id="142" name="Groupe 141"/>
                      <p:cNvGrpSpPr/>
                      <p:nvPr/>
                    </p:nvGrpSpPr>
                    <p:grpSpPr>
                      <a:xfrm>
                        <a:off x="6198376" y="1409991"/>
                        <a:ext cx="628213" cy="914400"/>
                        <a:chOff x="6198376" y="1409991"/>
                        <a:chExt cx="628213" cy="914400"/>
                      </a:xfrm>
                    </p:grpSpPr>
                    <p:sp>
                      <p:nvSpPr>
                        <p:cNvPr id="146" name="Arc 1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7" name="Arc 1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43" name="Groupe 142"/>
                      <p:cNvGrpSpPr/>
                      <p:nvPr/>
                    </p:nvGrpSpPr>
                    <p:grpSpPr>
                      <a:xfrm flipH="1" flipV="1">
                        <a:off x="6819609" y="1270390"/>
                        <a:ext cx="628213" cy="914400"/>
                        <a:chOff x="6198376" y="1409991"/>
                        <a:chExt cx="628213" cy="914400"/>
                      </a:xfrm>
                    </p:grpSpPr>
                    <p:sp>
                      <p:nvSpPr>
                        <p:cNvPr id="144" name="Arc 1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5" name="Arc 1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25" name="Groupe 124"/>
                  <p:cNvGrpSpPr/>
                  <p:nvPr/>
                </p:nvGrpSpPr>
                <p:grpSpPr>
                  <a:xfrm>
                    <a:off x="6431784" y="1270391"/>
                    <a:ext cx="233408" cy="203462"/>
                    <a:chOff x="6198376" y="1270391"/>
                    <a:chExt cx="233408" cy="203462"/>
                  </a:xfrm>
                </p:grpSpPr>
                <p:grpSp>
                  <p:nvGrpSpPr>
                    <p:cNvPr id="126" name="Groupe 125"/>
                    <p:cNvGrpSpPr/>
                    <p:nvPr/>
                  </p:nvGrpSpPr>
                  <p:grpSpPr>
                    <a:xfrm>
                      <a:off x="6198376" y="1270391"/>
                      <a:ext cx="116704" cy="202422"/>
                      <a:chOff x="6198376" y="1270390"/>
                      <a:chExt cx="1249446" cy="1054001"/>
                    </a:xfrm>
                  </p:grpSpPr>
                  <p:grpSp>
                    <p:nvGrpSpPr>
                      <p:cNvPr id="134" name="Groupe 133"/>
                      <p:cNvGrpSpPr/>
                      <p:nvPr/>
                    </p:nvGrpSpPr>
                    <p:grpSpPr>
                      <a:xfrm>
                        <a:off x="6198376" y="1409991"/>
                        <a:ext cx="628213" cy="914400"/>
                        <a:chOff x="6198376" y="1409991"/>
                        <a:chExt cx="628213" cy="914400"/>
                      </a:xfrm>
                    </p:grpSpPr>
                    <p:sp>
                      <p:nvSpPr>
                        <p:cNvPr id="138" name="Arc 13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9" name="Arc 13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35" name="Groupe 134"/>
                      <p:cNvGrpSpPr/>
                      <p:nvPr/>
                    </p:nvGrpSpPr>
                    <p:grpSpPr>
                      <a:xfrm flipH="1" flipV="1">
                        <a:off x="6819609" y="1270390"/>
                        <a:ext cx="628213" cy="914400"/>
                        <a:chOff x="6198376" y="1409991"/>
                        <a:chExt cx="628213" cy="914400"/>
                      </a:xfrm>
                    </p:grpSpPr>
                    <p:sp>
                      <p:nvSpPr>
                        <p:cNvPr id="136" name="Arc 13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7" name="Arc 13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27" name="Groupe 126"/>
                    <p:cNvGrpSpPr/>
                    <p:nvPr/>
                  </p:nvGrpSpPr>
                  <p:grpSpPr>
                    <a:xfrm>
                      <a:off x="6315080" y="1271431"/>
                      <a:ext cx="116704" cy="202422"/>
                      <a:chOff x="6198376" y="1270390"/>
                      <a:chExt cx="1249446" cy="1054001"/>
                    </a:xfrm>
                  </p:grpSpPr>
                  <p:grpSp>
                    <p:nvGrpSpPr>
                      <p:cNvPr id="128" name="Groupe 127"/>
                      <p:cNvGrpSpPr/>
                      <p:nvPr/>
                    </p:nvGrpSpPr>
                    <p:grpSpPr>
                      <a:xfrm>
                        <a:off x="6198376" y="1409991"/>
                        <a:ext cx="628213" cy="914400"/>
                        <a:chOff x="6198376" y="1409991"/>
                        <a:chExt cx="628213" cy="914400"/>
                      </a:xfrm>
                    </p:grpSpPr>
                    <p:sp>
                      <p:nvSpPr>
                        <p:cNvPr id="132" name="Arc 13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3" name="Arc 13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9" name="Groupe 128"/>
                      <p:cNvGrpSpPr/>
                      <p:nvPr/>
                    </p:nvGrpSpPr>
                    <p:grpSpPr>
                      <a:xfrm flipH="1" flipV="1">
                        <a:off x="6819609" y="1270390"/>
                        <a:ext cx="628213" cy="914400"/>
                        <a:chOff x="6198376" y="1409991"/>
                        <a:chExt cx="628213" cy="914400"/>
                      </a:xfrm>
                    </p:grpSpPr>
                    <p:sp>
                      <p:nvSpPr>
                        <p:cNvPr id="130" name="Arc 12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1" name="Arc 13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93" name="Groupe 92"/>
                <p:cNvGrpSpPr/>
                <p:nvPr/>
              </p:nvGrpSpPr>
              <p:grpSpPr>
                <a:xfrm>
                  <a:off x="6665192" y="1270391"/>
                  <a:ext cx="466816" cy="203462"/>
                  <a:chOff x="6198376" y="1270391"/>
                  <a:chExt cx="466816" cy="203462"/>
                </a:xfrm>
              </p:grpSpPr>
              <p:grpSp>
                <p:nvGrpSpPr>
                  <p:cNvPr id="94" name="Groupe 93"/>
                  <p:cNvGrpSpPr/>
                  <p:nvPr/>
                </p:nvGrpSpPr>
                <p:grpSpPr>
                  <a:xfrm>
                    <a:off x="6198376" y="1270391"/>
                    <a:ext cx="233408" cy="203462"/>
                    <a:chOff x="6198376" y="1270391"/>
                    <a:chExt cx="233408" cy="203462"/>
                  </a:xfrm>
                </p:grpSpPr>
                <p:grpSp>
                  <p:nvGrpSpPr>
                    <p:cNvPr id="110" name="Groupe 109"/>
                    <p:cNvGrpSpPr/>
                    <p:nvPr/>
                  </p:nvGrpSpPr>
                  <p:grpSpPr>
                    <a:xfrm>
                      <a:off x="6198376" y="1270391"/>
                      <a:ext cx="116704" cy="202422"/>
                      <a:chOff x="6198376" y="1270390"/>
                      <a:chExt cx="1249446" cy="1054001"/>
                    </a:xfrm>
                  </p:grpSpPr>
                  <p:grpSp>
                    <p:nvGrpSpPr>
                      <p:cNvPr id="118" name="Groupe 117"/>
                      <p:cNvGrpSpPr/>
                      <p:nvPr/>
                    </p:nvGrpSpPr>
                    <p:grpSpPr>
                      <a:xfrm>
                        <a:off x="6198376" y="1409991"/>
                        <a:ext cx="628213" cy="914400"/>
                        <a:chOff x="6198376" y="1409991"/>
                        <a:chExt cx="628213" cy="914400"/>
                      </a:xfrm>
                    </p:grpSpPr>
                    <p:sp>
                      <p:nvSpPr>
                        <p:cNvPr id="122" name="Arc 12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3" name="Arc 12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9" name="Groupe 118"/>
                      <p:cNvGrpSpPr/>
                      <p:nvPr/>
                    </p:nvGrpSpPr>
                    <p:grpSpPr>
                      <a:xfrm flipH="1" flipV="1">
                        <a:off x="6819609" y="1270390"/>
                        <a:ext cx="628213" cy="914400"/>
                        <a:chOff x="6198376" y="1409991"/>
                        <a:chExt cx="628213" cy="914400"/>
                      </a:xfrm>
                    </p:grpSpPr>
                    <p:sp>
                      <p:nvSpPr>
                        <p:cNvPr id="120" name="Arc 11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1" name="Arc 12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11" name="Groupe 110"/>
                    <p:cNvGrpSpPr/>
                    <p:nvPr/>
                  </p:nvGrpSpPr>
                  <p:grpSpPr>
                    <a:xfrm>
                      <a:off x="6315080" y="1271431"/>
                      <a:ext cx="116704" cy="202422"/>
                      <a:chOff x="6198376" y="1270390"/>
                      <a:chExt cx="1249446" cy="1054001"/>
                    </a:xfrm>
                  </p:grpSpPr>
                  <p:grpSp>
                    <p:nvGrpSpPr>
                      <p:cNvPr id="112" name="Groupe 111"/>
                      <p:cNvGrpSpPr/>
                      <p:nvPr/>
                    </p:nvGrpSpPr>
                    <p:grpSpPr>
                      <a:xfrm>
                        <a:off x="6198376" y="1409991"/>
                        <a:ext cx="628213" cy="914400"/>
                        <a:chOff x="6198376" y="1409991"/>
                        <a:chExt cx="628213" cy="914400"/>
                      </a:xfrm>
                    </p:grpSpPr>
                    <p:sp>
                      <p:nvSpPr>
                        <p:cNvPr id="116" name="Arc 11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7" name="Arc 11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3" name="Groupe 112"/>
                      <p:cNvGrpSpPr/>
                      <p:nvPr/>
                    </p:nvGrpSpPr>
                    <p:grpSpPr>
                      <a:xfrm flipH="1" flipV="1">
                        <a:off x="6819609" y="1270390"/>
                        <a:ext cx="628213" cy="914400"/>
                        <a:chOff x="6198376" y="1409991"/>
                        <a:chExt cx="628213" cy="914400"/>
                      </a:xfrm>
                    </p:grpSpPr>
                    <p:sp>
                      <p:nvSpPr>
                        <p:cNvPr id="114" name="Arc 11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5" name="Arc 11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95" name="Groupe 94"/>
                  <p:cNvGrpSpPr/>
                  <p:nvPr/>
                </p:nvGrpSpPr>
                <p:grpSpPr>
                  <a:xfrm>
                    <a:off x="6431784" y="1270391"/>
                    <a:ext cx="233408" cy="203462"/>
                    <a:chOff x="6198376" y="1270391"/>
                    <a:chExt cx="233408" cy="203462"/>
                  </a:xfrm>
                </p:grpSpPr>
                <p:grpSp>
                  <p:nvGrpSpPr>
                    <p:cNvPr id="96" name="Groupe 95"/>
                    <p:cNvGrpSpPr/>
                    <p:nvPr/>
                  </p:nvGrpSpPr>
                  <p:grpSpPr>
                    <a:xfrm>
                      <a:off x="6198376" y="1270391"/>
                      <a:ext cx="116704" cy="202422"/>
                      <a:chOff x="6198376" y="1270390"/>
                      <a:chExt cx="1249446" cy="1054001"/>
                    </a:xfrm>
                  </p:grpSpPr>
                  <p:grpSp>
                    <p:nvGrpSpPr>
                      <p:cNvPr id="104" name="Groupe 103"/>
                      <p:cNvGrpSpPr/>
                      <p:nvPr/>
                    </p:nvGrpSpPr>
                    <p:grpSpPr>
                      <a:xfrm>
                        <a:off x="6198376" y="1409991"/>
                        <a:ext cx="628213" cy="914400"/>
                        <a:chOff x="6198376" y="1409991"/>
                        <a:chExt cx="628213" cy="914400"/>
                      </a:xfrm>
                    </p:grpSpPr>
                    <p:sp>
                      <p:nvSpPr>
                        <p:cNvPr id="108" name="Arc 10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9" name="Arc 10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05" name="Groupe 104"/>
                      <p:cNvGrpSpPr/>
                      <p:nvPr/>
                    </p:nvGrpSpPr>
                    <p:grpSpPr>
                      <a:xfrm flipH="1" flipV="1">
                        <a:off x="6819609" y="1270390"/>
                        <a:ext cx="628213" cy="914400"/>
                        <a:chOff x="6198376" y="1409991"/>
                        <a:chExt cx="628213" cy="914400"/>
                      </a:xfrm>
                    </p:grpSpPr>
                    <p:sp>
                      <p:nvSpPr>
                        <p:cNvPr id="106" name="Arc 10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7" name="Arc 10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97" name="Groupe 96"/>
                    <p:cNvGrpSpPr/>
                    <p:nvPr/>
                  </p:nvGrpSpPr>
                  <p:grpSpPr>
                    <a:xfrm>
                      <a:off x="6315080" y="1271431"/>
                      <a:ext cx="116704" cy="202422"/>
                      <a:chOff x="6198376" y="1270390"/>
                      <a:chExt cx="1249446" cy="1054001"/>
                    </a:xfrm>
                  </p:grpSpPr>
                  <p:grpSp>
                    <p:nvGrpSpPr>
                      <p:cNvPr id="98" name="Groupe 97"/>
                      <p:cNvGrpSpPr/>
                      <p:nvPr/>
                    </p:nvGrpSpPr>
                    <p:grpSpPr>
                      <a:xfrm>
                        <a:off x="6198376" y="1409991"/>
                        <a:ext cx="628213" cy="914400"/>
                        <a:chOff x="6198376" y="1409991"/>
                        <a:chExt cx="628213" cy="914400"/>
                      </a:xfrm>
                    </p:grpSpPr>
                    <p:sp>
                      <p:nvSpPr>
                        <p:cNvPr id="102" name="Arc 10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3" name="Arc 10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9" name="Groupe 98"/>
                      <p:cNvGrpSpPr/>
                      <p:nvPr/>
                    </p:nvGrpSpPr>
                    <p:grpSpPr>
                      <a:xfrm flipH="1" flipV="1">
                        <a:off x="6819609" y="1270390"/>
                        <a:ext cx="628213" cy="914400"/>
                        <a:chOff x="6198376" y="1409991"/>
                        <a:chExt cx="628213" cy="914400"/>
                      </a:xfrm>
                    </p:grpSpPr>
                    <p:sp>
                      <p:nvSpPr>
                        <p:cNvPr id="100" name="Arc 9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1" name="Arc 10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90" name="Connecteur droit avec flèche 89"/>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Connecteur droit 90"/>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4" name="Groupe 153"/>
            <p:cNvGrpSpPr/>
            <p:nvPr/>
          </p:nvGrpSpPr>
          <p:grpSpPr>
            <a:xfrm>
              <a:off x="2003664" y="2103698"/>
              <a:ext cx="1347169" cy="1509705"/>
              <a:chOff x="2003664" y="2103698"/>
              <a:chExt cx="1347169" cy="1509705"/>
            </a:xfrm>
          </p:grpSpPr>
          <p:grpSp>
            <p:nvGrpSpPr>
              <p:cNvPr id="155" name="Groupe 154"/>
              <p:cNvGrpSpPr/>
              <p:nvPr/>
            </p:nvGrpSpPr>
            <p:grpSpPr>
              <a:xfrm>
                <a:off x="2003664" y="2671082"/>
                <a:ext cx="1347169" cy="942321"/>
                <a:chOff x="2003664" y="2671082"/>
                <a:chExt cx="1347169" cy="942321"/>
              </a:xfrm>
            </p:grpSpPr>
            <p:cxnSp>
              <p:nvCxnSpPr>
                <p:cNvPr id="157" name="Connecteur droit 156"/>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Connecteur droit 157"/>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Connecteur droit 158"/>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6" name="ZoneTexte 155"/>
              <p:cNvSpPr txBox="1"/>
              <p:nvPr/>
            </p:nvSpPr>
            <p:spPr>
              <a:xfrm>
                <a:off x="2463354" y="2103698"/>
                <a:ext cx="447303" cy="369332"/>
              </a:xfrm>
              <a:prstGeom prst="rect">
                <a:avLst/>
              </a:prstGeom>
              <a:noFill/>
            </p:spPr>
            <p:txBody>
              <a:bodyPr wrap="square" rtlCol="0">
                <a:spAutoFit/>
              </a:bodyPr>
              <a:lstStyle/>
              <a:p>
                <a:r>
                  <a:rPr lang="fr-FR" i="0" dirty="0" smtClean="0">
                    <a:solidFill>
                      <a:schemeClr val="accent2">
                        <a:lumMod val="75000"/>
                      </a:schemeClr>
                    </a:solidFill>
                  </a:rPr>
                  <a:t>Ca</a:t>
                </a:r>
              </a:p>
            </p:txBody>
          </p:sp>
        </p:grpSp>
      </p:grpSp>
      <p:pic>
        <p:nvPicPr>
          <p:cNvPr id="4" name="Image 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998865" y="3035256"/>
            <a:ext cx="2286000" cy="306324"/>
          </a:xfrm>
          <a:prstGeom prst="rect">
            <a:avLst/>
          </a:prstGeom>
        </p:spPr>
      </p:pic>
      <p:pic>
        <p:nvPicPr>
          <p:cNvPr id="4098" name="Image 4097"/>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763952" y="3418542"/>
            <a:ext cx="806958" cy="306324"/>
          </a:xfrm>
          <a:prstGeom prst="rect">
            <a:avLst/>
          </a:prstGeom>
        </p:spPr>
      </p:pic>
      <p:pic>
        <p:nvPicPr>
          <p:cNvPr id="4100" name="Image 4099"/>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6197297" y="3057679"/>
            <a:ext cx="2219706" cy="306324"/>
          </a:xfrm>
          <a:prstGeom prst="rect">
            <a:avLst/>
          </a:prstGeom>
        </p:spPr>
      </p:pic>
      <p:pic>
        <p:nvPicPr>
          <p:cNvPr id="4102" name="Image 4101"/>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6962384" y="3440965"/>
            <a:ext cx="708660" cy="306324"/>
          </a:xfrm>
          <a:prstGeom prst="rect">
            <a:avLst/>
          </a:prstGeom>
        </p:spPr>
      </p:pic>
      <p:pic>
        <p:nvPicPr>
          <p:cNvPr id="4103" name="Image 4102"/>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3292445" y="4026943"/>
            <a:ext cx="2740914" cy="429768"/>
          </a:xfrm>
          <a:prstGeom prst="rect">
            <a:avLst/>
          </a:prstGeom>
        </p:spPr>
      </p:pic>
      <p:cxnSp>
        <p:nvCxnSpPr>
          <p:cNvPr id="11" name="Connecteur droit avec flèche 10"/>
          <p:cNvCxnSpPr/>
          <p:nvPr/>
        </p:nvCxnSpPr>
        <p:spPr bwMode="auto">
          <a:xfrm flipH="1">
            <a:off x="2931539" y="2449115"/>
            <a:ext cx="237820" cy="25750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6" name="Connecteur droit avec flèche 305"/>
          <p:cNvCxnSpPr/>
          <p:nvPr/>
        </p:nvCxnSpPr>
        <p:spPr bwMode="auto">
          <a:xfrm flipH="1">
            <a:off x="766186" y="2041541"/>
            <a:ext cx="252429" cy="22715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97" name="Groupe 4096"/>
          <p:cNvGrpSpPr/>
          <p:nvPr/>
        </p:nvGrpSpPr>
        <p:grpSpPr>
          <a:xfrm>
            <a:off x="5628716" y="1294586"/>
            <a:ext cx="3133328" cy="1509705"/>
            <a:chOff x="4948782" y="1634553"/>
            <a:chExt cx="3133328" cy="1509705"/>
          </a:xfrm>
        </p:grpSpPr>
        <p:grpSp>
          <p:nvGrpSpPr>
            <p:cNvPr id="6" name="Groupe 5"/>
            <p:cNvGrpSpPr/>
            <p:nvPr/>
          </p:nvGrpSpPr>
          <p:grpSpPr>
            <a:xfrm>
              <a:off x="4948782" y="1634553"/>
              <a:ext cx="3133328" cy="1509705"/>
              <a:chOff x="4948782" y="1634553"/>
              <a:chExt cx="3133328" cy="1509705"/>
            </a:xfrm>
          </p:grpSpPr>
          <p:cxnSp>
            <p:nvCxnSpPr>
              <p:cNvPr id="161" name="Connecteur droit avec flèche 160"/>
              <p:cNvCxnSpPr/>
              <p:nvPr/>
            </p:nvCxnSpPr>
            <p:spPr bwMode="auto">
              <a:xfrm>
                <a:off x="6032132" y="2201939"/>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Connecteur droit avec flèche 161"/>
              <p:cNvCxnSpPr/>
              <p:nvPr/>
            </p:nvCxnSpPr>
            <p:spPr bwMode="auto">
              <a:xfrm flipH="1">
                <a:off x="6185878" y="2592826"/>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3" name="Groupe 162"/>
              <p:cNvGrpSpPr/>
              <p:nvPr/>
            </p:nvGrpSpPr>
            <p:grpSpPr>
              <a:xfrm rot="10800000">
                <a:off x="4948782" y="2802543"/>
                <a:ext cx="1300892" cy="115656"/>
                <a:chOff x="6020246" y="1270391"/>
                <a:chExt cx="1300892" cy="203462"/>
              </a:xfrm>
            </p:grpSpPr>
            <p:grpSp>
              <p:nvGrpSpPr>
                <p:cNvPr id="239" name="Groupe 238"/>
                <p:cNvGrpSpPr/>
                <p:nvPr/>
              </p:nvGrpSpPr>
              <p:grpSpPr>
                <a:xfrm>
                  <a:off x="6198376" y="1270391"/>
                  <a:ext cx="933632" cy="203462"/>
                  <a:chOff x="6198376" y="1270391"/>
                  <a:chExt cx="933632" cy="203462"/>
                </a:xfrm>
              </p:grpSpPr>
              <p:grpSp>
                <p:nvGrpSpPr>
                  <p:cNvPr id="242" name="Groupe 241"/>
                  <p:cNvGrpSpPr/>
                  <p:nvPr/>
                </p:nvGrpSpPr>
                <p:grpSpPr>
                  <a:xfrm>
                    <a:off x="6198376" y="1270391"/>
                    <a:ext cx="466816" cy="203462"/>
                    <a:chOff x="6198376" y="1270391"/>
                    <a:chExt cx="466816" cy="203462"/>
                  </a:xfrm>
                </p:grpSpPr>
                <p:grpSp>
                  <p:nvGrpSpPr>
                    <p:cNvPr id="275" name="Groupe 274"/>
                    <p:cNvGrpSpPr/>
                    <p:nvPr/>
                  </p:nvGrpSpPr>
                  <p:grpSpPr>
                    <a:xfrm>
                      <a:off x="6198376" y="1270391"/>
                      <a:ext cx="233408" cy="203462"/>
                      <a:chOff x="6198376" y="1270391"/>
                      <a:chExt cx="233408" cy="203462"/>
                    </a:xfrm>
                  </p:grpSpPr>
                  <p:grpSp>
                    <p:nvGrpSpPr>
                      <p:cNvPr id="291" name="Groupe 290"/>
                      <p:cNvGrpSpPr/>
                      <p:nvPr/>
                    </p:nvGrpSpPr>
                    <p:grpSpPr>
                      <a:xfrm>
                        <a:off x="6198376" y="1270391"/>
                        <a:ext cx="116704" cy="202422"/>
                        <a:chOff x="6198376" y="1270390"/>
                        <a:chExt cx="1249446" cy="1054001"/>
                      </a:xfrm>
                    </p:grpSpPr>
                    <p:grpSp>
                      <p:nvGrpSpPr>
                        <p:cNvPr id="299" name="Groupe 298"/>
                        <p:cNvGrpSpPr/>
                        <p:nvPr/>
                      </p:nvGrpSpPr>
                      <p:grpSpPr>
                        <a:xfrm>
                          <a:off x="6198376" y="1409991"/>
                          <a:ext cx="628213" cy="914400"/>
                          <a:chOff x="6198376" y="1409991"/>
                          <a:chExt cx="628213" cy="914400"/>
                        </a:xfrm>
                      </p:grpSpPr>
                      <p:sp>
                        <p:nvSpPr>
                          <p:cNvPr id="303" name="Arc 30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4" name="Arc 30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00" name="Groupe 299"/>
                        <p:cNvGrpSpPr/>
                        <p:nvPr/>
                      </p:nvGrpSpPr>
                      <p:grpSpPr>
                        <a:xfrm flipH="1" flipV="1">
                          <a:off x="6819609" y="1270390"/>
                          <a:ext cx="628213" cy="914400"/>
                          <a:chOff x="6198376" y="1409991"/>
                          <a:chExt cx="628213" cy="914400"/>
                        </a:xfrm>
                      </p:grpSpPr>
                      <p:sp>
                        <p:nvSpPr>
                          <p:cNvPr id="301" name="Arc 30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2" name="Arc 30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92" name="Groupe 291"/>
                      <p:cNvGrpSpPr/>
                      <p:nvPr/>
                    </p:nvGrpSpPr>
                    <p:grpSpPr>
                      <a:xfrm>
                        <a:off x="6315080" y="1271431"/>
                        <a:ext cx="116704" cy="202422"/>
                        <a:chOff x="6198376" y="1270390"/>
                        <a:chExt cx="1249446" cy="1054001"/>
                      </a:xfrm>
                    </p:grpSpPr>
                    <p:grpSp>
                      <p:nvGrpSpPr>
                        <p:cNvPr id="293" name="Groupe 292"/>
                        <p:cNvGrpSpPr/>
                        <p:nvPr/>
                      </p:nvGrpSpPr>
                      <p:grpSpPr>
                        <a:xfrm>
                          <a:off x="6198376" y="1409991"/>
                          <a:ext cx="628213" cy="914400"/>
                          <a:chOff x="6198376" y="1409991"/>
                          <a:chExt cx="628213" cy="914400"/>
                        </a:xfrm>
                      </p:grpSpPr>
                      <p:sp>
                        <p:nvSpPr>
                          <p:cNvPr id="297" name="Arc 29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8" name="Arc 29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94" name="Groupe 293"/>
                        <p:cNvGrpSpPr/>
                        <p:nvPr/>
                      </p:nvGrpSpPr>
                      <p:grpSpPr>
                        <a:xfrm flipH="1" flipV="1">
                          <a:off x="6819609" y="1270390"/>
                          <a:ext cx="628213" cy="914400"/>
                          <a:chOff x="6198376" y="1409991"/>
                          <a:chExt cx="628213" cy="914400"/>
                        </a:xfrm>
                      </p:grpSpPr>
                      <p:sp>
                        <p:nvSpPr>
                          <p:cNvPr id="295" name="Arc 29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6" name="Arc 29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76" name="Groupe 275"/>
                    <p:cNvGrpSpPr/>
                    <p:nvPr/>
                  </p:nvGrpSpPr>
                  <p:grpSpPr>
                    <a:xfrm>
                      <a:off x="6431784" y="1270391"/>
                      <a:ext cx="233408" cy="203462"/>
                      <a:chOff x="6198376" y="1270391"/>
                      <a:chExt cx="233408" cy="203462"/>
                    </a:xfrm>
                  </p:grpSpPr>
                  <p:grpSp>
                    <p:nvGrpSpPr>
                      <p:cNvPr id="277" name="Groupe 276"/>
                      <p:cNvGrpSpPr/>
                      <p:nvPr/>
                    </p:nvGrpSpPr>
                    <p:grpSpPr>
                      <a:xfrm>
                        <a:off x="6198376" y="1270391"/>
                        <a:ext cx="116704" cy="202422"/>
                        <a:chOff x="6198376" y="1270390"/>
                        <a:chExt cx="1249446" cy="1054001"/>
                      </a:xfrm>
                    </p:grpSpPr>
                    <p:grpSp>
                      <p:nvGrpSpPr>
                        <p:cNvPr id="285" name="Groupe 284"/>
                        <p:cNvGrpSpPr/>
                        <p:nvPr/>
                      </p:nvGrpSpPr>
                      <p:grpSpPr>
                        <a:xfrm>
                          <a:off x="6198376" y="1409991"/>
                          <a:ext cx="628213" cy="914400"/>
                          <a:chOff x="6198376" y="1409991"/>
                          <a:chExt cx="628213" cy="914400"/>
                        </a:xfrm>
                      </p:grpSpPr>
                      <p:sp>
                        <p:nvSpPr>
                          <p:cNvPr id="289" name="Arc 28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0" name="Arc 28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86" name="Groupe 285"/>
                        <p:cNvGrpSpPr/>
                        <p:nvPr/>
                      </p:nvGrpSpPr>
                      <p:grpSpPr>
                        <a:xfrm flipH="1" flipV="1">
                          <a:off x="6819609" y="1270390"/>
                          <a:ext cx="628213" cy="914400"/>
                          <a:chOff x="6198376" y="1409991"/>
                          <a:chExt cx="628213" cy="914400"/>
                        </a:xfrm>
                      </p:grpSpPr>
                      <p:sp>
                        <p:nvSpPr>
                          <p:cNvPr id="287" name="Arc 28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88" name="Arc 28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78" name="Groupe 277"/>
                      <p:cNvGrpSpPr/>
                      <p:nvPr/>
                    </p:nvGrpSpPr>
                    <p:grpSpPr>
                      <a:xfrm>
                        <a:off x="6315080" y="1271431"/>
                        <a:ext cx="116704" cy="202422"/>
                        <a:chOff x="6198376" y="1270390"/>
                        <a:chExt cx="1249446" cy="1054001"/>
                      </a:xfrm>
                    </p:grpSpPr>
                    <p:grpSp>
                      <p:nvGrpSpPr>
                        <p:cNvPr id="279" name="Groupe 278"/>
                        <p:cNvGrpSpPr/>
                        <p:nvPr/>
                      </p:nvGrpSpPr>
                      <p:grpSpPr>
                        <a:xfrm>
                          <a:off x="6198376" y="1409991"/>
                          <a:ext cx="628213" cy="914400"/>
                          <a:chOff x="6198376" y="1409991"/>
                          <a:chExt cx="628213" cy="914400"/>
                        </a:xfrm>
                      </p:grpSpPr>
                      <p:sp>
                        <p:nvSpPr>
                          <p:cNvPr id="283" name="Arc 28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84" name="Arc 28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80" name="Groupe 279"/>
                        <p:cNvGrpSpPr/>
                        <p:nvPr/>
                      </p:nvGrpSpPr>
                      <p:grpSpPr>
                        <a:xfrm flipH="1" flipV="1">
                          <a:off x="6819609" y="1270390"/>
                          <a:ext cx="628213" cy="914400"/>
                          <a:chOff x="6198376" y="1409991"/>
                          <a:chExt cx="628213" cy="914400"/>
                        </a:xfrm>
                      </p:grpSpPr>
                      <p:sp>
                        <p:nvSpPr>
                          <p:cNvPr id="281" name="Arc 28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82" name="Arc 28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243" name="Groupe 242"/>
                  <p:cNvGrpSpPr/>
                  <p:nvPr/>
                </p:nvGrpSpPr>
                <p:grpSpPr>
                  <a:xfrm>
                    <a:off x="6665192" y="1270391"/>
                    <a:ext cx="466816" cy="203462"/>
                    <a:chOff x="6198376" y="1270391"/>
                    <a:chExt cx="466816" cy="203462"/>
                  </a:xfrm>
                </p:grpSpPr>
                <p:grpSp>
                  <p:nvGrpSpPr>
                    <p:cNvPr id="244" name="Groupe 243"/>
                    <p:cNvGrpSpPr/>
                    <p:nvPr/>
                  </p:nvGrpSpPr>
                  <p:grpSpPr>
                    <a:xfrm>
                      <a:off x="6198376" y="1270391"/>
                      <a:ext cx="233408" cy="203462"/>
                      <a:chOff x="6198376" y="1270391"/>
                      <a:chExt cx="233408" cy="203462"/>
                    </a:xfrm>
                  </p:grpSpPr>
                  <p:grpSp>
                    <p:nvGrpSpPr>
                      <p:cNvPr id="260" name="Groupe 259"/>
                      <p:cNvGrpSpPr/>
                      <p:nvPr/>
                    </p:nvGrpSpPr>
                    <p:grpSpPr>
                      <a:xfrm>
                        <a:off x="6198376" y="1270391"/>
                        <a:ext cx="116704" cy="202422"/>
                        <a:chOff x="6198376" y="1270390"/>
                        <a:chExt cx="1249446" cy="1054001"/>
                      </a:xfrm>
                    </p:grpSpPr>
                    <p:grpSp>
                      <p:nvGrpSpPr>
                        <p:cNvPr id="269" name="Groupe 268"/>
                        <p:cNvGrpSpPr/>
                        <p:nvPr/>
                      </p:nvGrpSpPr>
                      <p:grpSpPr>
                        <a:xfrm>
                          <a:off x="6198376" y="1409991"/>
                          <a:ext cx="628213" cy="914400"/>
                          <a:chOff x="6198376" y="1409991"/>
                          <a:chExt cx="628213" cy="914400"/>
                        </a:xfrm>
                      </p:grpSpPr>
                      <p:sp>
                        <p:nvSpPr>
                          <p:cNvPr id="273" name="Arc 27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74" name="Arc 27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70" name="Groupe 269"/>
                        <p:cNvGrpSpPr/>
                        <p:nvPr/>
                      </p:nvGrpSpPr>
                      <p:grpSpPr>
                        <a:xfrm flipH="1" flipV="1">
                          <a:off x="6819609" y="1270390"/>
                          <a:ext cx="628213" cy="914400"/>
                          <a:chOff x="6198376" y="1409991"/>
                          <a:chExt cx="628213" cy="914400"/>
                        </a:xfrm>
                      </p:grpSpPr>
                      <p:sp>
                        <p:nvSpPr>
                          <p:cNvPr id="271" name="Arc 27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72" name="Arc 27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61" name="Groupe 260"/>
                      <p:cNvGrpSpPr/>
                      <p:nvPr/>
                    </p:nvGrpSpPr>
                    <p:grpSpPr>
                      <a:xfrm>
                        <a:off x="6315080" y="1271431"/>
                        <a:ext cx="116704" cy="202422"/>
                        <a:chOff x="6198376" y="1270390"/>
                        <a:chExt cx="1249446" cy="1054001"/>
                      </a:xfrm>
                    </p:grpSpPr>
                    <p:grpSp>
                      <p:nvGrpSpPr>
                        <p:cNvPr id="262" name="Groupe 261"/>
                        <p:cNvGrpSpPr/>
                        <p:nvPr/>
                      </p:nvGrpSpPr>
                      <p:grpSpPr>
                        <a:xfrm>
                          <a:off x="6198376" y="1409991"/>
                          <a:ext cx="628213" cy="914400"/>
                          <a:chOff x="6198376" y="1409991"/>
                          <a:chExt cx="628213" cy="914400"/>
                        </a:xfrm>
                      </p:grpSpPr>
                      <p:sp>
                        <p:nvSpPr>
                          <p:cNvPr id="266" name="Arc 26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67" name="Arc 26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63" name="Groupe 262"/>
                        <p:cNvGrpSpPr/>
                        <p:nvPr/>
                      </p:nvGrpSpPr>
                      <p:grpSpPr>
                        <a:xfrm flipH="1" flipV="1">
                          <a:off x="6819609" y="1270390"/>
                          <a:ext cx="628213" cy="914400"/>
                          <a:chOff x="6198376" y="1409991"/>
                          <a:chExt cx="628213" cy="914400"/>
                        </a:xfrm>
                      </p:grpSpPr>
                      <p:sp>
                        <p:nvSpPr>
                          <p:cNvPr id="264" name="Arc 26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65" name="Arc 26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45" name="Groupe 244"/>
                    <p:cNvGrpSpPr/>
                    <p:nvPr/>
                  </p:nvGrpSpPr>
                  <p:grpSpPr>
                    <a:xfrm>
                      <a:off x="6431784" y="1270391"/>
                      <a:ext cx="233408" cy="203462"/>
                      <a:chOff x="6198376" y="1270391"/>
                      <a:chExt cx="233408" cy="203462"/>
                    </a:xfrm>
                  </p:grpSpPr>
                  <p:grpSp>
                    <p:nvGrpSpPr>
                      <p:cNvPr id="246" name="Groupe 245"/>
                      <p:cNvGrpSpPr/>
                      <p:nvPr/>
                    </p:nvGrpSpPr>
                    <p:grpSpPr>
                      <a:xfrm>
                        <a:off x="6198376" y="1270391"/>
                        <a:ext cx="116704" cy="202422"/>
                        <a:chOff x="6198376" y="1270390"/>
                        <a:chExt cx="1249446" cy="1054001"/>
                      </a:xfrm>
                    </p:grpSpPr>
                    <p:grpSp>
                      <p:nvGrpSpPr>
                        <p:cNvPr id="254" name="Groupe 253"/>
                        <p:cNvGrpSpPr/>
                        <p:nvPr/>
                      </p:nvGrpSpPr>
                      <p:grpSpPr>
                        <a:xfrm>
                          <a:off x="6198376" y="1409991"/>
                          <a:ext cx="628213" cy="914400"/>
                          <a:chOff x="6198376" y="1409991"/>
                          <a:chExt cx="628213" cy="914400"/>
                        </a:xfrm>
                      </p:grpSpPr>
                      <p:sp>
                        <p:nvSpPr>
                          <p:cNvPr id="258" name="Arc 25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59" name="Arc 25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55" name="Groupe 254"/>
                        <p:cNvGrpSpPr/>
                        <p:nvPr/>
                      </p:nvGrpSpPr>
                      <p:grpSpPr>
                        <a:xfrm flipH="1" flipV="1">
                          <a:off x="6819609" y="1270390"/>
                          <a:ext cx="628213" cy="914400"/>
                          <a:chOff x="6198376" y="1409991"/>
                          <a:chExt cx="628213" cy="914400"/>
                        </a:xfrm>
                      </p:grpSpPr>
                      <p:sp>
                        <p:nvSpPr>
                          <p:cNvPr id="256" name="Arc 25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57" name="Arc 25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47" name="Groupe 246"/>
                      <p:cNvGrpSpPr/>
                      <p:nvPr/>
                    </p:nvGrpSpPr>
                    <p:grpSpPr>
                      <a:xfrm>
                        <a:off x="6315080" y="1271431"/>
                        <a:ext cx="116704" cy="202422"/>
                        <a:chOff x="6198376" y="1270390"/>
                        <a:chExt cx="1249446" cy="1054001"/>
                      </a:xfrm>
                    </p:grpSpPr>
                    <p:grpSp>
                      <p:nvGrpSpPr>
                        <p:cNvPr id="248" name="Groupe 247"/>
                        <p:cNvGrpSpPr/>
                        <p:nvPr/>
                      </p:nvGrpSpPr>
                      <p:grpSpPr>
                        <a:xfrm>
                          <a:off x="6198376" y="1409991"/>
                          <a:ext cx="628213" cy="914400"/>
                          <a:chOff x="6198376" y="1409991"/>
                          <a:chExt cx="628213" cy="914400"/>
                        </a:xfrm>
                      </p:grpSpPr>
                      <p:sp>
                        <p:nvSpPr>
                          <p:cNvPr id="252" name="Arc 2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53" name="Arc 2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49" name="Groupe 248"/>
                        <p:cNvGrpSpPr/>
                        <p:nvPr/>
                      </p:nvGrpSpPr>
                      <p:grpSpPr>
                        <a:xfrm flipH="1" flipV="1">
                          <a:off x="6819609" y="1270390"/>
                          <a:ext cx="628213" cy="914400"/>
                          <a:chOff x="6198376" y="1409991"/>
                          <a:chExt cx="628213" cy="914400"/>
                        </a:xfrm>
                      </p:grpSpPr>
                      <p:sp>
                        <p:nvSpPr>
                          <p:cNvPr id="250" name="Arc 2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51" name="Arc 2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240" name="Connecteur droit avec flèche 239"/>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Connecteur droit 240"/>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4" name="Groupe 163"/>
              <p:cNvGrpSpPr/>
              <p:nvPr/>
            </p:nvGrpSpPr>
            <p:grpSpPr>
              <a:xfrm>
                <a:off x="5732168" y="2201939"/>
                <a:ext cx="6443" cy="936268"/>
                <a:chOff x="2149967" y="2671084"/>
                <a:chExt cx="6443" cy="936268"/>
              </a:xfrm>
            </p:grpSpPr>
            <p:cxnSp>
              <p:nvCxnSpPr>
                <p:cNvPr id="237" name="Connecteur droit avec flèche 236"/>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Connecteur droit avec flèche 237"/>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5" name="Groupe 164"/>
              <p:cNvGrpSpPr/>
              <p:nvPr/>
            </p:nvGrpSpPr>
            <p:grpSpPr>
              <a:xfrm rot="10800000" flipH="1">
                <a:off x="6618464" y="2313182"/>
                <a:ext cx="1463646" cy="168399"/>
                <a:chOff x="6020246" y="1270391"/>
                <a:chExt cx="1300892" cy="203462"/>
              </a:xfrm>
            </p:grpSpPr>
            <p:grpSp>
              <p:nvGrpSpPr>
                <p:cNvPr id="172" name="Groupe 171"/>
                <p:cNvGrpSpPr/>
                <p:nvPr/>
              </p:nvGrpSpPr>
              <p:grpSpPr>
                <a:xfrm>
                  <a:off x="6198376" y="1270391"/>
                  <a:ext cx="933632" cy="203462"/>
                  <a:chOff x="6198376" y="1270391"/>
                  <a:chExt cx="933632" cy="203462"/>
                </a:xfrm>
              </p:grpSpPr>
              <p:grpSp>
                <p:nvGrpSpPr>
                  <p:cNvPr id="175" name="Groupe 174"/>
                  <p:cNvGrpSpPr/>
                  <p:nvPr/>
                </p:nvGrpSpPr>
                <p:grpSpPr>
                  <a:xfrm>
                    <a:off x="6198376" y="1270391"/>
                    <a:ext cx="466816" cy="203462"/>
                    <a:chOff x="6198376" y="1270391"/>
                    <a:chExt cx="466816" cy="203462"/>
                  </a:xfrm>
                </p:grpSpPr>
                <p:grpSp>
                  <p:nvGrpSpPr>
                    <p:cNvPr id="207" name="Groupe 206"/>
                    <p:cNvGrpSpPr/>
                    <p:nvPr/>
                  </p:nvGrpSpPr>
                  <p:grpSpPr>
                    <a:xfrm>
                      <a:off x="6198376" y="1270391"/>
                      <a:ext cx="233408" cy="203462"/>
                      <a:chOff x="6198376" y="1270391"/>
                      <a:chExt cx="233408" cy="203462"/>
                    </a:xfrm>
                  </p:grpSpPr>
                  <p:grpSp>
                    <p:nvGrpSpPr>
                      <p:cNvPr id="223" name="Groupe 222"/>
                      <p:cNvGrpSpPr/>
                      <p:nvPr/>
                    </p:nvGrpSpPr>
                    <p:grpSpPr>
                      <a:xfrm>
                        <a:off x="6198376" y="1270391"/>
                        <a:ext cx="116704" cy="202422"/>
                        <a:chOff x="6198376" y="1270390"/>
                        <a:chExt cx="1249446" cy="1054001"/>
                      </a:xfrm>
                    </p:grpSpPr>
                    <p:grpSp>
                      <p:nvGrpSpPr>
                        <p:cNvPr id="231" name="Groupe 230"/>
                        <p:cNvGrpSpPr/>
                        <p:nvPr/>
                      </p:nvGrpSpPr>
                      <p:grpSpPr>
                        <a:xfrm>
                          <a:off x="6198376" y="1409991"/>
                          <a:ext cx="628213" cy="914400"/>
                          <a:chOff x="6198376" y="1409991"/>
                          <a:chExt cx="628213" cy="914400"/>
                        </a:xfrm>
                      </p:grpSpPr>
                      <p:sp>
                        <p:nvSpPr>
                          <p:cNvPr id="235" name="Arc 23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6" name="Arc 23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32" name="Groupe 231"/>
                        <p:cNvGrpSpPr/>
                        <p:nvPr/>
                      </p:nvGrpSpPr>
                      <p:grpSpPr>
                        <a:xfrm flipH="1" flipV="1">
                          <a:off x="6819609" y="1270390"/>
                          <a:ext cx="628213" cy="914400"/>
                          <a:chOff x="6198376" y="1409991"/>
                          <a:chExt cx="628213" cy="914400"/>
                        </a:xfrm>
                      </p:grpSpPr>
                      <p:sp>
                        <p:nvSpPr>
                          <p:cNvPr id="233" name="Arc 23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4" name="Arc 23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24" name="Groupe 223"/>
                      <p:cNvGrpSpPr/>
                      <p:nvPr/>
                    </p:nvGrpSpPr>
                    <p:grpSpPr>
                      <a:xfrm>
                        <a:off x="6315080" y="1271431"/>
                        <a:ext cx="116704" cy="202422"/>
                        <a:chOff x="6198376" y="1270390"/>
                        <a:chExt cx="1249446" cy="1054001"/>
                      </a:xfrm>
                    </p:grpSpPr>
                    <p:grpSp>
                      <p:nvGrpSpPr>
                        <p:cNvPr id="225" name="Groupe 224"/>
                        <p:cNvGrpSpPr/>
                        <p:nvPr/>
                      </p:nvGrpSpPr>
                      <p:grpSpPr>
                        <a:xfrm>
                          <a:off x="6198376" y="1409991"/>
                          <a:ext cx="628213" cy="914400"/>
                          <a:chOff x="6198376" y="1409991"/>
                          <a:chExt cx="628213" cy="914400"/>
                        </a:xfrm>
                      </p:grpSpPr>
                      <p:sp>
                        <p:nvSpPr>
                          <p:cNvPr id="229" name="Arc 22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0" name="Arc 22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26" name="Groupe 225"/>
                        <p:cNvGrpSpPr/>
                        <p:nvPr/>
                      </p:nvGrpSpPr>
                      <p:grpSpPr>
                        <a:xfrm flipH="1" flipV="1">
                          <a:off x="6819609" y="1270390"/>
                          <a:ext cx="628213" cy="914400"/>
                          <a:chOff x="6198376" y="1409991"/>
                          <a:chExt cx="628213" cy="914400"/>
                        </a:xfrm>
                      </p:grpSpPr>
                      <p:sp>
                        <p:nvSpPr>
                          <p:cNvPr id="227" name="Arc 22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28" name="Arc 22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08" name="Groupe 207"/>
                    <p:cNvGrpSpPr/>
                    <p:nvPr/>
                  </p:nvGrpSpPr>
                  <p:grpSpPr>
                    <a:xfrm>
                      <a:off x="6431784" y="1270391"/>
                      <a:ext cx="233408" cy="203462"/>
                      <a:chOff x="6198376" y="1270391"/>
                      <a:chExt cx="233408" cy="203462"/>
                    </a:xfrm>
                  </p:grpSpPr>
                  <p:grpSp>
                    <p:nvGrpSpPr>
                      <p:cNvPr id="209" name="Groupe 208"/>
                      <p:cNvGrpSpPr/>
                      <p:nvPr/>
                    </p:nvGrpSpPr>
                    <p:grpSpPr>
                      <a:xfrm>
                        <a:off x="6198376" y="1270391"/>
                        <a:ext cx="116704" cy="202422"/>
                        <a:chOff x="6198376" y="1270390"/>
                        <a:chExt cx="1249446" cy="1054001"/>
                      </a:xfrm>
                    </p:grpSpPr>
                    <p:grpSp>
                      <p:nvGrpSpPr>
                        <p:cNvPr id="217" name="Groupe 216"/>
                        <p:cNvGrpSpPr/>
                        <p:nvPr/>
                      </p:nvGrpSpPr>
                      <p:grpSpPr>
                        <a:xfrm>
                          <a:off x="6198376" y="1409991"/>
                          <a:ext cx="628213" cy="914400"/>
                          <a:chOff x="6198376" y="1409991"/>
                          <a:chExt cx="628213" cy="914400"/>
                        </a:xfrm>
                      </p:grpSpPr>
                      <p:sp>
                        <p:nvSpPr>
                          <p:cNvPr id="221" name="Arc 22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22" name="Arc 22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18" name="Groupe 217"/>
                        <p:cNvGrpSpPr/>
                        <p:nvPr/>
                      </p:nvGrpSpPr>
                      <p:grpSpPr>
                        <a:xfrm flipH="1" flipV="1">
                          <a:off x="6819609" y="1270390"/>
                          <a:ext cx="628213" cy="914400"/>
                          <a:chOff x="6198376" y="1409991"/>
                          <a:chExt cx="628213" cy="914400"/>
                        </a:xfrm>
                      </p:grpSpPr>
                      <p:sp>
                        <p:nvSpPr>
                          <p:cNvPr id="219" name="Arc 21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20" name="Arc 21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10" name="Groupe 209"/>
                      <p:cNvGrpSpPr/>
                      <p:nvPr/>
                    </p:nvGrpSpPr>
                    <p:grpSpPr>
                      <a:xfrm>
                        <a:off x="6315080" y="1271431"/>
                        <a:ext cx="116704" cy="202422"/>
                        <a:chOff x="6198376" y="1270390"/>
                        <a:chExt cx="1249446" cy="1054001"/>
                      </a:xfrm>
                    </p:grpSpPr>
                    <p:grpSp>
                      <p:nvGrpSpPr>
                        <p:cNvPr id="211" name="Groupe 210"/>
                        <p:cNvGrpSpPr/>
                        <p:nvPr/>
                      </p:nvGrpSpPr>
                      <p:grpSpPr>
                        <a:xfrm>
                          <a:off x="6198376" y="1409991"/>
                          <a:ext cx="628213" cy="914400"/>
                          <a:chOff x="6198376" y="1409991"/>
                          <a:chExt cx="628213" cy="914400"/>
                        </a:xfrm>
                      </p:grpSpPr>
                      <p:sp>
                        <p:nvSpPr>
                          <p:cNvPr id="215" name="Arc 21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16" name="Arc 21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12" name="Groupe 211"/>
                        <p:cNvGrpSpPr/>
                        <p:nvPr/>
                      </p:nvGrpSpPr>
                      <p:grpSpPr>
                        <a:xfrm flipH="1" flipV="1">
                          <a:off x="6819609" y="1270390"/>
                          <a:ext cx="628213" cy="914400"/>
                          <a:chOff x="6198376" y="1409991"/>
                          <a:chExt cx="628213" cy="914400"/>
                        </a:xfrm>
                      </p:grpSpPr>
                      <p:sp>
                        <p:nvSpPr>
                          <p:cNvPr id="213" name="Arc 21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14" name="Arc 21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176" name="Groupe 175"/>
                  <p:cNvGrpSpPr/>
                  <p:nvPr/>
                </p:nvGrpSpPr>
                <p:grpSpPr>
                  <a:xfrm>
                    <a:off x="6665192" y="1270391"/>
                    <a:ext cx="466816" cy="203462"/>
                    <a:chOff x="6198376" y="1270391"/>
                    <a:chExt cx="466816" cy="203462"/>
                  </a:xfrm>
                </p:grpSpPr>
                <p:grpSp>
                  <p:nvGrpSpPr>
                    <p:cNvPr id="177" name="Groupe 176"/>
                    <p:cNvGrpSpPr/>
                    <p:nvPr/>
                  </p:nvGrpSpPr>
                  <p:grpSpPr>
                    <a:xfrm>
                      <a:off x="6198376" y="1270391"/>
                      <a:ext cx="233408" cy="203462"/>
                      <a:chOff x="6198376" y="1270391"/>
                      <a:chExt cx="233408" cy="203462"/>
                    </a:xfrm>
                  </p:grpSpPr>
                  <p:grpSp>
                    <p:nvGrpSpPr>
                      <p:cNvPr id="193" name="Groupe 192"/>
                      <p:cNvGrpSpPr/>
                      <p:nvPr/>
                    </p:nvGrpSpPr>
                    <p:grpSpPr>
                      <a:xfrm>
                        <a:off x="6198376" y="1270391"/>
                        <a:ext cx="116704" cy="202422"/>
                        <a:chOff x="6198376" y="1270390"/>
                        <a:chExt cx="1249446" cy="1054001"/>
                      </a:xfrm>
                    </p:grpSpPr>
                    <p:grpSp>
                      <p:nvGrpSpPr>
                        <p:cNvPr id="201" name="Groupe 200"/>
                        <p:cNvGrpSpPr/>
                        <p:nvPr/>
                      </p:nvGrpSpPr>
                      <p:grpSpPr>
                        <a:xfrm>
                          <a:off x="6198376" y="1409991"/>
                          <a:ext cx="628213" cy="914400"/>
                          <a:chOff x="6198376" y="1409991"/>
                          <a:chExt cx="628213" cy="914400"/>
                        </a:xfrm>
                      </p:grpSpPr>
                      <p:sp>
                        <p:nvSpPr>
                          <p:cNvPr id="205" name="Arc 20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6" name="Arc 20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02" name="Groupe 201"/>
                        <p:cNvGrpSpPr/>
                        <p:nvPr/>
                      </p:nvGrpSpPr>
                      <p:grpSpPr>
                        <a:xfrm flipH="1" flipV="1">
                          <a:off x="6819609" y="1270390"/>
                          <a:ext cx="628213" cy="914400"/>
                          <a:chOff x="6198376" y="1409991"/>
                          <a:chExt cx="628213" cy="914400"/>
                        </a:xfrm>
                      </p:grpSpPr>
                      <p:sp>
                        <p:nvSpPr>
                          <p:cNvPr id="203" name="Arc 20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4" name="Arc 20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94" name="Groupe 193"/>
                      <p:cNvGrpSpPr/>
                      <p:nvPr/>
                    </p:nvGrpSpPr>
                    <p:grpSpPr>
                      <a:xfrm>
                        <a:off x="6315080" y="1271431"/>
                        <a:ext cx="116704" cy="202422"/>
                        <a:chOff x="6198376" y="1270390"/>
                        <a:chExt cx="1249446" cy="1054001"/>
                      </a:xfrm>
                    </p:grpSpPr>
                    <p:grpSp>
                      <p:nvGrpSpPr>
                        <p:cNvPr id="195" name="Groupe 194"/>
                        <p:cNvGrpSpPr/>
                        <p:nvPr/>
                      </p:nvGrpSpPr>
                      <p:grpSpPr>
                        <a:xfrm>
                          <a:off x="6198376" y="1409991"/>
                          <a:ext cx="628213" cy="914400"/>
                          <a:chOff x="6198376" y="1409991"/>
                          <a:chExt cx="628213" cy="914400"/>
                        </a:xfrm>
                      </p:grpSpPr>
                      <p:sp>
                        <p:nvSpPr>
                          <p:cNvPr id="199" name="Arc 19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0" name="Arc 19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96" name="Groupe 195"/>
                        <p:cNvGrpSpPr/>
                        <p:nvPr/>
                      </p:nvGrpSpPr>
                      <p:grpSpPr>
                        <a:xfrm flipH="1" flipV="1">
                          <a:off x="6819609" y="1270390"/>
                          <a:ext cx="628213" cy="914400"/>
                          <a:chOff x="6198376" y="1409991"/>
                          <a:chExt cx="628213" cy="914400"/>
                        </a:xfrm>
                      </p:grpSpPr>
                      <p:sp>
                        <p:nvSpPr>
                          <p:cNvPr id="197" name="Arc 19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98" name="Arc 19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78" name="Groupe 177"/>
                    <p:cNvGrpSpPr/>
                    <p:nvPr/>
                  </p:nvGrpSpPr>
                  <p:grpSpPr>
                    <a:xfrm>
                      <a:off x="6431784" y="1270391"/>
                      <a:ext cx="233408" cy="203462"/>
                      <a:chOff x="6198376" y="1270391"/>
                      <a:chExt cx="233408" cy="203462"/>
                    </a:xfrm>
                  </p:grpSpPr>
                  <p:grpSp>
                    <p:nvGrpSpPr>
                      <p:cNvPr id="179" name="Groupe 178"/>
                      <p:cNvGrpSpPr/>
                      <p:nvPr/>
                    </p:nvGrpSpPr>
                    <p:grpSpPr>
                      <a:xfrm>
                        <a:off x="6198376" y="1270391"/>
                        <a:ext cx="116704" cy="202422"/>
                        <a:chOff x="6198376" y="1270390"/>
                        <a:chExt cx="1249446" cy="1054001"/>
                      </a:xfrm>
                    </p:grpSpPr>
                    <p:grpSp>
                      <p:nvGrpSpPr>
                        <p:cNvPr id="187" name="Groupe 186"/>
                        <p:cNvGrpSpPr/>
                        <p:nvPr/>
                      </p:nvGrpSpPr>
                      <p:grpSpPr>
                        <a:xfrm>
                          <a:off x="6198376" y="1409991"/>
                          <a:ext cx="628213" cy="914400"/>
                          <a:chOff x="6198376" y="1409991"/>
                          <a:chExt cx="628213" cy="914400"/>
                        </a:xfrm>
                      </p:grpSpPr>
                      <p:sp>
                        <p:nvSpPr>
                          <p:cNvPr id="191" name="Arc 19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92" name="Arc 19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88" name="Groupe 187"/>
                        <p:cNvGrpSpPr/>
                        <p:nvPr/>
                      </p:nvGrpSpPr>
                      <p:grpSpPr>
                        <a:xfrm flipH="1" flipV="1">
                          <a:off x="6819609" y="1270390"/>
                          <a:ext cx="628213" cy="914400"/>
                          <a:chOff x="6198376" y="1409991"/>
                          <a:chExt cx="628213" cy="914400"/>
                        </a:xfrm>
                      </p:grpSpPr>
                      <p:sp>
                        <p:nvSpPr>
                          <p:cNvPr id="189" name="Arc 18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90" name="Arc 18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80" name="Groupe 179"/>
                      <p:cNvGrpSpPr/>
                      <p:nvPr/>
                    </p:nvGrpSpPr>
                    <p:grpSpPr>
                      <a:xfrm>
                        <a:off x="6315080" y="1271431"/>
                        <a:ext cx="116704" cy="202422"/>
                        <a:chOff x="6198376" y="1270390"/>
                        <a:chExt cx="1249446" cy="1054001"/>
                      </a:xfrm>
                    </p:grpSpPr>
                    <p:grpSp>
                      <p:nvGrpSpPr>
                        <p:cNvPr id="181" name="Groupe 180"/>
                        <p:cNvGrpSpPr/>
                        <p:nvPr/>
                      </p:nvGrpSpPr>
                      <p:grpSpPr>
                        <a:xfrm>
                          <a:off x="6198376" y="1409991"/>
                          <a:ext cx="628213" cy="914400"/>
                          <a:chOff x="6198376" y="1409991"/>
                          <a:chExt cx="628213" cy="914400"/>
                        </a:xfrm>
                      </p:grpSpPr>
                      <p:sp>
                        <p:nvSpPr>
                          <p:cNvPr id="185" name="Arc 18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6" name="Arc 18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82" name="Groupe 181"/>
                        <p:cNvGrpSpPr/>
                        <p:nvPr/>
                      </p:nvGrpSpPr>
                      <p:grpSpPr>
                        <a:xfrm flipH="1" flipV="1">
                          <a:off x="6819609" y="1270390"/>
                          <a:ext cx="628213" cy="914400"/>
                          <a:chOff x="6198376" y="1409991"/>
                          <a:chExt cx="628213" cy="914400"/>
                        </a:xfrm>
                      </p:grpSpPr>
                      <p:sp>
                        <p:nvSpPr>
                          <p:cNvPr id="183" name="Arc 18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4" name="Arc 18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173" name="Connecteur droit avec flèche 172"/>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Connecteur droit 173"/>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6" name="Groupe 165"/>
              <p:cNvGrpSpPr/>
              <p:nvPr/>
            </p:nvGrpSpPr>
            <p:grpSpPr>
              <a:xfrm>
                <a:off x="5585865" y="1634553"/>
                <a:ext cx="1347169" cy="1509705"/>
                <a:chOff x="2003664" y="2103698"/>
                <a:chExt cx="1347169" cy="1509705"/>
              </a:xfrm>
            </p:grpSpPr>
            <p:grpSp>
              <p:nvGrpSpPr>
                <p:cNvPr id="167" name="Groupe 166"/>
                <p:cNvGrpSpPr/>
                <p:nvPr/>
              </p:nvGrpSpPr>
              <p:grpSpPr>
                <a:xfrm>
                  <a:off x="2003664" y="2671082"/>
                  <a:ext cx="1347169" cy="942321"/>
                  <a:chOff x="2003664" y="2671082"/>
                  <a:chExt cx="1347169" cy="942321"/>
                </a:xfrm>
              </p:grpSpPr>
              <p:cxnSp>
                <p:nvCxnSpPr>
                  <p:cNvPr id="169" name="Connecteur droit 168"/>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Connecteur droit 169"/>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Connecteur droit 170"/>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8" name="ZoneTexte 167"/>
                <p:cNvSpPr txBox="1"/>
                <p:nvPr/>
              </p:nvSpPr>
              <p:spPr>
                <a:xfrm>
                  <a:off x="2463354" y="2103698"/>
                  <a:ext cx="447303" cy="369332"/>
                </a:xfrm>
                <a:prstGeom prst="rect">
                  <a:avLst/>
                </a:prstGeom>
                <a:noFill/>
              </p:spPr>
              <p:txBody>
                <a:bodyPr wrap="square" rtlCol="0">
                  <a:spAutoFit/>
                </a:bodyPr>
                <a:lstStyle/>
                <a:p>
                  <a:r>
                    <a:rPr lang="fr-FR" i="0" dirty="0" smtClean="0">
                      <a:solidFill>
                        <a:schemeClr val="accent2">
                          <a:lumMod val="75000"/>
                        </a:schemeClr>
                      </a:solidFill>
                    </a:rPr>
                    <a:t>Ca</a:t>
                  </a:r>
                </a:p>
              </p:txBody>
            </p:sp>
          </p:grpSp>
        </p:grpSp>
        <p:cxnSp>
          <p:nvCxnSpPr>
            <p:cNvPr id="308" name="Connecteur droit avec flèche 307"/>
            <p:cNvCxnSpPr/>
            <p:nvPr/>
          </p:nvCxnSpPr>
          <p:spPr bwMode="auto">
            <a:xfrm flipV="1">
              <a:off x="5407335" y="2416915"/>
              <a:ext cx="406" cy="393228"/>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 name="Connecteur droit avec flèche 308"/>
            <p:cNvCxnSpPr/>
            <p:nvPr/>
          </p:nvCxnSpPr>
          <p:spPr bwMode="auto">
            <a:xfrm flipH="1" flipV="1">
              <a:off x="7662547" y="2003885"/>
              <a:ext cx="1" cy="449704"/>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3" name="Rectangle 312"/>
          <p:cNvSpPr/>
          <p:nvPr/>
        </p:nvSpPr>
        <p:spPr>
          <a:xfrm>
            <a:off x="3760061" y="5166657"/>
            <a:ext cx="2022543" cy="369332"/>
          </a:xfrm>
          <a:prstGeom prst="rect">
            <a:avLst/>
          </a:prstGeom>
        </p:spPr>
        <p:txBody>
          <a:bodyPr wrap="square">
            <a:spAutoFit/>
          </a:bodyPr>
          <a:lstStyle/>
          <a:p>
            <a:pPr algn="ctr"/>
            <a:r>
              <a:rPr lang="fr-FR" i="0" dirty="0" smtClean="0">
                <a:solidFill>
                  <a:schemeClr val="accent2">
                    <a:lumMod val="75000"/>
                  </a:schemeClr>
                </a:solidFill>
              </a:rPr>
              <a:t>Etat </a:t>
            </a:r>
            <a:r>
              <a:rPr lang="fr-FR" dirty="0" smtClean="0">
                <a:solidFill>
                  <a:schemeClr val="accent2">
                    <a:lumMod val="75000"/>
                  </a:schemeClr>
                </a:solidFill>
              </a:rPr>
              <a:t>intriqué</a:t>
            </a:r>
            <a:endParaRPr lang="fr-FR" dirty="0">
              <a:solidFill>
                <a:schemeClr val="accent2">
                  <a:lumMod val="75000"/>
                </a:schemeClr>
              </a:solidFill>
            </a:endParaRPr>
          </a:p>
        </p:txBody>
      </p:sp>
      <p:pic>
        <p:nvPicPr>
          <p:cNvPr id="10" name="Image 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310542" y="4691843"/>
            <a:ext cx="2672715" cy="255270"/>
          </a:xfrm>
          <a:prstGeom prst="rect">
            <a:avLst/>
          </a:prstGeom>
        </p:spPr>
      </p:pic>
      <p:sp>
        <p:nvSpPr>
          <p:cNvPr id="312" name="Rectangle 311"/>
          <p:cNvSpPr/>
          <p:nvPr/>
        </p:nvSpPr>
        <p:spPr>
          <a:xfrm rot="5400000">
            <a:off x="3328589" y="3402163"/>
            <a:ext cx="1023412" cy="307778"/>
          </a:xfrm>
          <a:prstGeom prst="rect">
            <a:avLst/>
          </a:prstGeom>
        </p:spPr>
        <p:txBody>
          <a:bodyPr wrap="square">
            <a:spAutoFit/>
          </a:bodyPr>
          <a:lstStyle/>
          <a:p>
            <a:pPr algn="ctr"/>
            <a:r>
              <a:rPr lang="fr-FR" sz="1400" i="0" dirty="0" smtClean="0">
                <a:solidFill>
                  <a:schemeClr val="accent2">
                    <a:lumMod val="75000"/>
                  </a:schemeClr>
                </a:solidFill>
              </a:rPr>
              <a:t>Photon 1</a:t>
            </a:r>
            <a:endParaRPr lang="fr-FR" sz="1400" i="0" dirty="0">
              <a:solidFill>
                <a:schemeClr val="accent2">
                  <a:lumMod val="75000"/>
                </a:schemeClr>
              </a:solidFill>
            </a:endParaRPr>
          </a:p>
        </p:txBody>
      </p:sp>
      <p:sp>
        <p:nvSpPr>
          <p:cNvPr id="314" name="Rectangle 313"/>
          <p:cNvSpPr/>
          <p:nvPr/>
        </p:nvSpPr>
        <p:spPr>
          <a:xfrm rot="5400000">
            <a:off x="3688617" y="3392456"/>
            <a:ext cx="980551" cy="307777"/>
          </a:xfrm>
          <a:prstGeom prst="rect">
            <a:avLst/>
          </a:prstGeom>
        </p:spPr>
        <p:txBody>
          <a:bodyPr wrap="square">
            <a:spAutoFit/>
          </a:bodyPr>
          <a:lstStyle/>
          <a:p>
            <a:pPr algn="ctr"/>
            <a:r>
              <a:rPr lang="fr-FR" sz="1400" i="0" dirty="0" smtClean="0">
                <a:solidFill>
                  <a:schemeClr val="accent2">
                    <a:lumMod val="75000"/>
                  </a:schemeClr>
                </a:solidFill>
              </a:rPr>
              <a:t>Photon 2</a:t>
            </a:r>
            <a:endParaRPr lang="fr-FR" sz="1400" i="0" dirty="0">
              <a:solidFill>
                <a:schemeClr val="accent2">
                  <a:lumMod val="75000"/>
                </a:schemeClr>
              </a:solidFill>
            </a:endParaRPr>
          </a:p>
        </p:txBody>
      </p:sp>
      <p:sp>
        <p:nvSpPr>
          <p:cNvPr id="315" name="Rectangle 314"/>
          <p:cNvSpPr/>
          <p:nvPr/>
        </p:nvSpPr>
        <p:spPr>
          <a:xfrm rot="5400000">
            <a:off x="4963121" y="3361348"/>
            <a:ext cx="1023412" cy="307778"/>
          </a:xfrm>
          <a:prstGeom prst="rect">
            <a:avLst/>
          </a:prstGeom>
        </p:spPr>
        <p:txBody>
          <a:bodyPr wrap="square">
            <a:spAutoFit/>
          </a:bodyPr>
          <a:lstStyle/>
          <a:p>
            <a:pPr algn="ctr"/>
            <a:r>
              <a:rPr lang="fr-FR" sz="1400" i="0" dirty="0" smtClean="0">
                <a:solidFill>
                  <a:schemeClr val="accent2">
                    <a:lumMod val="75000"/>
                  </a:schemeClr>
                </a:solidFill>
              </a:rPr>
              <a:t>Photon 1</a:t>
            </a:r>
            <a:endParaRPr lang="fr-FR" sz="1400" i="0" dirty="0">
              <a:solidFill>
                <a:schemeClr val="accent2">
                  <a:lumMod val="75000"/>
                </a:schemeClr>
              </a:solidFill>
            </a:endParaRPr>
          </a:p>
        </p:txBody>
      </p:sp>
      <p:sp>
        <p:nvSpPr>
          <p:cNvPr id="316" name="Rectangle 315"/>
          <p:cNvSpPr/>
          <p:nvPr/>
        </p:nvSpPr>
        <p:spPr>
          <a:xfrm rot="5400000">
            <a:off x="5292329" y="3377661"/>
            <a:ext cx="980551" cy="307777"/>
          </a:xfrm>
          <a:prstGeom prst="rect">
            <a:avLst/>
          </a:prstGeom>
        </p:spPr>
        <p:txBody>
          <a:bodyPr wrap="square">
            <a:spAutoFit/>
          </a:bodyPr>
          <a:lstStyle/>
          <a:p>
            <a:pPr algn="ctr"/>
            <a:r>
              <a:rPr lang="fr-FR" sz="1400" i="0" dirty="0" smtClean="0">
                <a:solidFill>
                  <a:schemeClr val="accent2">
                    <a:lumMod val="75000"/>
                  </a:schemeClr>
                </a:solidFill>
              </a:rPr>
              <a:t>Photon 2</a:t>
            </a:r>
            <a:endParaRPr lang="fr-FR" sz="1400" i="0" dirty="0">
              <a:solidFill>
                <a:schemeClr val="accent2">
                  <a:lumMod val="75000"/>
                </a:schemeClr>
              </a:solidFill>
            </a:endParaRPr>
          </a:p>
        </p:txBody>
      </p:sp>
    </p:spTree>
    <p:extLst>
      <p:ext uri="{BB962C8B-B14F-4D97-AF65-F5344CB8AC3E}">
        <p14:creationId xmlns:p14="http://schemas.microsoft.com/office/powerpoint/2010/main" val="1755828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3" grpId="0"/>
      <p:bldP spid="312" grpId="0"/>
      <p:bldP spid="314" grpId="0"/>
      <p:bldP spid="315" grpId="0"/>
      <p:bldP spid="3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Intrication quantique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49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6" name="Rectangle 15"/>
          <p:cNvSpPr/>
          <p:nvPr/>
        </p:nvSpPr>
        <p:spPr>
          <a:xfrm>
            <a:off x="479425" y="776458"/>
            <a:ext cx="8300852" cy="369332"/>
          </a:xfrm>
          <a:prstGeom prst="rect">
            <a:avLst/>
          </a:prstGeom>
        </p:spPr>
        <p:txBody>
          <a:bodyPr wrap="square">
            <a:spAutoFit/>
          </a:bodyPr>
          <a:lstStyle/>
          <a:p>
            <a:pPr algn="ctr"/>
            <a:r>
              <a:rPr lang="fr-FR" i="0" dirty="0" smtClean="0">
                <a:solidFill>
                  <a:schemeClr val="accent2">
                    <a:lumMod val="75000"/>
                  </a:schemeClr>
                </a:solidFill>
              </a:rPr>
              <a:t>Systèmes comprenant plusieurs entités quantiques</a:t>
            </a:r>
            <a:endParaRPr lang="fr-FR" i="0" dirty="0">
              <a:solidFill>
                <a:schemeClr val="accent2">
                  <a:lumMod val="75000"/>
                </a:schemeClr>
              </a:solidFill>
            </a:endParaRPr>
          </a:p>
        </p:txBody>
      </p:sp>
      <p:pic>
        <p:nvPicPr>
          <p:cNvPr id="4111" name="Image 4110"/>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100443" y="1890907"/>
            <a:ext cx="2722245" cy="264795"/>
          </a:xfrm>
          <a:prstGeom prst="rect">
            <a:avLst/>
          </a:prstGeom>
        </p:spPr>
      </p:pic>
      <p:sp>
        <p:nvSpPr>
          <p:cNvPr id="313" name="Rectangle 312"/>
          <p:cNvSpPr/>
          <p:nvPr/>
        </p:nvSpPr>
        <p:spPr>
          <a:xfrm>
            <a:off x="3547921" y="3718248"/>
            <a:ext cx="2022543" cy="369332"/>
          </a:xfrm>
          <a:prstGeom prst="rect">
            <a:avLst/>
          </a:prstGeom>
        </p:spPr>
        <p:txBody>
          <a:bodyPr wrap="square">
            <a:spAutoFit/>
          </a:bodyPr>
          <a:lstStyle/>
          <a:p>
            <a:pPr algn="ctr"/>
            <a:r>
              <a:rPr lang="fr-FR" i="0" dirty="0" smtClean="0">
                <a:solidFill>
                  <a:schemeClr val="accent2">
                    <a:lumMod val="75000"/>
                  </a:schemeClr>
                </a:solidFill>
              </a:rPr>
              <a:t>Etat </a:t>
            </a:r>
            <a:r>
              <a:rPr lang="fr-FR" dirty="0" smtClean="0">
                <a:solidFill>
                  <a:schemeClr val="accent2">
                    <a:lumMod val="75000"/>
                  </a:schemeClr>
                </a:solidFill>
              </a:rPr>
              <a:t>intriqué</a:t>
            </a:r>
            <a:endParaRPr lang="fr-FR" dirty="0">
              <a:solidFill>
                <a:schemeClr val="accent2">
                  <a:lumMod val="75000"/>
                </a:schemeClr>
              </a:solidFill>
            </a:endParaRPr>
          </a:p>
        </p:txBody>
      </p:sp>
      <p:pic>
        <p:nvPicPr>
          <p:cNvPr id="4123" name="Image 4122"/>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141973" y="5666201"/>
            <a:ext cx="6792849" cy="274320"/>
          </a:xfrm>
          <a:prstGeom prst="rect">
            <a:avLst/>
          </a:prstGeom>
        </p:spPr>
      </p:pic>
      <p:sp>
        <p:nvSpPr>
          <p:cNvPr id="317" name="Rectangle 316"/>
          <p:cNvSpPr/>
          <p:nvPr/>
        </p:nvSpPr>
        <p:spPr>
          <a:xfrm>
            <a:off x="479425" y="1288522"/>
            <a:ext cx="8300852" cy="369332"/>
          </a:xfrm>
          <a:prstGeom prst="rect">
            <a:avLst/>
          </a:prstGeom>
        </p:spPr>
        <p:txBody>
          <a:bodyPr wrap="square">
            <a:spAutoFit/>
          </a:bodyPr>
          <a:lstStyle/>
          <a:p>
            <a:pPr algn="ctr"/>
            <a:r>
              <a:rPr lang="fr-FR" i="0" dirty="0" smtClean="0">
                <a:solidFill>
                  <a:schemeClr val="accent2">
                    <a:lumMod val="75000"/>
                  </a:schemeClr>
                </a:solidFill>
              </a:rPr>
              <a:t>Exemple : Deux électrons</a:t>
            </a:r>
            <a:endParaRPr lang="fr-FR" i="0" dirty="0">
              <a:solidFill>
                <a:schemeClr val="accent2">
                  <a:lumMod val="75000"/>
                </a:schemeClr>
              </a:solidFill>
            </a:endParaRPr>
          </a:p>
        </p:txBody>
      </p:sp>
      <p:pic>
        <p:nvPicPr>
          <p:cNvPr id="4121" name="Image 4120"/>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3504303" y="2950201"/>
            <a:ext cx="1914525" cy="310515"/>
          </a:xfrm>
          <a:prstGeom prst="rect">
            <a:avLst/>
          </a:prstGeom>
        </p:spPr>
      </p:pic>
      <p:pic>
        <p:nvPicPr>
          <p:cNvPr id="4122" name="Image 4121"/>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830113" y="4293879"/>
            <a:ext cx="5059680" cy="358140"/>
          </a:xfrm>
          <a:prstGeom prst="rect">
            <a:avLst/>
          </a:prstGeom>
        </p:spPr>
      </p:pic>
      <p:pic>
        <p:nvPicPr>
          <p:cNvPr id="4125" name="Image 4124"/>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3671623" y="4784614"/>
            <a:ext cx="1733550" cy="255270"/>
          </a:xfrm>
          <a:prstGeom prst="rect">
            <a:avLst/>
          </a:prstGeom>
        </p:spPr>
      </p:pic>
      <p:sp>
        <p:nvSpPr>
          <p:cNvPr id="18" name="Rectangle 17"/>
          <p:cNvSpPr/>
          <p:nvPr/>
        </p:nvSpPr>
        <p:spPr>
          <a:xfrm>
            <a:off x="311139" y="2300458"/>
            <a:ext cx="8300852" cy="369332"/>
          </a:xfrm>
          <a:prstGeom prst="rect">
            <a:avLst/>
          </a:prstGeom>
        </p:spPr>
        <p:txBody>
          <a:bodyPr wrap="square">
            <a:spAutoFit/>
          </a:bodyPr>
          <a:lstStyle/>
          <a:p>
            <a:pPr algn="ctr"/>
            <a:r>
              <a:rPr lang="fr-FR" i="0" dirty="0" smtClean="0">
                <a:solidFill>
                  <a:schemeClr val="accent2">
                    <a:lumMod val="75000"/>
                  </a:schemeClr>
                </a:solidFill>
              </a:rPr>
              <a:t>(Les probabilités d’événement indépendants sont multiplicatives)</a:t>
            </a:r>
            <a:endParaRPr lang="fr-FR" i="0" dirty="0">
              <a:solidFill>
                <a:schemeClr val="accent2">
                  <a:lumMod val="75000"/>
                </a:schemeClr>
              </a:solidFill>
            </a:endParaRPr>
          </a:p>
        </p:txBody>
      </p:sp>
    </p:spTree>
    <p:extLst>
      <p:ext uri="{BB962C8B-B14F-4D97-AF65-F5344CB8AC3E}">
        <p14:creationId xmlns:p14="http://schemas.microsoft.com/office/powerpoint/2010/main" val="2838620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3" grpId="0"/>
      <p:bldP spid="3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Physique quantique</a:t>
            </a: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44" name="ZoneTexte 43"/>
          <p:cNvSpPr txBox="1"/>
          <p:nvPr/>
        </p:nvSpPr>
        <p:spPr>
          <a:xfrm>
            <a:off x="3562502" y="811986"/>
            <a:ext cx="2063835" cy="369332"/>
          </a:xfrm>
          <a:prstGeom prst="rect">
            <a:avLst/>
          </a:prstGeom>
          <a:noFill/>
        </p:spPr>
        <p:txBody>
          <a:bodyPr wrap="none" rtlCol="0">
            <a:spAutoFit/>
          </a:bodyPr>
          <a:lstStyle/>
          <a:p>
            <a:r>
              <a:rPr lang="fr-FR" dirty="0" smtClean="0">
                <a:solidFill>
                  <a:schemeClr val="bg2">
                    <a:lumMod val="75000"/>
                  </a:schemeClr>
                </a:solidFill>
              </a:rPr>
              <a:t>Entités quantiques</a:t>
            </a:r>
            <a:endParaRPr lang="fr-FR" dirty="0">
              <a:solidFill>
                <a:schemeClr val="bg2">
                  <a:lumMod val="75000"/>
                </a:schemeClr>
              </a:solidFill>
            </a:endParaRPr>
          </a:p>
        </p:txBody>
      </p:sp>
      <p:sp>
        <p:nvSpPr>
          <p:cNvPr id="45" name="ZoneTexte 44"/>
          <p:cNvSpPr txBox="1"/>
          <p:nvPr/>
        </p:nvSpPr>
        <p:spPr>
          <a:xfrm>
            <a:off x="147861" y="1740740"/>
            <a:ext cx="7145867"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Impossible de leur attribuer une position et une vitesse simultanément (Heisenberg)</a:t>
            </a:r>
          </a:p>
        </p:txBody>
      </p:sp>
      <p:sp>
        <p:nvSpPr>
          <p:cNvPr id="47" name="ZoneTexte 46"/>
          <p:cNvSpPr txBox="1"/>
          <p:nvPr/>
        </p:nvSpPr>
        <p:spPr>
          <a:xfrm>
            <a:off x="7798248" y="1740739"/>
            <a:ext cx="604653" cy="307777"/>
          </a:xfrm>
          <a:prstGeom prst="rect">
            <a:avLst/>
          </a:prstGeom>
          <a:noFill/>
        </p:spPr>
        <p:txBody>
          <a:bodyPr wrap="none" rtlCol="0">
            <a:spAutoFit/>
          </a:bodyPr>
          <a:lstStyle/>
          <a:p>
            <a:r>
              <a:rPr lang="fr-FR" sz="1400" dirty="0" smtClean="0">
                <a:solidFill>
                  <a:srgbClr val="FF0000"/>
                </a:solidFill>
              </a:rPr>
              <a:t>Onde</a:t>
            </a:r>
          </a:p>
        </p:txBody>
      </p:sp>
      <p:sp>
        <p:nvSpPr>
          <p:cNvPr id="19" name="ZoneTexte 18"/>
          <p:cNvSpPr txBox="1"/>
          <p:nvPr/>
        </p:nvSpPr>
        <p:spPr>
          <a:xfrm>
            <a:off x="7798249" y="2092137"/>
            <a:ext cx="858633" cy="307777"/>
          </a:xfrm>
          <a:prstGeom prst="rect">
            <a:avLst/>
          </a:prstGeom>
          <a:noFill/>
        </p:spPr>
        <p:txBody>
          <a:bodyPr wrap="none" rtlCol="0">
            <a:spAutoFit/>
          </a:bodyPr>
          <a:lstStyle/>
          <a:p>
            <a:r>
              <a:rPr lang="fr-FR" sz="1400" dirty="0" smtClean="0">
                <a:solidFill>
                  <a:srgbClr val="FF0000"/>
                </a:solidFill>
              </a:rPr>
              <a:t>Particule</a:t>
            </a:r>
          </a:p>
        </p:txBody>
      </p:sp>
      <p:sp>
        <p:nvSpPr>
          <p:cNvPr id="20" name="ZoneTexte 19"/>
          <p:cNvSpPr txBox="1"/>
          <p:nvPr/>
        </p:nvSpPr>
        <p:spPr>
          <a:xfrm>
            <a:off x="7798249" y="2406780"/>
            <a:ext cx="604653" cy="307777"/>
          </a:xfrm>
          <a:prstGeom prst="rect">
            <a:avLst/>
          </a:prstGeom>
          <a:noFill/>
        </p:spPr>
        <p:txBody>
          <a:bodyPr wrap="none" rtlCol="0">
            <a:spAutoFit/>
          </a:bodyPr>
          <a:lstStyle/>
          <a:p>
            <a:r>
              <a:rPr lang="fr-FR" sz="1400" dirty="0" smtClean="0">
                <a:solidFill>
                  <a:srgbClr val="FF0000"/>
                </a:solidFill>
              </a:rPr>
              <a:t>Onde</a:t>
            </a:r>
          </a:p>
        </p:txBody>
      </p:sp>
      <p:sp>
        <p:nvSpPr>
          <p:cNvPr id="21" name="ZoneTexte 20"/>
          <p:cNvSpPr txBox="1"/>
          <p:nvPr/>
        </p:nvSpPr>
        <p:spPr>
          <a:xfrm>
            <a:off x="147861" y="2092137"/>
            <a:ext cx="3546484"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Détectées à des positions bien définies</a:t>
            </a:r>
          </a:p>
        </p:txBody>
      </p:sp>
      <p:sp>
        <p:nvSpPr>
          <p:cNvPr id="22" name="ZoneTexte 21"/>
          <p:cNvSpPr txBox="1"/>
          <p:nvPr/>
        </p:nvSpPr>
        <p:spPr>
          <a:xfrm>
            <a:off x="167738" y="2406780"/>
            <a:ext cx="2293898"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Interférences possibles</a:t>
            </a:r>
          </a:p>
        </p:txBody>
      </p:sp>
      <p:sp>
        <p:nvSpPr>
          <p:cNvPr id="23" name="ZoneTexte 22"/>
          <p:cNvSpPr txBox="1"/>
          <p:nvPr/>
        </p:nvSpPr>
        <p:spPr>
          <a:xfrm>
            <a:off x="1867387" y="2926437"/>
            <a:ext cx="5616089" cy="461665"/>
          </a:xfrm>
          <a:prstGeom prst="rect">
            <a:avLst/>
          </a:prstGeom>
          <a:noFill/>
        </p:spPr>
        <p:txBody>
          <a:bodyPr wrap="none" rtlCol="0">
            <a:spAutoFit/>
          </a:bodyPr>
          <a:lstStyle/>
          <a:p>
            <a:r>
              <a:rPr lang="fr-FR" sz="2400" i="0" dirty="0" smtClean="0">
                <a:solidFill>
                  <a:schemeClr val="accent2">
                    <a:lumMod val="75000"/>
                  </a:schemeClr>
                </a:solidFill>
              </a:rPr>
              <a:t>Sont-elles des ondes ou des particules ?</a:t>
            </a:r>
          </a:p>
        </p:txBody>
      </p:sp>
      <p:pic>
        <p:nvPicPr>
          <p:cNvPr id="3076" name="Picture 4" descr="http://manjitkumar.files.wordpress.com/2011/05/feynman_cern2.jpg"/>
          <p:cNvPicPr>
            <a:picLocks noChangeAspect="1" noChangeArrowheads="1"/>
          </p:cNvPicPr>
          <p:nvPr/>
        </p:nvPicPr>
        <p:blipFill rotWithShape="1">
          <a:blip r:embed="rId5">
            <a:extLst>
              <a:ext uri="{28A0092B-C50C-407E-A947-70E740481C1C}">
                <a14:useLocalDpi xmlns:a14="http://schemas.microsoft.com/office/drawing/2010/main" val="0"/>
              </a:ext>
            </a:extLst>
          </a:blip>
          <a:srcRect l="20144" t="29300" r="24944"/>
          <a:stretch/>
        </p:blipFill>
        <p:spPr bwMode="auto">
          <a:xfrm>
            <a:off x="4594419" y="3454515"/>
            <a:ext cx="2801722" cy="312029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1018615" y="4814607"/>
            <a:ext cx="3191166" cy="400110"/>
          </a:xfrm>
          <a:prstGeom prst="rect">
            <a:avLst/>
          </a:prstGeom>
          <a:noFill/>
        </p:spPr>
        <p:txBody>
          <a:bodyPr wrap="square" rtlCol="0">
            <a:spAutoFit/>
          </a:bodyPr>
          <a:lstStyle/>
          <a:p>
            <a:pPr algn="ctr"/>
            <a:r>
              <a:rPr lang="fr-FR" sz="1000" i="0" dirty="0" smtClean="0">
                <a:solidFill>
                  <a:schemeClr val="accent2">
                    <a:lumMod val="75000"/>
                  </a:schemeClr>
                </a:solidFill>
              </a:rPr>
              <a:t>R. P. Feynman, </a:t>
            </a:r>
            <a:r>
              <a:rPr lang="fr-FR" sz="1000" dirty="0" smtClean="0">
                <a:solidFill>
                  <a:schemeClr val="accent2">
                    <a:lumMod val="75000"/>
                  </a:schemeClr>
                </a:solidFill>
              </a:rPr>
              <a:t>The Feynman Lectures in </a:t>
            </a:r>
            <a:r>
              <a:rPr lang="fr-FR" sz="1000" dirty="0" err="1" smtClean="0">
                <a:solidFill>
                  <a:schemeClr val="accent2">
                    <a:lumMod val="75000"/>
                  </a:schemeClr>
                </a:solidFill>
              </a:rPr>
              <a:t>Physics</a:t>
            </a:r>
            <a:r>
              <a:rPr lang="fr-FR" sz="1000" i="0" dirty="0" smtClean="0">
                <a:solidFill>
                  <a:schemeClr val="accent2">
                    <a:lumMod val="75000"/>
                  </a:schemeClr>
                </a:solidFill>
              </a:rPr>
              <a:t>, vol. 3 « Quantum </a:t>
            </a:r>
            <a:r>
              <a:rPr lang="fr-FR" sz="1000" i="0" dirty="0" err="1" smtClean="0">
                <a:solidFill>
                  <a:schemeClr val="accent2">
                    <a:lumMod val="75000"/>
                  </a:schemeClr>
                </a:solidFill>
              </a:rPr>
              <a:t>Mechanics</a:t>
            </a:r>
            <a:r>
              <a:rPr lang="fr-FR" sz="1000" i="0" dirty="0" smtClean="0">
                <a:solidFill>
                  <a:schemeClr val="accent2">
                    <a:lumMod val="75000"/>
                  </a:schemeClr>
                </a:solidFill>
              </a:rPr>
              <a:t> »</a:t>
            </a:r>
          </a:p>
        </p:txBody>
      </p:sp>
    </p:spTree>
    <p:extLst>
      <p:ext uri="{BB962C8B-B14F-4D97-AF65-F5344CB8AC3E}">
        <p14:creationId xmlns:p14="http://schemas.microsoft.com/office/powerpoint/2010/main" val="1024198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7" grpId="0"/>
      <p:bldP spid="19" grpId="0"/>
      <p:bldP spid="20" grpId="0"/>
      <p:bldP spid="21" grpId="0"/>
      <p:bldP spid="22" grpId="0"/>
      <p:bldP spid="23"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Le paradoxe EPR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2" name="Groupe 1"/>
          <p:cNvGrpSpPr/>
          <p:nvPr/>
        </p:nvGrpSpPr>
        <p:grpSpPr>
          <a:xfrm>
            <a:off x="3024580" y="1332379"/>
            <a:ext cx="3026947" cy="1509705"/>
            <a:chOff x="1400755" y="2103698"/>
            <a:chExt cx="3026947" cy="1509705"/>
          </a:xfrm>
        </p:grpSpPr>
        <p:cxnSp>
          <p:nvCxnSpPr>
            <p:cNvPr id="13" name="Connecteur droit avec flèche 12"/>
            <p:cNvCxnSpPr/>
            <p:nvPr/>
          </p:nvCxnSpPr>
          <p:spPr bwMode="auto">
            <a:xfrm>
              <a:off x="2449931" y="2671084"/>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flipH="1">
              <a:off x="2603677" y="3061971"/>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oupe 14"/>
            <p:cNvGrpSpPr/>
            <p:nvPr/>
          </p:nvGrpSpPr>
          <p:grpSpPr>
            <a:xfrm rot="10800000">
              <a:off x="1400755" y="2809290"/>
              <a:ext cx="1300892" cy="115656"/>
              <a:chOff x="6020246" y="1270391"/>
              <a:chExt cx="1300892" cy="203462"/>
            </a:xfrm>
          </p:grpSpPr>
          <p:grpSp>
            <p:nvGrpSpPr>
              <p:cNvPr id="17" name="Groupe 16"/>
              <p:cNvGrpSpPr/>
              <p:nvPr/>
            </p:nvGrpSpPr>
            <p:grpSpPr>
              <a:xfrm>
                <a:off x="6198376" y="1270391"/>
                <a:ext cx="933632" cy="203462"/>
                <a:chOff x="6198376" y="1270391"/>
                <a:chExt cx="933632" cy="203462"/>
              </a:xfrm>
            </p:grpSpPr>
            <p:grpSp>
              <p:nvGrpSpPr>
                <p:cNvPr id="20" name="Groupe 19"/>
                <p:cNvGrpSpPr/>
                <p:nvPr/>
              </p:nvGrpSpPr>
              <p:grpSpPr>
                <a:xfrm>
                  <a:off x="6198376" y="1270391"/>
                  <a:ext cx="466816" cy="203462"/>
                  <a:chOff x="6198376" y="1270391"/>
                  <a:chExt cx="466816" cy="203462"/>
                </a:xfrm>
              </p:grpSpPr>
              <p:grpSp>
                <p:nvGrpSpPr>
                  <p:cNvPr id="54" name="Groupe 53"/>
                  <p:cNvGrpSpPr/>
                  <p:nvPr/>
                </p:nvGrpSpPr>
                <p:grpSpPr>
                  <a:xfrm>
                    <a:off x="6198376" y="1270391"/>
                    <a:ext cx="233408" cy="203462"/>
                    <a:chOff x="6198376" y="1270391"/>
                    <a:chExt cx="233408" cy="203462"/>
                  </a:xfrm>
                </p:grpSpPr>
                <p:grpSp>
                  <p:nvGrpSpPr>
                    <p:cNvPr id="70" name="Groupe 69"/>
                    <p:cNvGrpSpPr/>
                    <p:nvPr/>
                  </p:nvGrpSpPr>
                  <p:grpSpPr>
                    <a:xfrm>
                      <a:off x="6198376" y="1270391"/>
                      <a:ext cx="116704" cy="202422"/>
                      <a:chOff x="6198376" y="1270390"/>
                      <a:chExt cx="1249446" cy="1054001"/>
                    </a:xfrm>
                  </p:grpSpPr>
                  <p:grpSp>
                    <p:nvGrpSpPr>
                      <p:cNvPr id="78" name="Groupe 77"/>
                      <p:cNvGrpSpPr/>
                      <p:nvPr/>
                    </p:nvGrpSpPr>
                    <p:grpSpPr>
                      <a:xfrm>
                        <a:off x="6198376" y="1409991"/>
                        <a:ext cx="628213" cy="914400"/>
                        <a:chOff x="6198376" y="1409991"/>
                        <a:chExt cx="628213" cy="914400"/>
                      </a:xfrm>
                    </p:grpSpPr>
                    <p:sp>
                      <p:nvSpPr>
                        <p:cNvPr id="82" name="Arc 8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3" name="Arc 8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9" name="Groupe 78"/>
                      <p:cNvGrpSpPr/>
                      <p:nvPr/>
                    </p:nvGrpSpPr>
                    <p:grpSpPr>
                      <a:xfrm flipH="1" flipV="1">
                        <a:off x="6819609" y="1270390"/>
                        <a:ext cx="628213" cy="914400"/>
                        <a:chOff x="6198376" y="1409991"/>
                        <a:chExt cx="628213" cy="914400"/>
                      </a:xfrm>
                    </p:grpSpPr>
                    <p:sp>
                      <p:nvSpPr>
                        <p:cNvPr id="80" name="Arc 7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1" name="Arc 8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71" name="Groupe 70"/>
                    <p:cNvGrpSpPr/>
                    <p:nvPr/>
                  </p:nvGrpSpPr>
                  <p:grpSpPr>
                    <a:xfrm>
                      <a:off x="6315080" y="1271431"/>
                      <a:ext cx="116704" cy="202422"/>
                      <a:chOff x="6198376" y="1270390"/>
                      <a:chExt cx="1249446" cy="1054001"/>
                    </a:xfrm>
                  </p:grpSpPr>
                  <p:grpSp>
                    <p:nvGrpSpPr>
                      <p:cNvPr id="72" name="Groupe 71"/>
                      <p:cNvGrpSpPr/>
                      <p:nvPr/>
                    </p:nvGrpSpPr>
                    <p:grpSpPr>
                      <a:xfrm>
                        <a:off x="6198376" y="1409991"/>
                        <a:ext cx="628213" cy="914400"/>
                        <a:chOff x="6198376" y="1409991"/>
                        <a:chExt cx="628213" cy="914400"/>
                      </a:xfrm>
                    </p:grpSpPr>
                    <p:sp>
                      <p:nvSpPr>
                        <p:cNvPr id="76" name="Arc 7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7" name="Arc 7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3" name="Groupe 72"/>
                      <p:cNvGrpSpPr/>
                      <p:nvPr/>
                    </p:nvGrpSpPr>
                    <p:grpSpPr>
                      <a:xfrm flipH="1" flipV="1">
                        <a:off x="6819609" y="1270390"/>
                        <a:ext cx="628213" cy="914400"/>
                        <a:chOff x="6198376" y="1409991"/>
                        <a:chExt cx="628213" cy="914400"/>
                      </a:xfrm>
                    </p:grpSpPr>
                    <p:sp>
                      <p:nvSpPr>
                        <p:cNvPr id="74" name="Arc 7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5" name="Arc 7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55" name="Groupe 54"/>
                  <p:cNvGrpSpPr/>
                  <p:nvPr/>
                </p:nvGrpSpPr>
                <p:grpSpPr>
                  <a:xfrm>
                    <a:off x="6431784" y="1270391"/>
                    <a:ext cx="233408" cy="203462"/>
                    <a:chOff x="6198376" y="1270391"/>
                    <a:chExt cx="233408" cy="203462"/>
                  </a:xfrm>
                </p:grpSpPr>
                <p:grpSp>
                  <p:nvGrpSpPr>
                    <p:cNvPr id="56" name="Groupe 55"/>
                    <p:cNvGrpSpPr/>
                    <p:nvPr/>
                  </p:nvGrpSpPr>
                  <p:grpSpPr>
                    <a:xfrm>
                      <a:off x="6198376" y="1270391"/>
                      <a:ext cx="116704" cy="202422"/>
                      <a:chOff x="6198376" y="1270390"/>
                      <a:chExt cx="1249446" cy="1054001"/>
                    </a:xfrm>
                  </p:grpSpPr>
                  <p:grpSp>
                    <p:nvGrpSpPr>
                      <p:cNvPr id="64" name="Groupe 63"/>
                      <p:cNvGrpSpPr/>
                      <p:nvPr/>
                    </p:nvGrpSpPr>
                    <p:grpSpPr>
                      <a:xfrm>
                        <a:off x="6198376" y="1409991"/>
                        <a:ext cx="628213" cy="914400"/>
                        <a:chOff x="6198376" y="1409991"/>
                        <a:chExt cx="628213" cy="914400"/>
                      </a:xfrm>
                    </p:grpSpPr>
                    <p:sp>
                      <p:nvSpPr>
                        <p:cNvPr id="68" name="Arc 6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9" name="Arc 6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65" name="Groupe 64"/>
                      <p:cNvGrpSpPr/>
                      <p:nvPr/>
                    </p:nvGrpSpPr>
                    <p:grpSpPr>
                      <a:xfrm flipH="1" flipV="1">
                        <a:off x="6819609" y="1270390"/>
                        <a:ext cx="628213" cy="914400"/>
                        <a:chOff x="6198376" y="1409991"/>
                        <a:chExt cx="628213" cy="914400"/>
                      </a:xfrm>
                    </p:grpSpPr>
                    <p:sp>
                      <p:nvSpPr>
                        <p:cNvPr id="66" name="Arc 6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7" name="Arc 6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57" name="Groupe 56"/>
                    <p:cNvGrpSpPr/>
                    <p:nvPr/>
                  </p:nvGrpSpPr>
                  <p:grpSpPr>
                    <a:xfrm>
                      <a:off x="6315080" y="1271431"/>
                      <a:ext cx="116704" cy="202422"/>
                      <a:chOff x="6198376" y="1270390"/>
                      <a:chExt cx="1249446" cy="1054001"/>
                    </a:xfrm>
                  </p:grpSpPr>
                  <p:grpSp>
                    <p:nvGrpSpPr>
                      <p:cNvPr id="58" name="Groupe 57"/>
                      <p:cNvGrpSpPr/>
                      <p:nvPr/>
                    </p:nvGrpSpPr>
                    <p:grpSpPr>
                      <a:xfrm>
                        <a:off x="6198376" y="1409991"/>
                        <a:ext cx="628213" cy="914400"/>
                        <a:chOff x="6198376" y="1409991"/>
                        <a:chExt cx="628213" cy="914400"/>
                      </a:xfrm>
                    </p:grpSpPr>
                    <p:sp>
                      <p:nvSpPr>
                        <p:cNvPr id="62" name="Arc 6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3" name="Arc 6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9" name="Groupe 58"/>
                      <p:cNvGrpSpPr/>
                      <p:nvPr/>
                    </p:nvGrpSpPr>
                    <p:grpSpPr>
                      <a:xfrm flipH="1" flipV="1">
                        <a:off x="6819609" y="1270390"/>
                        <a:ext cx="628213" cy="914400"/>
                        <a:chOff x="6198376" y="1409991"/>
                        <a:chExt cx="628213" cy="914400"/>
                      </a:xfrm>
                    </p:grpSpPr>
                    <p:sp>
                      <p:nvSpPr>
                        <p:cNvPr id="60" name="Arc 5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1" name="Arc 6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21" name="Groupe 20"/>
                <p:cNvGrpSpPr/>
                <p:nvPr/>
              </p:nvGrpSpPr>
              <p:grpSpPr>
                <a:xfrm>
                  <a:off x="6665192" y="1270391"/>
                  <a:ext cx="466816" cy="203462"/>
                  <a:chOff x="6198376" y="1270391"/>
                  <a:chExt cx="466816" cy="203462"/>
                </a:xfrm>
              </p:grpSpPr>
              <p:grpSp>
                <p:nvGrpSpPr>
                  <p:cNvPr id="22" name="Groupe 21"/>
                  <p:cNvGrpSpPr/>
                  <p:nvPr/>
                </p:nvGrpSpPr>
                <p:grpSpPr>
                  <a:xfrm>
                    <a:off x="6198376" y="1270391"/>
                    <a:ext cx="233408" cy="203462"/>
                    <a:chOff x="6198376" y="1270391"/>
                    <a:chExt cx="233408" cy="203462"/>
                  </a:xfrm>
                </p:grpSpPr>
                <p:grpSp>
                  <p:nvGrpSpPr>
                    <p:cNvPr id="39" name="Groupe 38"/>
                    <p:cNvGrpSpPr/>
                    <p:nvPr/>
                  </p:nvGrpSpPr>
                  <p:grpSpPr>
                    <a:xfrm>
                      <a:off x="6198376" y="1270391"/>
                      <a:ext cx="116704" cy="202422"/>
                      <a:chOff x="6198376" y="1270390"/>
                      <a:chExt cx="1249446" cy="1054001"/>
                    </a:xfrm>
                  </p:grpSpPr>
                  <p:grpSp>
                    <p:nvGrpSpPr>
                      <p:cNvPr id="48" name="Groupe 47"/>
                      <p:cNvGrpSpPr/>
                      <p:nvPr/>
                    </p:nvGrpSpPr>
                    <p:grpSpPr>
                      <a:xfrm>
                        <a:off x="6198376" y="1409991"/>
                        <a:ext cx="628213" cy="914400"/>
                        <a:chOff x="6198376" y="1409991"/>
                        <a:chExt cx="628213" cy="914400"/>
                      </a:xfrm>
                    </p:grpSpPr>
                    <p:sp>
                      <p:nvSpPr>
                        <p:cNvPr id="52" name="Arc 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3" name="Arc 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9" name="Groupe 48"/>
                      <p:cNvGrpSpPr/>
                      <p:nvPr/>
                    </p:nvGrpSpPr>
                    <p:grpSpPr>
                      <a:xfrm flipH="1" flipV="1">
                        <a:off x="6819609" y="1270390"/>
                        <a:ext cx="628213" cy="914400"/>
                        <a:chOff x="6198376" y="1409991"/>
                        <a:chExt cx="628213" cy="914400"/>
                      </a:xfrm>
                    </p:grpSpPr>
                    <p:sp>
                      <p:nvSpPr>
                        <p:cNvPr id="50" name="Arc 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 name="Arc 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1" name="Groupe 40"/>
                    <p:cNvGrpSpPr/>
                    <p:nvPr/>
                  </p:nvGrpSpPr>
                  <p:grpSpPr>
                    <a:xfrm>
                      <a:off x="6315080" y="1271431"/>
                      <a:ext cx="116704" cy="202422"/>
                      <a:chOff x="6198376" y="1270390"/>
                      <a:chExt cx="1249446" cy="1054001"/>
                    </a:xfrm>
                  </p:grpSpPr>
                  <p:grpSp>
                    <p:nvGrpSpPr>
                      <p:cNvPr id="42" name="Groupe 41"/>
                      <p:cNvGrpSpPr/>
                      <p:nvPr/>
                    </p:nvGrpSpPr>
                    <p:grpSpPr>
                      <a:xfrm>
                        <a:off x="6198376" y="1409991"/>
                        <a:ext cx="628213" cy="914400"/>
                        <a:chOff x="6198376" y="1409991"/>
                        <a:chExt cx="628213" cy="914400"/>
                      </a:xfrm>
                    </p:grpSpPr>
                    <p:sp>
                      <p:nvSpPr>
                        <p:cNvPr id="46" name="Arc 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Arc 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3" name="Groupe 42"/>
                      <p:cNvGrpSpPr/>
                      <p:nvPr/>
                    </p:nvGrpSpPr>
                    <p:grpSpPr>
                      <a:xfrm flipH="1" flipV="1">
                        <a:off x="6819609" y="1270390"/>
                        <a:ext cx="628213" cy="914400"/>
                        <a:chOff x="6198376" y="1409991"/>
                        <a:chExt cx="628213" cy="914400"/>
                      </a:xfrm>
                    </p:grpSpPr>
                    <p:sp>
                      <p:nvSpPr>
                        <p:cNvPr id="44" name="Arc 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Arc 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3" name="Groupe 22"/>
                  <p:cNvGrpSpPr/>
                  <p:nvPr/>
                </p:nvGrpSpPr>
                <p:grpSpPr>
                  <a:xfrm>
                    <a:off x="6431784" y="1270391"/>
                    <a:ext cx="233408" cy="203462"/>
                    <a:chOff x="6198376" y="1270391"/>
                    <a:chExt cx="233408" cy="203462"/>
                  </a:xfrm>
                </p:grpSpPr>
                <p:grpSp>
                  <p:nvGrpSpPr>
                    <p:cNvPr id="24" name="Groupe 23"/>
                    <p:cNvGrpSpPr/>
                    <p:nvPr/>
                  </p:nvGrpSpPr>
                  <p:grpSpPr>
                    <a:xfrm>
                      <a:off x="6198376" y="1270391"/>
                      <a:ext cx="116704" cy="202422"/>
                      <a:chOff x="6198376" y="1270390"/>
                      <a:chExt cx="1249446" cy="1054001"/>
                    </a:xfrm>
                  </p:grpSpPr>
                  <p:grpSp>
                    <p:nvGrpSpPr>
                      <p:cNvPr id="33" name="Groupe 32"/>
                      <p:cNvGrpSpPr/>
                      <p:nvPr/>
                    </p:nvGrpSpPr>
                    <p:grpSpPr>
                      <a:xfrm>
                        <a:off x="6198376" y="1409991"/>
                        <a:ext cx="628213" cy="914400"/>
                        <a:chOff x="6198376" y="1409991"/>
                        <a:chExt cx="628213" cy="914400"/>
                      </a:xfrm>
                    </p:grpSpPr>
                    <p:sp>
                      <p:nvSpPr>
                        <p:cNvPr id="37" name="Arc 3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Arc 3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4" name="Groupe 33"/>
                      <p:cNvGrpSpPr/>
                      <p:nvPr/>
                    </p:nvGrpSpPr>
                    <p:grpSpPr>
                      <a:xfrm flipH="1" flipV="1">
                        <a:off x="6819609" y="1270390"/>
                        <a:ext cx="628213" cy="914400"/>
                        <a:chOff x="6198376" y="1409991"/>
                        <a:chExt cx="628213" cy="914400"/>
                      </a:xfrm>
                    </p:grpSpPr>
                    <p:sp>
                      <p:nvSpPr>
                        <p:cNvPr id="35" name="Arc 3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Arc 3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5" name="Groupe 24"/>
                    <p:cNvGrpSpPr/>
                    <p:nvPr/>
                  </p:nvGrpSpPr>
                  <p:grpSpPr>
                    <a:xfrm>
                      <a:off x="6315080" y="1271431"/>
                      <a:ext cx="116704" cy="202422"/>
                      <a:chOff x="6198376" y="1270390"/>
                      <a:chExt cx="1249446" cy="1054001"/>
                    </a:xfrm>
                  </p:grpSpPr>
                  <p:grpSp>
                    <p:nvGrpSpPr>
                      <p:cNvPr id="26" name="Groupe 25"/>
                      <p:cNvGrpSpPr/>
                      <p:nvPr/>
                    </p:nvGrpSpPr>
                    <p:grpSpPr>
                      <a:xfrm>
                        <a:off x="6198376" y="1409991"/>
                        <a:ext cx="628213" cy="914400"/>
                        <a:chOff x="6198376" y="1409991"/>
                        <a:chExt cx="628213" cy="914400"/>
                      </a:xfrm>
                    </p:grpSpPr>
                    <p:sp>
                      <p:nvSpPr>
                        <p:cNvPr id="31" name="Arc 3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 name="Arc 3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7" name="Groupe 26"/>
                      <p:cNvGrpSpPr/>
                      <p:nvPr/>
                    </p:nvGrpSpPr>
                    <p:grpSpPr>
                      <a:xfrm flipH="1" flipV="1">
                        <a:off x="6819609" y="1270390"/>
                        <a:ext cx="628213" cy="914400"/>
                        <a:chOff x="6198376" y="1409991"/>
                        <a:chExt cx="628213" cy="914400"/>
                      </a:xfrm>
                    </p:grpSpPr>
                    <p:sp>
                      <p:nvSpPr>
                        <p:cNvPr id="28" name="Arc 2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 name="Arc 2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18" name="Connecteur droit avec flèche 17"/>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cteur droit 18"/>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e 83"/>
            <p:cNvGrpSpPr/>
            <p:nvPr/>
          </p:nvGrpSpPr>
          <p:grpSpPr>
            <a:xfrm>
              <a:off x="2149967" y="2671084"/>
              <a:ext cx="6443" cy="936268"/>
              <a:chOff x="2149967" y="2671084"/>
              <a:chExt cx="6443" cy="936268"/>
            </a:xfrm>
          </p:grpSpPr>
          <p:cxnSp>
            <p:nvCxnSpPr>
              <p:cNvPr id="85" name="Connecteur droit avec flèche 84"/>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Connecteur droit avec flèche 85"/>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 name="Groupe 87"/>
            <p:cNvGrpSpPr/>
            <p:nvPr/>
          </p:nvGrpSpPr>
          <p:grpSpPr>
            <a:xfrm rot="10800000" flipH="1">
              <a:off x="2964056" y="3233243"/>
              <a:ext cx="1463646" cy="168399"/>
              <a:chOff x="6020246" y="1270391"/>
              <a:chExt cx="1300892" cy="203462"/>
            </a:xfrm>
          </p:grpSpPr>
          <p:grpSp>
            <p:nvGrpSpPr>
              <p:cNvPr id="89" name="Groupe 88"/>
              <p:cNvGrpSpPr/>
              <p:nvPr/>
            </p:nvGrpSpPr>
            <p:grpSpPr>
              <a:xfrm>
                <a:off x="6198376" y="1270391"/>
                <a:ext cx="933632" cy="203462"/>
                <a:chOff x="6198376" y="1270391"/>
                <a:chExt cx="933632" cy="203462"/>
              </a:xfrm>
            </p:grpSpPr>
            <p:grpSp>
              <p:nvGrpSpPr>
                <p:cNvPr id="92" name="Groupe 91"/>
                <p:cNvGrpSpPr/>
                <p:nvPr/>
              </p:nvGrpSpPr>
              <p:grpSpPr>
                <a:xfrm>
                  <a:off x="6198376" y="1270391"/>
                  <a:ext cx="466816" cy="203462"/>
                  <a:chOff x="6198376" y="1270391"/>
                  <a:chExt cx="466816" cy="203462"/>
                </a:xfrm>
              </p:grpSpPr>
              <p:grpSp>
                <p:nvGrpSpPr>
                  <p:cNvPr id="124" name="Groupe 123"/>
                  <p:cNvGrpSpPr/>
                  <p:nvPr/>
                </p:nvGrpSpPr>
                <p:grpSpPr>
                  <a:xfrm>
                    <a:off x="6198376" y="1270391"/>
                    <a:ext cx="233408" cy="203462"/>
                    <a:chOff x="6198376" y="1270391"/>
                    <a:chExt cx="233408" cy="203462"/>
                  </a:xfrm>
                </p:grpSpPr>
                <p:grpSp>
                  <p:nvGrpSpPr>
                    <p:cNvPr id="140" name="Groupe 139"/>
                    <p:cNvGrpSpPr/>
                    <p:nvPr/>
                  </p:nvGrpSpPr>
                  <p:grpSpPr>
                    <a:xfrm>
                      <a:off x="6198376" y="1270391"/>
                      <a:ext cx="116704" cy="202422"/>
                      <a:chOff x="6198376" y="1270390"/>
                      <a:chExt cx="1249446" cy="1054001"/>
                    </a:xfrm>
                  </p:grpSpPr>
                  <p:grpSp>
                    <p:nvGrpSpPr>
                      <p:cNvPr id="148" name="Groupe 147"/>
                      <p:cNvGrpSpPr/>
                      <p:nvPr/>
                    </p:nvGrpSpPr>
                    <p:grpSpPr>
                      <a:xfrm>
                        <a:off x="6198376" y="1409991"/>
                        <a:ext cx="628213" cy="914400"/>
                        <a:chOff x="6198376" y="1409991"/>
                        <a:chExt cx="628213" cy="914400"/>
                      </a:xfrm>
                    </p:grpSpPr>
                    <p:sp>
                      <p:nvSpPr>
                        <p:cNvPr id="152" name="Arc 1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3" name="Arc 1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49" name="Groupe 148"/>
                      <p:cNvGrpSpPr/>
                      <p:nvPr/>
                    </p:nvGrpSpPr>
                    <p:grpSpPr>
                      <a:xfrm flipH="1" flipV="1">
                        <a:off x="6819609" y="1270390"/>
                        <a:ext cx="628213" cy="914400"/>
                        <a:chOff x="6198376" y="1409991"/>
                        <a:chExt cx="628213" cy="914400"/>
                      </a:xfrm>
                    </p:grpSpPr>
                    <p:sp>
                      <p:nvSpPr>
                        <p:cNvPr id="150" name="Arc 1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1" name="Arc 1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41" name="Groupe 140"/>
                    <p:cNvGrpSpPr/>
                    <p:nvPr/>
                  </p:nvGrpSpPr>
                  <p:grpSpPr>
                    <a:xfrm>
                      <a:off x="6315080" y="1271431"/>
                      <a:ext cx="116704" cy="202422"/>
                      <a:chOff x="6198376" y="1270390"/>
                      <a:chExt cx="1249446" cy="1054001"/>
                    </a:xfrm>
                  </p:grpSpPr>
                  <p:grpSp>
                    <p:nvGrpSpPr>
                      <p:cNvPr id="142" name="Groupe 141"/>
                      <p:cNvGrpSpPr/>
                      <p:nvPr/>
                    </p:nvGrpSpPr>
                    <p:grpSpPr>
                      <a:xfrm>
                        <a:off x="6198376" y="1409991"/>
                        <a:ext cx="628213" cy="914400"/>
                        <a:chOff x="6198376" y="1409991"/>
                        <a:chExt cx="628213" cy="914400"/>
                      </a:xfrm>
                    </p:grpSpPr>
                    <p:sp>
                      <p:nvSpPr>
                        <p:cNvPr id="146" name="Arc 1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7" name="Arc 1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43" name="Groupe 142"/>
                      <p:cNvGrpSpPr/>
                      <p:nvPr/>
                    </p:nvGrpSpPr>
                    <p:grpSpPr>
                      <a:xfrm flipH="1" flipV="1">
                        <a:off x="6819609" y="1270390"/>
                        <a:ext cx="628213" cy="914400"/>
                        <a:chOff x="6198376" y="1409991"/>
                        <a:chExt cx="628213" cy="914400"/>
                      </a:xfrm>
                    </p:grpSpPr>
                    <p:sp>
                      <p:nvSpPr>
                        <p:cNvPr id="144" name="Arc 1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5" name="Arc 1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25" name="Groupe 124"/>
                  <p:cNvGrpSpPr/>
                  <p:nvPr/>
                </p:nvGrpSpPr>
                <p:grpSpPr>
                  <a:xfrm>
                    <a:off x="6431784" y="1270391"/>
                    <a:ext cx="233408" cy="203462"/>
                    <a:chOff x="6198376" y="1270391"/>
                    <a:chExt cx="233408" cy="203462"/>
                  </a:xfrm>
                </p:grpSpPr>
                <p:grpSp>
                  <p:nvGrpSpPr>
                    <p:cNvPr id="126" name="Groupe 125"/>
                    <p:cNvGrpSpPr/>
                    <p:nvPr/>
                  </p:nvGrpSpPr>
                  <p:grpSpPr>
                    <a:xfrm>
                      <a:off x="6198376" y="1270391"/>
                      <a:ext cx="116704" cy="202422"/>
                      <a:chOff x="6198376" y="1270390"/>
                      <a:chExt cx="1249446" cy="1054001"/>
                    </a:xfrm>
                  </p:grpSpPr>
                  <p:grpSp>
                    <p:nvGrpSpPr>
                      <p:cNvPr id="134" name="Groupe 133"/>
                      <p:cNvGrpSpPr/>
                      <p:nvPr/>
                    </p:nvGrpSpPr>
                    <p:grpSpPr>
                      <a:xfrm>
                        <a:off x="6198376" y="1409991"/>
                        <a:ext cx="628213" cy="914400"/>
                        <a:chOff x="6198376" y="1409991"/>
                        <a:chExt cx="628213" cy="914400"/>
                      </a:xfrm>
                    </p:grpSpPr>
                    <p:sp>
                      <p:nvSpPr>
                        <p:cNvPr id="138" name="Arc 13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9" name="Arc 13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35" name="Groupe 134"/>
                      <p:cNvGrpSpPr/>
                      <p:nvPr/>
                    </p:nvGrpSpPr>
                    <p:grpSpPr>
                      <a:xfrm flipH="1" flipV="1">
                        <a:off x="6819609" y="1270390"/>
                        <a:ext cx="628213" cy="914400"/>
                        <a:chOff x="6198376" y="1409991"/>
                        <a:chExt cx="628213" cy="914400"/>
                      </a:xfrm>
                    </p:grpSpPr>
                    <p:sp>
                      <p:nvSpPr>
                        <p:cNvPr id="136" name="Arc 13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7" name="Arc 13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27" name="Groupe 126"/>
                    <p:cNvGrpSpPr/>
                    <p:nvPr/>
                  </p:nvGrpSpPr>
                  <p:grpSpPr>
                    <a:xfrm>
                      <a:off x="6315080" y="1271431"/>
                      <a:ext cx="116704" cy="202422"/>
                      <a:chOff x="6198376" y="1270390"/>
                      <a:chExt cx="1249446" cy="1054001"/>
                    </a:xfrm>
                  </p:grpSpPr>
                  <p:grpSp>
                    <p:nvGrpSpPr>
                      <p:cNvPr id="128" name="Groupe 127"/>
                      <p:cNvGrpSpPr/>
                      <p:nvPr/>
                    </p:nvGrpSpPr>
                    <p:grpSpPr>
                      <a:xfrm>
                        <a:off x="6198376" y="1409991"/>
                        <a:ext cx="628213" cy="914400"/>
                        <a:chOff x="6198376" y="1409991"/>
                        <a:chExt cx="628213" cy="914400"/>
                      </a:xfrm>
                    </p:grpSpPr>
                    <p:sp>
                      <p:nvSpPr>
                        <p:cNvPr id="132" name="Arc 13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3" name="Arc 13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9" name="Groupe 128"/>
                      <p:cNvGrpSpPr/>
                      <p:nvPr/>
                    </p:nvGrpSpPr>
                    <p:grpSpPr>
                      <a:xfrm flipH="1" flipV="1">
                        <a:off x="6819609" y="1270390"/>
                        <a:ext cx="628213" cy="914400"/>
                        <a:chOff x="6198376" y="1409991"/>
                        <a:chExt cx="628213" cy="914400"/>
                      </a:xfrm>
                    </p:grpSpPr>
                    <p:sp>
                      <p:nvSpPr>
                        <p:cNvPr id="130" name="Arc 12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1" name="Arc 13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93" name="Groupe 92"/>
                <p:cNvGrpSpPr/>
                <p:nvPr/>
              </p:nvGrpSpPr>
              <p:grpSpPr>
                <a:xfrm>
                  <a:off x="6665192" y="1270391"/>
                  <a:ext cx="466816" cy="203462"/>
                  <a:chOff x="6198376" y="1270391"/>
                  <a:chExt cx="466816" cy="203462"/>
                </a:xfrm>
              </p:grpSpPr>
              <p:grpSp>
                <p:nvGrpSpPr>
                  <p:cNvPr id="94" name="Groupe 93"/>
                  <p:cNvGrpSpPr/>
                  <p:nvPr/>
                </p:nvGrpSpPr>
                <p:grpSpPr>
                  <a:xfrm>
                    <a:off x="6198376" y="1270391"/>
                    <a:ext cx="233408" cy="203462"/>
                    <a:chOff x="6198376" y="1270391"/>
                    <a:chExt cx="233408" cy="203462"/>
                  </a:xfrm>
                </p:grpSpPr>
                <p:grpSp>
                  <p:nvGrpSpPr>
                    <p:cNvPr id="110" name="Groupe 109"/>
                    <p:cNvGrpSpPr/>
                    <p:nvPr/>
                  </p:nvGrpSpPr>
                  <p:grpSpPr>
                    <a:xfrm>
                      <a:off x="6198376" y="1270391"/>
                      <a:ext cx="116704" cy="202422"/>
                      <a:chOff x="6198376" y="1270390"/>
                      <a:chExt cx="1249446" cy="1054001"/>
                    </a:xfrm>
                  </p:grpSpPr>
                  <p:grpSp>
                    <p:nvGrpSpPr>
                      <p:cNvPr id="118" name="Groupe 117"/>
                      <p:cNvGrpSpPr/>
                      <p:nvPr/>
                    </p:nvGrpSpPr>
                    <p:grpSpPr>
                      <a:xfrm>
                        <a:off x="6198376" y="1409991"/>
                        <a:ext cx="628213" cy="914400"/>
                        <a:chOff x="6198376" y="1409991"/>
                        <a:chExt cx="628213" cy="914400"/>
                      </a:xfrm>
                    </p:grpSpPr>
                    <p:sp>
                      <p:nvSpPr>
                        <p:cNvPr id="122" name="Arc 12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3" name="Arc 12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9" name="Groupe 118"/>
                      <p:cNvGrpSpPr/>
                      <p:nvPr/>
                    </p:nvGrpSpPr>
                    <p:grpSpPr>
                      <a:xfrm flipH="1" flipV="1">
                        <a:off x="6819609" y="1270390"/>
                        <a:ext cx="628213" cy="914400"/>
                        <a:chOff x="6198376" y="1409991"/>
                        <a:chExt cx="628213" cy="914400"/>
                      </a:xfrm>
                    </p:grpSpPr>
                    <p:sp>
                      <p:nvSpPr>
                        <p:cNvPr id="120" name="Arc 11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1" name="Arc 12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11" name="Groupe 110"/>
                    <p:cNvGrpSpPr/>
                    <p:nvPr/>
                  </p:nvGrpSpPr>
                  <p:grpSpPr>
                    <a:xfrm>
                      <a:off x="6315080" y="1271431"/>
                      <a:ext cx="116704" cy="202422"/>
                      <a:chOff x="6198376" y="1270390"/>
                      <a:chExt cx="1249446" cy="1054001"/>
                    </a:xfrm>
                  </p:grpSpPr>
                  <p:grpSp>
                    <p:nvGrpSpPr>
                      <p:cNvPr id="112" name="Groupe 111"/>
                      <p:cNvGrpSpPr/>
                      <p:nvPr/>
                    </p:nvGrpSpPr>
                    <p:grpSpPr>
                      <a:xfrm>
                        <a:off x="6198376" y="1409991"/>
                        <a:ext cx="628213" cy="914400"/>
                        <a:chOff x="6198376" y="1409991"/>
                        <a:chExt cx="628213" cy="914400"/>
                      </a:xfrm>
                    </p:grpSpPr>
                    <p:sp>
                      <p:nvSpPr>
                        <p:cNvPr id="116" name="Arc 11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7" name="Arc 11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3" name="Groupe 112"/>
                      <p:cNvGrpSpPr/>
                      <p:nvPr/>
                    </p:nvGrpSpPr>
                    <p:grpSpPr>
                      <a:xfrm flipH="1" flipV="1">
                        <a:off x="6819609" y="1270390"/>
                        <a:ext cx="628213" cy="914400"/>
                        <a:chOff x="6198376" y="1409991"/>
                        <a:chExt cx="628213" cy="914400"/>
                      </a:xfrm>
                    </p:grpSpPr>
                    <p:sp>
                      <p:nvSpPr>
                        <p:cNvPr id="114" name="Arc 11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5" name="Arc 11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95" name="Groupe 94"/>
                  <p:cNvGrpSpPr/>
                  <p:nvPr/>
                </p:nvGrpSpPr>
                <p:grpSpPr>
                  <a:xfrm>
                    <a:off x="6431784" y="1270391"/>
                    <a:ext cx="233408" cy="203462"/>
                    <a:chOff x="6198376" y="1270391"/>
                    <a:chExt cx="233408" cy="203462"/>
                  </a:xfrm>
                </p:grpSpPr>
                <p:grpSp>
                  <p:nvGrpSpPr>
                    <p:cNvPr id="96" name="Groupe 95"/>
                    <p:cNvGrpSpPr/>
                    <p:nvPr/>
                  </p:nvGrpSpPr>
                  <p:grpSpPr>
                    <a:xfrm>
                      <a:off x="6198376" y="1270391"/>
                      <a:ext cx="116704" cy="202422"/>
                      <a:chOff x="6198376" y="1270390"/>
                      <a:chExt cx="1249446" cy="1054001"/>
                    </a:xfrm>
                  </p:grpSpPr>
                  <p:grpSp>
                    <p:nvGrpSpPr>
                      <p:cNvPr id="104" name="Groupe 103"/>
                      <p:cNvGrpSpPr/>
                      <p:nvPr/>
                    </p:nvGrpSpPr>
                    <p:grpSpPr>
                      <a:xfrm>
                        <a:off x="6198376" y="1409991"/>
                        <a:ext cx="628213" cy="914400"/>
                        <a:chOff x="6198376" y="1409991"/>
                        <a:chExt cx="628213" cy="914400"/>
                      </a:xfrm>
                    </p:grpSpPr>
                    <p:sp>
                      <p:nvSpPr>
                        <p:cNvPr id="108" name="Arc 10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9" name="Arc 10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05" name="Groupe 104"/>
                      <p:cNvGrpSpPr/>
                      <p:nvPr/>
                    </p:nvGrpSpPr>
                    <p:grpSpPr>
                      <a:xfrm flipH="1" flipV="1">
                        <a:off x="6819609" y="1270390"/>
                        <a:ext cx="628213" cy="914400"/>
                        <a:chOff x="6198376" y="1409991"/>
                        <a:chExt cx="628213" cy="914400"/>
                      </a:xfrm>
                    </p:grpSpPr>
                    <p:sp>
                      <p:nvSpPr>
                        <p:cNvPr id="106" name="Arc 10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7" name="Arc 10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97" name="Groupe 96"/>
                    <p:cNvGrpSpPr/>
                    <p:nvPr/>
                  </p:nvGrpSpPr>
                  <p:grpSpPr>
                    <a:xfrm>
                      <a:off x="6315080" y="1271431"/>
                      <a:ext cx="116704" cy="202422"/>
                      <a:chOff x="6198376" y="1270390"/>
                      <a:chExt cx="1249446" cy="1054001"/>
                    </a:xfrm>
                  </p:grpSpPr>
                  <p:grpSp>
                    <p:nvGrpSpPr>
                      <p:cNvPr id="98" name="Groupe 97"/>
                      <p:cNvGrpSpPr/>
                      <p:nvPr/>
                    </p:nvGrpSpPr>
                    <p:grpSpPr>
                      <a:xfrm>
                        <a:off x="6198376" y="1409991"/>
                        <a:ext cx="628213" cy="914400"/>
                        <a:chOff x="6198376" y="1409991"/>
                        <a:chExt cx="628213" cy="914400"/>
                      </a:xfrm>
                    </p:grpSpPr>
                    <p:sp>
                      <p:nvSpPr>
                        <p:cNvPr id="102" name="Arc 10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3" name="Arc 10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9" name="Groupe 98"/>
                      <p:cNvGrpSpPr/>
                      <p:nvPr/>
                    </p:nvGrpSpPr>
                    <p:grpSpPr>
                      <a:xfrm flipH="1" flipV="1">
                        <a:off x="6819609" y="1270390"/>
                        <a:ext cx="628213" cy="914400"/>
                        <a:chOff x="6198376" y="1409991"/>
                        <a:chExt cx="628213" cy="914400"/>
                      </a:xfrm>
                    </p:grpSpPr>
                    <p:sp>
                      <p:nvSpPr>
                        <p:cNvPr id="100" name="Arc 9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1" name="Arc 10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90" name="Connecteur droit avec flèche 89"/>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Connecteur droit 90"/>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4" name="Groupe 153"/>
            <p:cNvGrpSpPr/>
            <p:nvPr/>
          </p:nvGrpSpPr>
          <p:grpSpPr>
            <a:xfrm>
              <a:off x="2003664" y="2103698"/>
              <a:ext cx="1347169" cy="1509705"/>
              <a:chOff x="2003664" y="2103698"/>
              <a:chExt cx="1347169" cy="1509705"/>
            </a:xfrm>
          </p:grpSpPr>
          <p:grpSp>
            <p:nvGrpSpPr>
              <p:cNvPr id="155" name="Groupe 154"/>
              <p:cNvGrpSpPr/>
              <p:nvPr/>
            </p:nvGrpSpPr>
            <p:grpSpPr>
              <a:xfrm>
                <a:off x="2003664" y="2671082"/>
                <a:ext cx="1347169" cy="942321"/>
                <a:chOff x="2003664" y="2671082"/>
                <a:chExt cx="1347169" cy="942321"/>
              </a:xfrm>
            </p:grpSpPr>
            <p:cxnSp>
              <p:nvCxnSpPr>
                <p:cNvPr id="157" name="Connecteur droit 156"/>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Connecteur droit 157"/>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Connecteur droit 158"/>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6" name="ZoneTexte 155"/>
              <p:cNvSpPr txBox="1"/>
              <p:nvPr/>
            </p:nvSpPr>
            <p:spPr>
              <a:xfrm>
                <a:off x="2463354" y="2103698"/>
                <a:ext cx="447303" cy="369332"/>
              </a:xfrm>
              <a:prstGeom prst="rect">
                <a:avLst/>
              </a:prstGeom>
              <a:noFill/>
            </p:spPr>
            <p:txBody>
              <a:bodyPr wrap="square" rtlCol="0">
                <a:spAutoFit/>
              </a:bodyPr>
              <a:lstStyle/>
              <a:p>
                <a:r>
                  <a:rPr lang="fr-FR" i="0" dirty="0" smtClean="0">
                    <a:solidFill>
                      <a:schemeClr val="accent2">
                        <a:lumMod val="75000"/>
                      </a:schemeClr>
                    </a:solidFill>
                  </a:rPr>
                  <a:t>Ca</a:t>
                </a:r>
              </a:p>
            </p:txBody>
          </p:sp>
        </p:grpSp>
      </p:grpSp>
      <p:grpSp>
        <p:nvGrpSpPr>
          <p:cNvPr id="312" name="Groupe 311"/>
          <p:cNvGrpSpPr/>
          <p:nvPr/>
        </p:nvGrpSpPr>
        <p:grpSpPr>
          <a:xfrm rot="10800000">
            <a:off x="815597" y="2055452"/>
            <a:ext cx="655946" cy="145348"/>
            <a:chOff x="6020246" y="1270391"/>
            <a:chExt cx="1300892" cy="203462"/>
          </a:xfrm>
        </p:grpSpPr>
        <p:grpSp>
          <p:nvGrpSpPr>
            <p:cNvPr id="388" name="Groupe 387"/>
            <p:cNvGrpSpPr/>
            <p:nvPr/>
          </p:nvGrpSpPr>
          <p:grpSpPr>
            <a:xfrm>
              <a:off x="6198376" y="1270391"/>
              <a:ext cx="933632" cy="203462"/>
              <a:chOff x="6198376" y="1270391"/>
              <a:chExt cx="933632" cy="203462"/>
            </a:xfrm>
          </p:grpSpPr>
          <p:grpSp>
            <p:nvGrpSpPr>
              <p:cNvPr id="391" name="Groupe 390"/>
              <p:cNvGrpSpPr/>
              <p:nvPr/>
            </p:nvGrpSpPr>
            <p:grpSpPr>
              <a:xfrm>
                <a:off x="6198376" y="1270391"/>
                <a:ext cx="466816" cy="203462"/>
                <a:chOff x="6198376" y="1270391"/>
                <a:chExt cx="466816" cy="203462"/>
              </a:xfrm>
            </p:grpSpPr>
            <p:grpSp>
              <p:nvGrpSpPr>
                <p:cNvPr id="423" name="Groupe 422"/>
                <p:cNvGrpSpPr/>
                <p:nvPr/>
              </p:nvGrpSpPr>
              <p:grpSpPr>
                <a:xfrm>
                  <a:off x="6198376" y="1270391"/>
                  <a:ext cx="233408" cy="203462"/>
                  <a:chOff x="6198376" y="1270391"/>
                  <a:chExt cx="233408" cy="203462"/>
                </a:xfrm>
              </p:grpSpPr>
              <p:grpSp>
                <p:nvGrpSpPr>
                  <p:cNvPr id="439" name="Groupe 438"/>
                  <p:cNvGrpSpPr/>
                  <p:nvPr/>
                </p:nvGrpSpPr>
                <p:grpSpPr>
                  <a:xfrm>
                    <a:off x="6198376" y="1270391"/>
                    <a:ext cx="116704" cy="202422"/>
                    <a:chOff x="6198376" y="1270390"/>
                    <a:chExt cx="1249446" cy="1054001"/>
                  </a:xfrm>
                </p:grpSpPr>
                <p:grpSp>
                  <p:nvGrpSpPr>
                    <p:cNvPr id="447" name="Groupe 446"/>
                    <p:cNvGrpSpPr/>
                    <p:nvPr/>
                  </p:nvGrpSpPr>
                  <p:grpSpPr>
                    <a:xfrm>
                      <a:off x="6198376" y="1409991"/>
                      <a:ext cx="628213" cy="914400"/>
                      <a:chOff x="6198376" y="1409991"/>
                      <a:chExt cx="628213" cy="914400"/>
                    </a:xfrm>
                  </p:grpSpPr>
                  <p:sp>
                    <p:nvSpPr>
                      <p:cNvPr id="451" name="Arc 45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2" name="Arc 45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48" name="Groupe 447"/>
                    <p:cNvGrpSpPr/>
                    <p:nvPr/>
                  </p:nvGrpSpPr>
                  <p:grpSpPr>
                    <a:xfrm flipH="1" flipV="1">
                      <a:off x="6819609" y="1270390"/>
                      <a:ext cx="628213" cy="914400"/>
                      <a:chOff x="6198376" y="1409991"/>
                      <a:chExt cx="628213" cy="914400"/>
                    </a:xfrm>
                  </p:grpSpPr>
                  <p:sp>
                    <p:nvSpPr>
                      <p:cNvPr id="449" name="Arc 44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0" name="Arc 44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40" name="Groupe 439"/>
                  <p:cNvGrpSpPr/>
                  <p:nvPr/>
                </p:nvGrpSpPr>
                <p:grpSpPr>
                  <a:xfrm>
                    <a:off x="6315080" y="1271431"/>
                    <a:ext cx="116704" cy="202422"/>
                    <a:chOff x="6198376" y="1270390"/>
                    <a:chExt cx="1249446" cy="1054001"/>
                  </a:xfrm>
                </p:grpSpPr>
                <p:grpSp>
                  <p:nvGrpSpPr>
                    <p:cNvPr id="441" name="Groupe 440"/>
                    <p:cNvGrpSpPr/>
                    <p:nvPr/>
                  </p:nvGrpSpPr>
                  <p:grpSpPr>
                    <a:xfrm>
                      <a:off x="6198376" y="1409991"/>
                      <a:ext cx="628213" cy="914400"/>
                      <a:chOff x="6198376" y="1409991"/>
                      <a:chExt cx="628213" cy="914400"/>
                    </a:xfrm>
                  </p:grpSpPr>
                  <p:sp>
                    <p:nvSpPr>
                      <p:cNvPr id="445" name="Arc 44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46" name="Arc 44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42" name="Groupe 441"/>
                    <p:cNvGrpSpPr/>
                    <p:nvPr/>
                  </p:nvGrpSpPr>
                  <p:grpSpPr>
                    <a:xfrm flipH="1" flipV="1">
                      <a:off x="6819609" y="1270390"/>
                      <a:ext cx="628213" cy="914400"/>
                      <a:chOff x="6198376" y="1409991"/>
                      <a:chExt cx="628213" cy="914400"/>
                    </a:xfrm>
                  </p:grpSpPr>
                  <p:sp>
                    <p:nvSpPr>
                      <p:cNvPr id="443" name="Arc 44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44" name="Arc 44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424" name="Groupe 423"/>
                <p:cNvGrpSpPr/>
                <p:nvPr/>
              </p:nvGrpSpPr>
              <p:grpSpPr>
                <a:xfrm>
                  <a:off x="6431784" y="1270391"/>
                  <a:ext cx="233408" cy="203462"/>
                  <a:chOff x="6198376" y="1270391"/>
                  <a:chExt cx="233408" cy="203462"/>
                </a:xfrm>
              </p:grpSpPr>
              <p:grpSp>
                <p:nvGrpSpPr>
                  <p:cNvPr id="425" name="Groupe 424"/>
                  <p:cNvGrpSpPr/>
                  <p:nvPr/>
                </p:nvGrpSpPr>
                <p:grpSpPr>
                  <a:xfrm>
                    <a:off x="6198376" y="1270391"/>
                    <a:ext cx="116704" cy="202422"/>
                    <a:chOff x="6198376" y="1270390"/>
                    <a:chExt cx="1249446" cy="1054001"/>
                  </a:xfrm>
                </p:grpSpPr>
                <p:grpSp>
                  <p:nvGrpSpPr>
                    <p:cNvPr id="433" name="Groupe 432"/>
                    <p:cNvGrpSpPr/>
                    <p:nvPr/>
                  </p:nvGrpSpPr>
                  <p:grpSpPr>
                    <a:xfrm>
                      <a:off x="6198376" y="1409991"/>
                      <a:ext cx="628213" cy="914400"/>
                      <a:chOff x="6198376" y="1409991"/>
                      <a:chExt cx="628213" cy="914400"/>
                    </a:xfrm>
                  </p:grpSpPr>
                  <p:sp>
                    <p:nvSpPr>
                      <p:cNvPr id="437" name="Arc 43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38" name="Arc 43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34" name="Groupe 433"/>
                    <p:cNvGrpSpPr/>
                    <p:nvPr/>
                  </p:nvGrpSpPr>
                  <p:grpSpPr>
                    <a:xfrm flipH="1" flipV="1">
                      <a:off x="6819609" y="1270390"/>
                      <a:ext cx="628213" cy="914400"/>
                      <a:chOff x="6198376" y="1409991"/>
                      <a:chExt cx="628213" cy="914400"/>
                    </a:xfrm>
                  </p:grpSpPr>
                  <p:sp>
                    <p:nvSpPr>
                      <p:cNvPr id="435" name="Arc 43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36" name="Arc 43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26" name="Groupe 425"/>
                  <p:cNvGrpSpPr/>
                  <p:nvPr/>
                </p:nvGrpSpPr>
                <p:grpSpPr>
                  <a:xfrm>
                    <a:off x="6315080" y="1271431"/>
                    <a:ext cx="116704" cy="202422"/>
                    <a:chOff x="6198376" y="1270390"/>
                    <a:chExt cx="1249446" cy="1054001"/>
                  </a:xfrm>
                </p:grpSpPr>
                <p:grpSp>
                  <p:nvGrpSpPr>
                    <p:cNvPr id="427" name="Groupe 426"/>
                    <p:cNvGrpSpPr/>
                    <p:nvPr/>
                  </p:nvGrpSpPr>
                  <p:grpSpPr>
                    <a:xfrm>
                      <a:off x="6198376" y="1409991"/>
                      <a:ext cx="628213" cy="914400"/>
                      <a:chOff x="6198376" y="1409991"/>
                      <a:chExt cx="628213" cy="914400"/>
                    </a:xfrm>
                  </p:grpSpPr>
                  <p:sp>
                    <p:nvSpPr>
                      <p:cNvPr id="431" name="Arc 43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32" name="Arc 43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28" name="Groupe 427"/>
                    <p:cNvGrpSpPr/>
                    <p:nvPr/>
                  </p:nvGrpSpPr>
                  <p:grpSpPr>
                    <a:xfrm flipH="1" flipV="1">
                      <a:off x="6819609" y="1270390"/>
                      <a:ext cx="628213" cy="914400"/>
                      <a:chOff x="6198376" y="1409991"/>
                      <a:chExt cx="628213" cy="914400"/>
                    </a:xfrm>
                  </p:grpSpPr>
                  <p:sp>
                    <p:nvSpPr>
                      <p:cNvPr id="429" name="Arc 42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30" name="Arc 42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392" name="Groupe 391"/>
              <p:cNvGrpSpPr/>
              <p:nvPr/>
            </p:nvGrpSpPr>
            <p:grpSpPr>
              <a:xfrm>
                <a:off x="6665192" y="1270391"/>
                <a:ext cx="466816" cy="203462"/>
                <a:chOff x="6198376" y="1270391"/>
                <a:chExt cx="466816" cy="203462"/>
              </a:xfrm>
            </p:grpSpPr>
            <p:grpSp>
              <p:nvGrpSpPr>
                <p:cNvPr id="393" name="Groupe 392"/>
                <p:cNvGrpSpPr/>
                <p:nvPr/>
              </p:nvGrpSpPr>
              <p:grpSpPr>
                <a:xfrm>
                  <a:off x="6198376" y="1270391"/>
                  <a:ext cx="233408" cy="203462"/>
                  <a:chOff x="6198376" y="1270391"/>
                  <a:chExt cx="233408" cy="203462"/>
                </a:xfrm>
              </p:grpSpPr>
              <p:grpSp>
                <p:nvGrpSpPr>
                  <p:cNvPr id="409" name="Groupe 408"/>
                  <p:cNvGrpSpPr/>
                  <p:nvPr/>
                </p:nvGrpSpPr>
                <p:grpSpPr>
                  <a:xfrm>
                    <a:off x="6198376" y="1270391"/>
                    <a:ext cx="116704" cy="202422"/>
                    <a:chOff x="6198376" y="1270390"/>
                    <a:chExt cx="1249446" cy="1054001"/>
                  </a:xfrm>
                </p:grpSpPr>
                <p:grpSp>
                  <p:nvGrpSpPr>
                    <p:cNvPr id="417" name="Groupe 416"/>
                    <p:cNvGrpSpPr/>
                    <p:nvPr/>
                  </p:nvGrpSpPr>
                  <p:grpSpPr>
                    <a:xfrm>
                      <a:off x="6198376" y="1409991"/>
                      <a:ext cx="628213" cy="914400"/>
                      <a:chOff x="6198376" y="1409991"/>
                      <a:chExt cx="628213" cy="914400"/>
                    </a:xfrm>
                  </p:grpSpPr>
                  <p:sp>
                    <p:nvSpPr>
                      <p:cNvPr id="421" name="Arc 42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2" name="Arc 42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18" name="Groupe 417"/>
                    <p:cNvGrpSpPr/>
                    <p:nvPr/>
                  </p:nvGrpSpPr>
                  <p:grpSpPr>
                    <a:xfrm flipH="1" flipV="1">
                      <a:off x="6819609" y="1270390"/>
                      <a:ext cx="628213" cy="914400"/>
                      <a:chOff x="6198376" y="1409991"/>
                      <a:chExt cx="628213" cy="914400"/>
                    </a:xfrm>
                  </p:grpSpPr>
                  <p:sp>
                    <p:nvSpPr>
                      <p:cNvPr id="419" name="Arc 41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0" name="Arc 41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10" name="Groupe 409"/>
                  <p:cNvGrpSpPr/>
                  <p:nvPr/>
                </p:nvGrpSpPr>
                <p:grpSpPr>
                  <a:xfrm>
                    <a:off x="6315080" y="1271431"/>
                    <a:ext cx="116704" cy="202422"/>
                    <a:chOff x="6198376" y="1270390"/>
                    <a:chExt cx="1249446" cy="1054001"/>
                  </a:xfrm>
                </p:grpSpPr>
                <p:grpSp>
                  <p:nvGrpSpPr>
                    <p:cNvPr id="411" name="Groupe 410"/>
                    <p:cNvGrpSpPr/>
                    <p:nvPr/>
                  </p:nvGrpSpPr>
                  <p:grpSpPr>
                    <a:xfrm>
                      <a:off x="6198376" y="1409991"/>
                      <a:ext cx="628213" cy="914400"/>
                      <a:chOff x="6198376" y="1409991"/>
                      <a:chExt cx="628213" cy="914400"/>
                    </a:xfrm>
                  </p:grpSpPr>
                  <p:sp>
                    <p:nvSpPr>
                      <p:cNvPr id="415" name="Arc 41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16" name="Arc 41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12" name="Groupe 411"/>
                    <p:cNvGrpSpPr/>
                    <p:nvPr/>
                  </p:nvGrpSpPr>
                  <p:grpSpPr>
                    <a:xfrm flipH="1" flipV="1">
                      <a:off x="6819609" y="1270390"/>
                      <a:ext cx="628213" cy="914400"/>
                      <a:chOff x="6198376" y="1409991"/>
                      <a:chExt cx="628213" cy="914400"/>
                    </a:xfrm>
                  </p:grpSpPr>
                  <p:sp>
                    <p:nvSpPr>
                      <p:cNvPr id="413" name="Arc 41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14" name="Arc 41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394" name="Groupe 393"/>
                <p:cNvGrpSpPr/>
                <p:nvPr/>
              </p:nvGrpSpPr>
              <p:grpSpPr>
                <a:xfrm>
                  <a:off x="6431784" y="1270391"/>
                  <a:ext cx="233408" cy="203462"/>
                  <a:chOff x="6198376" y="1270391"/>
                  <a:chExt cx="233408" cy="203462"/>
                </a:xfrm>
              </p:grpSpPr>
              <p:grpSp>
                <p:nvGrpSpPr>
                  <p:cNvPr id="395" name="Groupe 394"/>
                  <p:cNvGrpSpPr/>
                  <p:nvPr/>
                </p:nvGrpSpPr>
                <p:grpSpPr>
                  <a:xfrm>
                    <a:off x="6198376" y="1270391"/>
                    <a:ext cx="116704" cy="202422"/>
                    <a:chOff x="6198376" y="1270390"/>
                    <a:chExt cx="1249446" cy="1054001"/>
                  </a:xfrm>
                </p:grpSpPr>
                <p:grpSp>
                  <p:nvGrpSpPr>
                    <p:cNvPr id="403" name="Groupe 402"/>
                    <p:cNvGrpSpPr/>
                    <p:nvPr/>
                  </p:nvGrpSpPr>
                  <p:grpSpPr>
                    <a:xfrm>
                      <a:off x="6198376" y="1409991"/>
                      <a:ext cx="628213" cy="914400"/>
                      <a:chOff x="6198376" y="1409991"/>
                      <a:chExt cx="628213" cy="914400"/>
                    </a:xfrm>
                  </p:grpSpPr>
                  <p:sp>
                    <p:nvSpPr>
                      <p:cNvPr id="407" name="Arc 40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08" name="Arc 40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04" name="Groupe 403"/>
                    <p:cNvGrpSpPr/>
                    <p:nvPr/>
                  </p:nvGrpSpPr>
                  <p:grpSpPr>
                    <a:xfrm flipH="1" flipV="1">
                      <a:off x="6819609" y="1270390"/>
                      <a:ext cx="628213" cy="914400"/>
                      <a:chOff x="6198376" y="1409991"/>
                      <a:chExt cx="628213" cy="914400"/>
                    </a:xfrm>
                  </p:grpSpPr>
                  <p:sp>
                    <p:nvSpPr>
                      <p:cNvPr id="405" name="Arc 40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06" name="Arc 40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96" name="Groupe 395"/>
                  <p:cNvGrpSpPr/>
                  <p:nvPr/>
                </p:nvGrpSpPr>
                <p:grpSpPr>
                  <a:xfrm>
                    <a:off x="6315080" y="1271431"/>
                    <a:ext cx="116704" cy="202422"/>
                    <a:chOff x="6198376" y="1270390"/>
                    <a:chExt cx="1249446" cy="1054001"/>
                  </a:xfrm>
                </p:grpSpPr>
                <p:grpSp>
                  <p:nvGrpSpPr>
                    <p:cNvPr id="397" name="Groupe 396"/>
                    <p:cNvGrpSpPr/>
                    <p:nvPr/>
                  </p:nvGrpSpPr>
                  <p:grpSpPr>
                    <a:xfrm>
                      <a:off x="6198376" y="1409991"/>
                      <a:ext cx="628213" cy="914400"/>
                      <a:chOff x="6198376" y="1409991"/>
                      <a:chExt cx="628213" cy="914400"/>
                    </a:xfrm>
                  </p:grpSpPr>
                  <p:sp>
                    <p:nvSpPr>
                      <p:cNvPr id="401" name="Arc 40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02" name="Arc 40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98" name="Groupe 397"/>
                    <p:cNvGrpSpPr/>
                    <p:nvPr/>
                  </p:nvGrpSpPr>
                  <p:grpSpPr>
                    <a:xfrm flipH="1" flipV="1">
                      <a:off x="6819609" y="1270390"/>
                      <a:ext cx="628213" cy="914400"/>
                      <a:chOff x="6198376" y="1409991"/>
                      <a:chExt cx="628213" cy="914400"/>
                    </a:xfrm>
                  </p:grpSpPr>
                  <p:sp>
                    <p:nvSpPr>
                      <p:cNvPr id="399" name="Arc 39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00" name="Arc 39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389" name="Connecteur droit avec flèche 388"/>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0" name="Connecteur droit 389"/>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Groupe 3"/>
          <p:cNvGrpSpPr/>
          <p:nvPr/>
        </p:nvGrpSpPr>
        <p:grpSpPr>
          <a:xfrm>
            <a:off x="3633319" y="1331878"/>
            <a:ext cx="1347169" cy="1509705"/>
            <a:chOff x="3706891" y="2958746"/>
            <a:chExt cx="1347169" cy="1509705"/>
          </a:xfrm>
        </p:grpSpPr>
        <p:cxnSp>
          <p:nvCxnSpPr>
            <p:cNvPr id="310" name="Connecteur droit avec flèche 309"/>
            <p:cNvCxnSpPr/>
            <p:nvPr/>
          </p:nvCxnSpPr>
          <p:spPr bwMode="auto">
            <a:xfrm>
              <a:off x="4153158" y="3526132"/>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Connecteur droit avec flèche 310"/>
            <p:cNvCxnSpPr/>
            <p:nvPr/>
          </p:nvCxnSpPr>
          <p:spPr bwMode="auto">
            <a:xfrm flipH="1">
              <a:off x="4306904" y="3917019"/>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3" name="Groupe 312"/>
            <p:cNvGrpSpPr/>
            <p:nvPr/>
          </p:nvGrpSpPr>
          <p:grpSpPr>
            <a:xfrm>
              <a:off x="3853194" y="3526132"/>
              <a:ext cx="6443" cy="936268"/>
              <a:chOff x="2149967" y="2671084"/>
              <a:chExt cx="6443" cy="936268"/>
            </a:xfrm>
          </p:grpSpPr>
          <p:cxnSp>
            <p:nvCxnSpPr>
              <p:cNvPr id="386" name="Connecteur droit avec flèche 385"/>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7" name="Connecteur droit avec flèche 386"/>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5" name="Groupe 314"/>
            <p:cNvGrpSpPr/>
            <p:nvPr/>
          </p:nvGrpSpPr>
          <p:grpSpPr>
            <a:xfrm>
              <a:off x="3706891" y="2958746"/>
              <a:ext cx="1347169" cy="1509705"/>
              <a:chOff x="2003664" y="2103698"/>
              <a:chExt cx="1347169" cy="1509705"/>
            </a:xfrm>
          </p:grpSpPr>
          <p:grpSp>
            <p:nvGrpSpPr>
              <p:cNvPr id="316" name="Groupe 315"/>
              <p:cNvGrpSpPr/>
              <p:nvPr/>
            </p:nvGrpSpPr>
            <p:grpSpPr>
              <a:xfrm>
                <a:off x="2003664" y="2671082"/>
                <a:ext cx="1347169" cy="942321"/>
                <a:chOff x="2003664" y="2671082"/>
                <a:chExt cx="1347169" cy="942321"/>
              </a:xfrm>
            </p:grpSpPr>
            <p:cxnSp>
              <p:nvCxnSpPr>
                <p:cNvPr id="318" name="Connecteur droit 317"/>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Connecteur droit 318"/>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Connecteur droit 319"/>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7" name="ZoneTexte 316"/>
              <p:cNvSpPr txBox="1"/>
              <p:nvPr/>
            </p:nvSpPr>
            <p:spPr>
              <a:xfrm>
                <a:off x="2463354" y="2103698"/>
                <a:ext cx="447303" cy="369332"/>
              </a:xfrm>
              <a:prstGeom prst="rect">
                <a:avLst/>
              </a:prstGeom>
              <a:noFill/>
            </p:spPr>
            <p:txBody>
              <a:bodyPr wrap="square" rtlCol="0">
                <a:spAutoFit/>
              </a:bodyPr>
              <a:lstStyle/>
              <a:p>
                <a:r>
                  <a:rPr lang="fr-FR" i="0" dirty="0" smtClean="0">
                    <a:solidFill>
                      <a:schemeClr val="accent2">
                        <a:lumMod val="75000"/>
                      </a:schemeClr>
                    </a:solidFill>
                  </a:rPr>
                  <a:t>Ca</a:t>
                </a:r>
              </a:p>
            </p:txBody>
          </p:sp>
        </p:grpSp>
      </p:grpSp>
      <p:grpSp>
        <p:nvGrpSpPr>
          <p:cNvPr id="453" name="Groupe 452"/>
          <p:cNvGrpSpPr/>
          <p:nvPr/>
        </p:nvGrpSpPr>
        <p:grpSpPr>
          <a:xfrm>
            <a:off x="7340717" y="2474471"/>
            <a:ext cx="655946" cy="145348"/>
            <a:chOff x="6020246" y="1270391"/>
            <a:chExt cx="1300892" cy="203462"/>
          </a:xfrm>
        </p:grpSpPr>
        <p:grpSp>
          <p:nvGrpSpPr>
            <p:cNvPr id="454" name="Groupe 453"/>
            <p:cNvGrpSpPr/>
            <p:nvPr/>
          </p:nvGrpSpPr>
          <p:grpSpPr>
            <a:xfrm>
              <a:off x="6198376" y="1270391"/>
              <a:ext cx="933632" cy="203462"/>
              <a:chOff x="6198376" y="1270391"/>
              <a:chExt cx="933632" cy="203462"/>
            </a:xfrm>
          </p:grpSpPr>
          <p:grpSp>
            <p:nvGrpSpPr>
              <p:cNvPr id="457" name="Groupe 456"/>
              <p:cNvGrpSpPr/>
              <p:nvPr/>
            </p:nvGrpSpPr>
            <p:grpSpPr>
              <a:xfrm>
                <a:off x="6198376" y="1270391"/>
                <a:ext cx="466816" cy="203462"/>
                <a:chOff x="6198376" y="1270391"/>
                <a:chExt cx="466816" cy="203462"/>
              </a:xfrm>
            </p:grpSpPr>
            <p:grpSp>
              <p:nvGrpSpPr>
                <p:cNvPr id="489" name="Groupe 488"/>
                <p:cNvGrpSpPr/>
                <p:nvPr/>
              </p:nvGrpSpPr>
              <p:grpSpPr>
                <a:xfrm>
                  <a:off x="6198376" y="1270391"/>
                  <a:ext cx="233408" cy="203462"/>
                  <a:chOff x="6198376" y="1270391"/>
                  <a:chExt cx="233408" cy="203462"/>
                </a:xfrm>
              </p:grpSpPr>
              <p:grpSp>
                <p:nvGrpSpPr>
                  <p:cNvPr id="505" name="Groupe 504"/>
                  <p:cNvGrpSpPr/>
                  <p:nvPr/>
                </p:nvGrpSpPr>
                <p:grpSpPr>
                  <a:xfrm>
                    <a:off x="6198376" y="1270391"/>
                    <a:ext cx="116704" cy="202422"/>
                    <a:chOff x="6198376" y="1270390"/>
                    <a:chExt cx="1249446" cy="1054001"/>
                  </a:xfrm>
                </p:grpSpPr>
                <p:grpSp>
                  <p:nvGrpSpPr>
                    <p:cNvPr id="513" name="Groupe 512"/>
                    <p:cNvGrpSpPr/>
                    <p:nvPr/>
                  </p:nvGrpSpPr>
                  <p:grpSpPr>
                    <a:xfrm>
                      <a:off x="6198376" y="1409991"/>
                      <a:ext cx="628213" cy="914400"/>
                      <a:chOff x="6198376" y="1409991"/>
                      <a:chExt cx="628213" cy="914400"/>
                    </a:xfrm>
                  </p:grpSpPr>
                  <p:sp>
                    <p:nvSpPr>
                      <p:cNvPr id="517" name="Arc 51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8" name="Arc 51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14" name="Groupe 513"/>
                    <p:cNvGrpSpPr/>
                    <p:nvPr/>
                  </p:nvGrpSpPr>
                  <p:grpSpPr>
                    <a:xfrm flipH="1" flipV="1">
                      <a:off x="6819609" y="1270390"/>
                      <a:ext cx="628213" cy="914400"/>
                      <a:chOff x="6198376" y="1409991"/>
                      <a:chExt cx="628213" cy="914400"/>
                    </a:xfrm>
                  </p:grpSpPr>
                  <p:sp>
                    <p:nvSpPr>
                      <p:cNvPr id="515" name="Arc 51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6" name="Arc 51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506" name="Groupe 505"/>
                  <p:cNvGrpSpPr/>
                  <p:nvPr/>
                </p:nvGrpSpPr>
                <p:grpSpPr>
                  <a:xfrm>
                    <a:off x="6315080" y="1271431"/>
                    <a:ext cx="116704" cy="202422"/>
                    <a:chOff x="6198376" y="1270390"/>
                    <a:chExt cx="1249446" cy="1054001"/>
                  </a:xfrm>
                </p:grpSpPr>
                <p:grpSp>
                  <p:nvGrpSpPr>
                    <p:cNvPr id="507" name="Groupe 506"/>
                    <p:cNvGrpSpPr/>
                    <p:nvPr/>
                  </p:nvGrpSpPr>
                  <p:grpSpPr>
                    <a:xfrm>
                      <a:off x="6198376" y="1409991"/>
                      <a:ext cx="628213" cy="914400"/>
                      <a:chOff x="6198376" y="1409991"/>
                      <a:chExt cx="628213" cy="914400"/>
                    </a:xfrm>
                  </p:grpSpPr>
                  <p:sp>
                    <p:nvSpPr>
                      <p:cNvPr id="511" name="Arc 51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2" name="Arc 51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08" name="Groupe 507"/>
                    <p:cNvGrpSpPr/>
                    <p:nvPr/>
                  </p:nvGrpSpPr>
                  <p:grpSpPr>
                    <a:xfrm flipH="1" flipV="1">
                      <a:off x="6819609" y="1270390"/>
                      <a:ext cx="628213" cy="914400"/>
                      <a:chOff x="6198376" y="1409991"/>
                      <a:chExt cx="628213" cy="914400"/>
                    </a:xfrm>
                  </p:grpSpPr>
                  <p:sp>
                    <p:nvSpPr>
                      <p:cNvPr id="509" name="Arc 50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0" name="Arc 50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490" name="Groupe 489"/>
                <p:cNvGrpSpPr/>
                <p:nvPr/>
              </p:nvGrpSpPr>
              <p:grpSpPr>
                <a:xfrm>
                  <a:off x="6431784" y="1270391"/>
                  <a:ext cx="233408" cy="203462"/>
                  <a:chOff x="6198376" y="1270391"/>
                  <a:chExt cx="233408" cy="203462"/>
                </a:xfrm>
              </p:grpSpPr>
              <p:grpSp>
                <p:nvGrpSpPr>
                  <p:cNvPr id="491" name="Groupe 490"/>
                  <p:cNvGrpSpPr/>
                  <p:nvPr/>
                </p:nvGrpSpPr>
                <p:grpSpPr>
                  <a:xfrm>
                    <a:off x="6198376" y="1270391"/>
                    <a:ext cx="116704" cy="202422"/>
                    <a:chOff x="6198376" y="1270390"/>
                    <a:chExt cx="1249446" cy="1054001"/>
                  </a:xfrm>
                </p:grpSpPr>
                <p:grpSp>
                  <p:nvGrpSpPr>
                    <p:cNvPr id="499" name="Groupe 498"/>
                    <p:cNvGrpSpPr/>
                    <p:nvPr/>
                  </p:nvGrpSpPr>
                  <p:grpSpPr>
                    <a:xfrm>
                      <a:off x="6198376" y="1409991"/>
                      <a:ext cx="628213" cy="914400"/>
                      <a:chOff x="6198376" y="1409991"/>
                      <a:chExt cx="628213" cy="914400"/>
                    </a:xfrm>
                  </p:grpSpPr>
                  <p:sp>
                    <p:nvSpPr>
                      <p:cNvPr id="503" name="Arc 50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04" name="Arc 50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00" name="Groupe 499"/>
                    <p:cNvGrpSpPr/>
                    <p:nvPr/>
                  </p:nvGrpSpPr>
                  <p:grpSpPr>
                    <a:xfrm flipH="1" flipV="1">
                      <a:off x="6819609" y="1270390"/>
                      <a:ext cx="628213" cy="914400"/>
                      <a:chOff x="6198376" y="1409991"/>
                      <a:chExt cx="628213" cy="914400"/>
                    </a:xfrm>
                  </p:grpSpPr>
                  <p:sp>
                    <p:nvSpPr>
                      <p:cNvPr id="501" name="Arc 50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02" name="Arc 50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92" name="Groupe 491"/>
                  <p:cNvGrpSpPr/>
                  <p:nvPr/>
                </p:nvGrpSpPr>
                <p:grpSpPr>
                  <a:xfrm>
                    <a:off x="6315080" y="1271431"/>
                    <a:ext cx="116704" cy="202422"/>
                    <a:chOff x="6198376" y="1270390"/>
                    <a:chExt cx="1249446" cy="1054001"/>
                  </a:xfrm>
                </p:grpSpPr>
                <p:grpSp>
                  <p:nvGrpSpPr>
                    <p:cNvPr id="493" name="Groupe 492"/>
                    <p:cNvGrpSpPr/>
                    <p:nvPr/>
                  </p:nvGrpSpPr>
                  <p:grpSpPr>
                    <a:xfrm>
                      <a:off x="6198376" y="1409991"/>
                      <a:ext cx="628213" cy="914400"/>
                      <a:chOff x="6198376" y="1409991"/>
                      <a:chExt cx="628213" cy="914400"/>
                    </a:xfrm>
                  </p:grpSpPr>
                  <p:sp>
                    <p:nvSpPr>
                      <p:cNvPr id="497" name="Arc 49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98" name="Arc 49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94" name="Groupe 493"/>
                    <p:cNvGrpSpPr/>
                    <p:nvPr/>
                  </p:nvGrpSpPr>
                  <p:grpSpPr>
                    <a:xfrm flipH="1" flipV="1">
                      <a:off x="6819609" y="1270390"/>
                      <a:ext cx="628213" cy="914400"/>
                      <a:chOff x="6198376" y="1409991"/>
                      <a:chExt cx="628213" cy="914400"/>
                    </a:xfrm>
                  </p:grpSpPr>
                  <p:sp>
                    <p:nvSpPr>
                      <p:cNvPr id="495" name="Arc 49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96" name="Arc 49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458" name="Groupe 457"/>
              <p:cNvGrpSpPr/>
              <p:nvPr/>
            </p:nvGrpSpPr>
            <p:grpSpPr>
              <a:xfrm>
                <a:off x="6665192" y="1270391"/>
                <a:ext cx="466816" cy="203462"/>
                <a:chOff x="6198376" y="1270391"/>
                <a:chExt cx="466816" cy="203462"/>
              </a:xfrm>
            </p:grpSpPr>
            <p:grpSp>
              <p:nvGrpSpPr>
                <p:cNvPr id="459" name="Groupe 458"/>
                <p:cNvGrpSpPr/>
                <p:nvPr/>
              </p:nvGrpSpPr>
              <p:grpSpPr>
                <a:xfrm>
                  <a:off x="6198376" y="1270391"/>
                  <a:ext cx="233408" cy="203462"/>
                  <a:chOff x="6198376" y="1270391"/>
                  <a:chExt cx="233408" cy="203462"/>
                </a:xfrm>
              </p:grpSpPr>
              <p:grpSp>
                <p:nvGrpSpPr>
                  <p:cNvPr id="475" name="Groupe 474"/>
                  <p:cNvGrpSpPr/>
                  <p:nvPr/>
                </p:nvGrpSpPr>
                <p:grpSpPr>
                  <a:xfrm>
                    <a:off x="6198376" y="1270391"/>
                    <a:ext cx="116704" cy="202422"/>
                    <a:chOff x="6198376" y="1270390"/>
                    <a:chExt cx="1249446" cy="1054001"/>
                  </a:xfrm>
                </p:grpSpPr>
                <p:grpSp>
                  <p:nvGrpSpPr>
                    <p:cNvPr id="483" name="Groupe 482"/>
                    <p:cNvGrpSpPr/>
                    <p:nvPr/>
                  </p:nvGrpSpPr>
                  <p:grpSpPr>
                    <a:xfrm>
                      <a:off x="6198376" y="1409991"/>
                      <a:ext cx="628213" cy="914400"/>
                      <a:chOff x="6198376" y="1409991"/>
                      <a:chExt cx="628213" cy="914400"/>
                    </a:xfrm>
                  </p:grpSpPr>
                  <p:sp>
                    <p:nvSpPr>
                      <p:cNvPr id="487" name="Arc 48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8" name="Arc 48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84" name="Groupe 483"/>
                    <p:cNvGrpSpPr/>
                    <p:nvPr/>
                  </p:nvGrpSpPr>
                  <p:grpSpPr>
                    <a:xfrm flipH="1" flipV="1">
                      <a:off x="6819609" y="1270390"/>
                      <a:ext cx="628213" cy="914400"/>
                      <a:chOff x="6198376" y="1409991"/>
                      <a:chExt cx="628213" cy="914400"/>
                    </a:xfrm>
                  </p:grpSpPr>
                  <p:sp>
                    <p:nvSpPr>
                      <p:cNvPr id="485" name="Arc 48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6" name="Arc 48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76" name="Groupe 475"/>
                  <p:cNvGrpSpPr/>
                  <p:nvPr/>
                </p:nvGrpSpPr>
                <p:grpSpPr>
                  <a:xfrm>
                    <a:off x="6315080" y="1271431"/>
                    <a:ext cx="116704" cy="202422"/>
                    <a:chOff x="6198376" y="1270390"/>
                    <a:chExt cx="1249446" cy="1054001"/>
                  </a:xfrm>
                </p:grpSpPr>
                <p:grpSp>
                  <p:nvGrpSpPr>
                    <p:cNvPr id="477" name="Groupe 476"/>
                    <p:cNvGrpSpPr/>
                    <p:nvPr/>
                  </p:nvGrpSpPr>
                  <p:grpSpPr>
                    <a:xfrm>
                      <a:off x="6198376" y="1409991"/>
                      <a:ext cx="628213" cy="914400"/>
                      <a:chOff x="6198376" y="1409991"/>
                      <a:chExt cx="628213" cy="914400"/>
                    </a:xfrm>
                  </p:grpSpPr>
                  <p:sp>
                    <p:nvSpPr>
                      <p:cNvPr id="481" name="Arc 48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2" name="Arc 48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78" name="Groupe 477"/>
                    <p:cNvGrpSpPr/>
                    <p:nvPr/>
                  </p:nvGrpSpPr>
                  <p:grpSpPr>
                    <a:xfrm flipH="1" flipV="1">
                      <a:off x="6819609" y="1270390"/>
                      <a:ext cx="628213" cy="914400"/>
                      <a:chOff x="6198376" y="1409991"/>
                      <a:chExt cx="628213" cy="914400"/>
                    </a:xfrm>
                  </p:grpSpPr>
                  <p:sp>
                    <p:nvSpPr>
                      <p:cNvPr id="479" name="Arc 47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0" name="Arc 47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460" name="Groupe 459"/>
                <p:cNvGrpSpPr/>
                <p:nvPr/>
              </p:nvGrpSpPr>
              <p:grpSpPr>
                <a:xfrm>
                  <a:off x="6431784" y="1270391"/>
                  <a:ext cx="233408" cy="203462"/>
                  <a:chOff x="6198376" y="1270391"/>
                  <a:chExt cx="233408" cy="203462"/>
                </a:xfrm>
              </p:grpSpPr>
              <p:grpSp>
                <p:nvGrpSpPr>
                  <p:cNvPr id="461" name="Groupe 460"/>
                  <p:cNvGrpSpPr/>
                  <p:nvPr/>
                </p:nvGrpSpPr>
                <p:grpSpPr>
                  <a:xfrm>
                    <a:off x="6198376" y="1270391"/>
                    <a:ext cx="116704" cy="202422"/>
                    <a:chOff x="6198376" y="1270390"/>
                    <a:chExt cx="1249446" cy="1054001"/>
                  </a:xfrm>
                </p:grpSpPr>
                <p:grpSp>
                  <p:nvGrpSpPr>
                    <p:cNvPr id="469" name="Groupe 468"/>
                    <p:cNvGrpSpPr/>
                    <p:nvPr/>
                  </p:nvGrpSpPr>
                  <p:grpSpPr>
                    <a:xfrm>
                      <a:off x="6198376" y="1409991"/>
                      <a:ext cx="628213" cy="914400"/>
                      <a:chOff x="6198376" y="1409991"/>
                      <a:chExt cx="628213" cy="914400"/>
                    </a:xfrm>
                  </p:grpSpPr>
                  <p:sp>
                    <p:nvSpPr>
                      <p:cNvPr id="473" name="Arc 47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4" name="Arc 47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70" name="Groupe 469"/>
                    <p:cNvGrpSpPr/>
                    <p:nvPr/>
                  </p:nvGrpSpPr>
                  <p:grpSpPr>
                    <a:xfrm flipH="1" flipV="1">
                      <a:off x="6819609" y="1270390"/>
                      <a:ext cx="628213" cy="914400"/>
                      <a:chOff x="6198376" y="1409991"/>
                      <a:chExt cx="628213" cy="914400"/>
                    </a:xfrm>
                  </p:grpSpPr>
                  <p:sp>
                    <p:nvSpPr>
                      <p:cNvPr id="471" name="Arc 47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2" name="Arc 47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62" name="Groupe 461"/>
                  <p:cNvGrpSpPr/>
                  <p:nvPr/>
                </p:nvGrpSpPr>
                <p:grpSpPr>
                  <a:xfrm>
                    <a:off x="6315080" y="1271431"/>
                    <a:ext cx="116704" cy="202422"/>
                    <a:chOff x="6198376" y="1270390"/>
                    <a:chExt cx="1249446" cy="1054001"/>
                  </a:xfrm>
                </p:grpSpPr>
                <p:grpSp>
                  <p:nvGrpSpPr>
                    <p:cNvPr id="463" name="Groupe 462"/>
                    <p:cNvGrpSpPr/>
                    <p:nvPr/>
                  </p:nvGrpSpPr>
                  <p:grpSpPr>
                    <a:xfrm>
                      <a:off x="6198376" y="1409991"/>
                      <a:ext cx="628213" cy="914400"/>
                      <a:chOff x="6198376" y="1409991"/>
                      <a:chExt cx="628213" cy="914400"/>
                    </a:xfrm>
                  </p:grpSpPr>
                  <p:sp>
                    <p:nvSpPr>
                      <p:cNvPr id="467" name="Arc 46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8" name="Arc 46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64" name="Groupe 463"/>
                    <p:cNvGrpSpPr/>
                    <p:nvPr/>
                  </p:nvGrpSpPr>
                  <p:grpSpPr>
                    <a:xfrm flipH="1" flipV="1">
                      <a:off x="6819609" y="1270390"/>
                      <a:ext cx="628213" cy="914400"/>
                      <a:chOff x="6198376" y="1409991"/>
                      <a:chExt cx="628213" cy="914400"/>
                    </a:xfrm>
                  </p:grpSpPr>
                  <p:sp>
                    <p:nvSpPr>
                      <p:cNvPr id="465" name="Arc 46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6" name="Arc 46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455" name="Connecteur droit avec flèche 454"/>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6" name="Connecteur droit 455"/>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 name="Image 4"/>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793822" y="3884183"/>
            <a:ext cx="4663440" cy="322326"/>
          </a:xfrm>
          <a:prstGeom prst="rect">
            <a:avLst/>
          </a:prstGeom>
        </p:spPr>
      </p:pic>
      <p:grpSp>
        <p:nvGrpSpPr>
          <p:cNvPr id="12" name="Groupe 11"/>
          <p:cNvGrpSpPr/>
          <p:nvPr/>
        </p:nvGrpSpPr>
        <p:grpSpPr>
          <a:xfrm>
            <a:off x="525439" y="1834119"/>
            <a:ext cx="320271" cy="627805"/>
            <a:chOff x="385744" y="3710622"/>
            <a:chExt cx="320271" cy="627805"/>
          </a:xfrm>
        </p:grpSpPr>
        <p:sp>
          <p:nvSpPr>
            <p:cNvPr id="520" name="Arc plein 519"/>
            <p:cNvSpPr/>
            <p:nvPr/>
          </p:nvSpPr>
          <p:spPr bwMode="auto">
            <a:xfrm rot="16200000">
              <a:off x="396791" y="3870295"/>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 name="Rectangle 9"/>
            <p:cNvSpPr/>
            <p:nvPr/>
          </p:nvSpPr>
          <p:spPr bwMode="auto">
            <a:xfrm>
              <a:off x="565915" y="3710622"/>
              <a:ext cx="85344" cy="627805"/>
            </a:xfrm>
            <a:prstGeom prst="rect">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23" name="Groupe 522"/>
          <p:cNvGrpSpPr/>
          <p:nvPr/>
        </p:nvGrpSpPr>
        <p:grpSpPr>
          <a:xfrm rot="10800000">
            <a:off x="8183966" y="2246085"/>
            <a:ext cx="320271" cy="627805"/>
            <a:chOff x="385744" y="3710622"/>
            <a:chExt cx="320271" cy="627805"/>
          </a:xfrm>
        </p:grpSpPr>
        <p:sp>
          <p:nvSpPr>
            <p:cNvPr id="524" name="Arc plein 523"/>
            <p:cNvSpPr/>
            <p:nvPr/>
          </p:nvSpPr>
          <p:spPr bwMode="auto">
            <a:xfrm rot="16200000">
              <a:off x="396791" y="3870295"/>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25" name="Rectangle 524"/>
            <p:cNvSpPr/>
            <p:nvPr/>
          </p:nvSpPr>
          <p:spPr bwMode="auto">
            <a:xfrm>
              <a:off x="565915" y="3710622"/>
              <a:ext cx="85344" cy="627805"/>
            </a:xfrm>
            <a:prstGeom prst="rect">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cxnSp>
        <p:nvCxnSpPr>
          <p:cNvPr id="160" name="Connecteur droit avec flèche 159"/>
          <p:cNvCxnSpPr/>
          <p:nvPr/>
        </p:nvCxnSpPr>
        <p:spPr bwMode="auto">
          <a:xfrm>
            <a:off x="716248" y="3170689"/>
            <a:ext cx="3714330" cy="0"/>
          </a:xfrm>
          <a:prstGeom prst="straightConnector1">
            <a:avLst/>
          </a:prstGeom>
          <a:solidFill>
            <a:schemeClr val="accent1"/>
          </a:solidFill>
          <a:ln w="9525" cap="flat" cmpd="sng" algn="ctr">
            <a:solidFill>
              <a:srgbClr val="00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9" name="Connecteur droit avec flèche 528"/>
          <p:cNvCxnSpPr/>
          <p:nvPr/>
        </p:nvCxnSpPr>
        <p:spPr bwMode="auto">
          <a:xfrm>
            <a:off x="4422433" y="3170689"/>
            <a:ext cx="3901633" cy="0"/>
          </a:xfrm>
          <a:prstGeom prst="straightConnector1">
            <a:avLst/>
          </a:prstGeom>
          <a:solidFill>
            <a:schemeClr val="accent1"/>
          </a:solidFill>
          <a:ln w="9525" cap="flat" cmpd="sng" algn="ctr">
            <a:solidFill>
              <a:srgbClr val="00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97" name="Image 4096"/>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1978493" y="3319265"/>
            <a:ext cx="695325" cy="175260"/>
          </a:xfrm>
          <a:prstGeom prst="rect">
            <a:avLst/>
          </a:prstGeom>
        </p:spPr>
      </p:pic>
      <p:pic>
        <p:nvPicPr>
          <p:cNvPr id="4100" name="Image 4099"/>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838735" y="3279260"/>
            <a:ext cx="1322070" cy="255270"/>
          </a:xfrm>
          <a:prstGeom prst="rect">
            <a:avLst/>
          </a:prstGeom>
        </p:spPr>
      </p:pic>
      <p:sp>
        <p:nvSpPr>
          <p:cNvPr id="539" name="Explosion 1 538"/>
          <p:cNvSpPr/>
          <p:nvPr/>
        </p:nvSpPr>
        <p:spPr bwMode="auto">
          <a:xfrm>
            <a:off x="285065" y="1993580"/>
            <a:ext cx="334616" cy="271456"/>
          </a:xfrm>
          <a:prstGeom prst="irregularSeal1">
            <a:avLst/>
          </a:prstGeom>
          <a:solidFill>
            <a:schemeClr val="bg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bg2">
                  <a:lumMod val="60000"/>
                  <a:lumOff val="40000"/>
                </a:schemeClr>
              </a:solidFill>
              <a:effectLst/>
              <a:latin typeface="Tahoma" pitchFamily="34" charset="0"/>
            </a:endParaRPr>
          </a:p>
        </p:txBody>
      </p:sp>
      <p:pic>
        <p:nvPicPr>
          <p:cNvPr id="4105" name="Image 4104"/>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312308" y="1793217"/>
            <a:ext cx="213360" cy="173355"/>
          </a:xfrm>
          <a:prstGeom prst="rect">
            <a:avLst/>
          </a:prstGeom>
        </p:spPr>
      </p:pic>
      <p:pic>
        <p:nvPicPr>
          <p:cNvPr id="6" name="Image 5"/>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3505796" y="4424579"/>
            <a:ext cx="1714500" cy="229743"/>
          </a:xfrm>
          <a:prstGeom prst="rect">
            <a:avLst/>
          </a:prstGeom>
        </p:spPr>
      </p:pic>
      <p:sp>
        <p:nvSpPr>
          <p:cNvPr id="546" name="Explosion 1 545"/>
          <p:cNvSpPr/>
          <p:nvPr/>
        </p:nvSpPr>
        <p:spPr bwMode="auto">
          <a:xfrm>
            <a:off x="3075740" y="4393461"/>
            <a:ext cx="334616" cy="271456"/>
          </a:xfrm>
          <a:prstGeom prst="irregularSeal1">
            <a:avLst/>
          </a:prstGeom>
          <a:solidFill>
            <a:schemeClr val="bg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bg2">
                  <a:lumMod val="60000"/>
                  <a:lumOff val="40000"/>
                </a:schemeClr>
              </a:solidFill>
              <a:effectLst/>
              <a:latin typeface="Tahoma" pitchFamily="34" charset="0"/>
            </a:endParaRPr>
          </a:p>
        </p:txBody>
      </p:sp>
      <p:sp>
        <p:nvSpPr>
          <p:cNvPr id="548" name="Explosion 1 547"/>
          <p:cNvSpPr/>
          <p:nvPr/>
        </p:nvSpPr>
        <p:spPr bwMode="auto">
          <a:xfrm>
            <a:off x="8473908" y="2392264"/>
            <a:ext cx="334616" cy="271456"/>
          </a:xfrm>
          <a:prstGeom prst="irregularSeal1">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bg2">
                  <a:lumMod val="60000"/>
                  <a:lumOff val="40000"/>
                </a:schemeClr>
              </a:solidFill>
              <a:effectLst/>
              <a:latin typeface="Tahoma" pitchFamily="34" charset="0"/>
            </a:endParaRPr>
          </a:p>
        </p:txBody>
      </p:sp>
      <p:pic>
        <p:nvPicPr>
          <p:cNvPr id="7" name="Image 6"/>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8668225" y="2180978"/>
            <a:ext cx="213360" cy="173355"/>
          </a:xfrm>
          <a:prstGeom prst="rect">
            <a:avLst/>
          </a:prstGeom>
        </p:spPr>
      </p:pic>
      <p:sp>
        <p:nvSpPr>
          <p:cNvPr id="550" name="Explosion 1 549"/>
          <p:cNvSpPr/>
          <p:nvPr/>
        </p:nvSpPr>
        <p:spPr bwMode="auto">
          <a:xfrm>
            <a:off x="5313517" y="4382866"/>
            <a:ext cx="334616" cy="271456"/>
          </a:xfrm>
          <a:prstGeom prst="irregularSeal1">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bg2">
                  <a:lumMod val="60000"/>
                  <a:lumOff val="40000"/>
                </a:schemeClr>
              </a:solidFill>
              <a:effectLst/>
              <a:latin typeface="Tahoma" pitchFamily="34" charset="0"/>
            </a:endParaRPr>
          </a:p>
        </p:txBody>
      </p:sp>
      <p:pic>
        <p:nvPicPr>
          <p:cNvPr id="4109" name="Image 4108"/>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2835156" y="5307544"/>
            <a:ext cx="1005840" cy="255270"/>
          </a:xfrm>
          <a:prstGeom prst="rect">
            <a:avLst/>
          </a:prstGeom>
        </p:spPr>
      </p:pic>
      <p:sp>
        <p:nvSpPr>
          <p:cNvPr id="555" name="Rectangle 554"/>
          <p:cNvSpPr/>
          <p:nvPr/>
        </p:nvSpPr>
        <p:spPr>
          <a:xfrm>
            <a:off x="3984429" y="5265902"/>
            <a:ext cx="3587239" cy="338554"/>
          </a:xfrm>
          <a:prstGeom prst="rect">
            <a:avLst/>
          </a:prstGeom>
        </p:spPr>
        <p:txBody>
          <a:bodyPr wrap="square">
            <a:spAutoFit/>
          </a:bodyPr>
          <a:lstStyle/>
          <a:p>
            <a:r>
              <a:rPr lang="fr-FR" sz="1600" i="0" dirty="0" smtClean="0">
                <a:solidFill>
                  <a:schemeClr val="accent2">
                    <a:lumMod val="75000"/>
                  </a:schemeClr>
                </a:solidFill>
              </a:rPr>
              <a:t>Violation de la relation de causalité !</a:t>
            </a:r>
            <a:endParaRPr lang="fr-FR" sz="1600" dirty="0">
              <a:solidFill>
                <a:schemeClr val="accent2">
                  <a:lumMod val="75000"/>
                </a:schemeClr>
              </a:solidFill>
            </a:endParaRPr>
          </a:p>
        </p:txBody>
      </p:sp>
      <p:grpSp>
        <p:nvGrpSpPr>
          <p:cNvPr id="4115" name="Groupe 4114"/>
          <p:cNvGrpSpPr/>
          <p:nvPr/>
        </p:nvGrpSpPr>
        <p:grpSpPr>
          <a:xfrm>
            <a:off x="5840092" y="3884182"/>
            <a:ext cx="1545534" cy="322327"/>
            <a:chOff x="4821306" y="4177258"/>
            <a:chExt cx="1545534" cy="322327"/>
          </a:xfrm>
        </p:grpSpPr>
        <p:cxnSp>
          <p:nvCxnSpPr>
            <p:cNvPr id="4111" name="Connecteur droit 4110"/>
            <p:cNvCxnSpPr/>
            <p:nvPr/>
          </p:nvCxnSpPr>
          <p:spPr bwMode="auto">
            <a:xfrm>
              <a:off x="4821306" y="4177258"/>
              <a:ext cx="1545534" cy="322326"/>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Connecteur droit 558"/>
            <p:cNvCxnSpPr/>
            <p:nvPr/>
          </p:nvCxnSpPr>
          <p:spPr bwMode="auto">
            <a:xfrm flipV="1">
              <a:off x="4886592" y="4177258"/>
              <a:ext cx="1380096" cy="322327"/>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847979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9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0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0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10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0" animBg="1"/>
      <p:bldP spid="546" grpId="0" animBg="1"/>
      <p:bldP spid="548" grpId="0" animBg="1"/>
      <p:bldP spid="550" grpId="0" animBg="1"/>
      <p:bldP spid="55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ZoneTexte 171"/>
          <p:cNvSpPr txBox="1"/>
          <p:nvPr/>
        </p:nvSpPr>
        <p:spPr>
          <a:xfrm>
            <a:off x="311520" y="3692390"/>
            <a:ext cx="656205" cy="369332"/>
          </a:xfrm>
          <a:prstGeom prst="rect">
            <a:avLst/>
          </a:prstGeom>
          <a:noFill/>
        </p:spPr>
        <p:txBody>
          <a:bodyPr wrap="none" rtlCol="0">
            <a:spAutoFit/>
          </a:bodyPr>
          <a:lstStyle/>
          <a:p>
            <a:r>
              <a:rPr lang="fr-FR" dirty="0" smtClean="0">
                <a:solidFill>
                  <a:srgbClr val="0000FF"/>
                </a:solidFill>
              </a:rPr>
              <a:t>Alice</a:t>
            </a:r>
            <a:endParaRPr lang="fr-FR" dirty="0">
              <a:solidFill>
                <a:srgbClr val="0000FF"/>
              </a:solidFill>
            </a:endParaRPr>
          </a:p>
        </p:txBody>
      </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 corrélation est CLASSIQUE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173" name="Groupe 172"/>
          <p:cNvGrpSpPr/>
          <p:nvPr/>
        </p:nvGrpSpPr>
        <p:grpSpPr>
          <a:xfrm>
            <a:off x="1298448" y="1158240"/>
            <a:ext cx="6601968" cy="4730496"/>
            <a:chOff x="1298448" y="1158240"/>
            <a:chExt cx="6601968" cy="4730496"/>
          </a:xfrm>
        </p:grpSpPr>
        <p:sp>
          <p:nvSpPr>
            <p:cNvPr id="5" name="Cube 4"/>
            <p:cNvSpPr/>
            <p:nvPr/>
          </p:nvSpPr>
          <p:spPr bwMode="auto">
            <a:xfrm>
              <a:off x="1304544" y="1158240"/>
              <a:ext cx="6595872" cy="4730496"/>
            </a:xfrm>
            <a:prstGeom prst="cube">
              <a:avLst/>
            </a:prstGeom>
            <a:solidFill>
              <a:schemeClr val="tx1">
                <a:lumMod val="85000"/>
                <a:alpha val="34000"/>
              </a:scheme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323" name="Connecteur droit 322"/>
            <p:cNvCxnSpPr/>
            <p:nvPr/>
          </p:nvCxnSpPr>
          <p:spPr bwMode="auto">
            <a:xfrm flipV="1">
              <a:off x="2499360" y="1158240"/>
              <a:ext cx="0" cy="3523488"/>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6" name="Connecteur droit 325"/>
            <p:cNvCxnSpPr/>
            <p:nvPr/>
          </p:nvCxnSpPr>
          <p:spPr bwMode="auto">
            <a:xfrm flipH="1">
              <a:off x="2499360" y="4706112"/>
              <a:ext cx="540105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necteur droit 6"/>
            <p:cNvCxnSpPr/>
            <p:nvPr/>
          </p:nvCxnSpPr>
          <p:spPr bwMode="auto">
            <a:xfrm flipV="1">
              <a:off x="1298448" y="4672584"/>
              <a:ext cx="1194816" cy="1207008"/>
            </a:xfrm>
            <a:prstGeom prst="lin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4" name="Groupe 173"/>
          <p:cNvGrpSpPr/>
          <p:nvPr/>
        </p:nvGrpSpPr>
        <p:grpSpPr>
          <a:xfrm>
            <a:off x="2724912" y="4343400"/>
            <a:ext cx="1267968" cy="1182624"/>
            <a:chOff x="2724912" y="4343400"/>
            <a:chExt cx="1267968" cy="1182624"/>
          </a:xfrm>
        </p:grpSpPr>
        <p:sp>
          <p:nvSpPr>
            <p:cNvPr id="168" name="Cube 167"/>
            <p:cNvSpPr/>
            <p:nvPr/>
          </p:nvSpPr>
          <p:spPr bwMode="auto">
            <a:xfrm>
              <a:off x="2724912" y="4599432"/>
              <a:ext cx="1267968" cy="926592"/>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9" name="Ellipse 168"/>
            <p:cNvSpPr/>
            <p:nvPr/>
          </p:nvSpPr>
          <p:spPr bwMode="auto">
            <a:xfrm>
              <a:off x="3566160" y="5102352"/>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9" name="Ellipse 338"/>
            <p:cNvSpPr/>
            <p:nvPr/>
          </p:nvSpPr>
          <p:spPr bwMode="auto">
            <a:xfrm>
              <a:off x="3822192" y="4888992"/>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0" name="Cube 339"/>
            <p:cNvSpPr/>
            <p:nvPr/>
          </p:nvSpPr>
          <p:spPr bwMode="auto">
            <a:xfrm>
              <a:off x="2932176" y="4343400"/>
              <a:ext cx="1060704" cy="655320"/>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71" name="Groupe 170"/>
          <p:cNvGrpSpPr/>
          <p:nvPr/>
        </p:nvGrpSpPr>
        <p:grpSpPr>
          <a:xfrm>
            <a:off x="4645152" y="4303776"/>
            <a:ext cx="1267968" cy="1182624"/>
            <a:chOff x="4645152" y="4303776"/>
            <a:chExt cx="1267968" cy="1182624"/>
          </a:xfrm>
        </p:grpSpPr>
        <p:sp>
          <p:nvSpPr>
            <p:cNvPr id="344" name="Cube 343"/>
            <p:cNvSpPr/>
            <p:nvPr/>
          </p:nvSpPr>
          <p:spPr bwMode="auto">
            <a:xfrm>
              <a:off x="4645152" y="4559808"/>
              <a:ext cx="1267968" cy="926592"/>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5" name="Ellipse 344"/>
            <p:cNvSpPr/>
            <p:nvPr/>
          </p:nvSpPr>
          <p:spPr bwMode="auto">
            <a:xfrm>
              <a:off x="5486400" y="5062728"/>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6" name="Ellipse 345"/>
            <p:cNvSpPr/>
            <p:nvPr/>
          </p:nvSpPr>
          <p:spPr bwMode="auto">
            <a:xfrm>
              <a:off x="5742432" y="4849368"/>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7" name="Cube 346"/>
            <p:cNvSpPr/>
            <p:nvPr/>
          </p:nvSpPr>
          <p:spPr bwMode="auto">
            <a:xfrm>
              <a:off x="4852416" y="4303776"/>
              <a:ext cx="1060704" cy="655320"/>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356" name="ZoneTexte 355"/>
          <p:cNvSpPr txBox="1"/>
          <p:nvPr/>
        </p:nvSpPr>
        <p:spPr>
          <a:xfrm>
            <a:off x="8195229" y="3523488"/>
            <a:ext cx="575350" cy="369332"/>
          </a:xfrm>
          <a:prstGeom prst="rect">
            <a:avLst/>
          </a:prstGeom>
          <a:noFill/>
        </p:spPr>
        <p:txBody>
          <a:bodyPr wrap="none" rtlCol="0">
            <a:spAutoFit/>
          </a:bodyPr>
          <a:lstStyle/>
          <a:p>
            <a:r>
              <a:rPr lang="fr-FR" dirty="0" smtClean="0">
                <a:solidFill>
                  <a:srgbClr val="C00000"/>
                </a:solidFill>
              </a:rPr>
              <a:t>Bob</a:t>
            </a:r>
            <a:endParaRPr lang="fr-FR" dirty="0">
              <a:solidFill>
                <a:srgbClr val="C00000"/>
              </a:solidFill>
            </a:endParaRPr>
          </a:p>
        </p:txBody>
      </p:sp>
      <p:sp>
        <p:nvSpPr>
          <p:cNvPr id="360" name="Cube 359"/>
          <p:cNvSpPr/>
          <p:nvPr/>
        </p:nvSpPr>
        <p:spPr bwMode="auto">
          <a:xfrm>
            <a:off x="1298448" y="1170432"/>
            <a:ext cx="6595872" cy="4730496"/>
          </a:xfrm>
          <a:prstGeom prst="cube">
            <a:avLst/>
          </a:prstGeom>
          <a:solidFill>
            <a:schemeClr val="tx1">
              <a:lumMod val="85000"/>
            </a:scheme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879699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7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72222E-6 -4.85661E-6 L 0.21736 0.00139 " pathEditMode="relative" rAng="0" ptsTypes="AA">
                                      <p:cBhvr>
                                        <p:cTn id="26" dur="2000" fill="hold"/>
                                        <p:tgtEl>
                                          <p:spTgt spid="172"/>
                                        </p:tgtEl>
                                        <p:attrNameLst>
                                          <p:attrName>ppt_x</p:attrName>
                                          <p:attrName>ppt_y</p:attrName>
                                        </p:attrNameLst>
                                      </p:cBhvr>
                                      <p:rCtr x="10868" y="69"/>
                                    </p:animMotion>
                                  </p:childTnLst>
                                </p:cTn>
                              </p:par>
                              <p:par>
                                <p:cTn id="27" presetID="42" presetClass="path" presetSubtype="0" accel="50000" decel="50000" fill="hold" grpId="0" nodeType="withEffect">
                                  <p:stCondLst>
                                    <p:cond delay="0"/>
                                  </p:stCondLst>
                                  <p:childTnLst>
                                    <p:animMotion origin="layout" path="M -4.16667E-6 -5.18039E-7 L -0.32395 0.00856 " pathEditMode="relative" rAng="0" ptsTypes="AA">
                                      <p:cBhvr>
                                        <p:cTn id="28" dur="2000" fill="hold"/>
                                        <p:tgtEl>
                                          <p:spTgt spid="356"/>
                                        </p:tgtEl>
                                        <p:attrNameLst>
                                          <p:attrName>ppt_x</p:attrName>
                                          <p:attrName>ppt_y</p:attrName>
                                        </p:attrNameLst>
                                      </p:cBhvr>
                                      <p:rCtr x="-16198" y="4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2" grpId="1"/>
      <p:bldP spid="356" grpId="0"/>
      <p:bldP spid="356" grpId="1"/>
      <p:bldP spid="36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 corrélation est CLASSIQUE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174" name="Groupe 173"/>
          <p:cNvGrpSpPr/>
          <p:nvPr/>
        </p:nvGrpSpPr>
        <p:grpSpPr>
          <a:xfrm>
            <a:off x="3950161" y="2175665"/>
            <a:ext cx="539027" cy="434987"/>
            <a:chOff x="2724912" y="4343400"/>
            <a:chExt cx="1267968" cy="1182624"/>
          </a:xfrm>
        </p:grpSpPr>
        <p:sp>
          <p:nvSpPr>
            <p:cNvPr id="168" name="Cube 167"/>
            <p:cNvSpPr/>
            <p:nvPr/>
          </p:nvSpPr>
          <p:spPr bwMode="auto">
            <a:xfrm>
              <a:off x="2724912" y="4599432"/>
              <a:ext cx="1267968" cy="926592"/>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9" name="Ellipse 168"/>
            <p:cNvSpPr/>
            <p:nvPr/>
          </p:nvSpPr>
          <p:spPr bwMode="auto">
            <a:xfrm>
              <a:off x="3566160" y="5102352"/>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9" name="Ellipse 338"/>
            <p:cNvSpPr/>
            <p:nvPr/>
          </p:nvSpPr>
          <p:spPr bwMode="auto">
            <a:xfrm>
              <a:off x="3822192" y="4888992"/>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0" name="Cube 339"/>
            <p:cNvSpPr/>
            <p:nvPr/>
          </p:nvSpPr>
          <p:spPr bwMode="auto">
            <a:xfrm>
              <a:off x="2932176" y="4343400"/>
              <a:ext cx="1060704" cy="655320"/>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8" name="Groupe 27"/>
          <p:cNvGrpSpPr/>
          <p:nvPr/>
        </p:nvGrpSpPr>
        <p:grpSpPr>
          <a:xfrm>
            <a:off x="4645481" y="2242457"/>
            <a:ext cx="539027" cy="434987"/>
            <a:chOff x="2724912" y="4343400"/>
            <a:chExt cx="1267968" cy="1182624"/>
          </a:xfrm>
        </p:grpSpPr>
        <p:sp>
          <p:nvSpPr>
            <p:cNvPr id="29" name="Cube 28"/>
            <p:cNvSpPr/>
            <p:nvPr/>
          </p:nvSpPr>
          <p:spPr bwMode="auto">
            <a:xfrm>
              <a:off x="2724912" y="4599432"/>
              <a:ext cx="1267968" cy="926592"/>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1" name="Ellipse 30"/>
            <p:cNvSpPr/>
            <p:nvPr/>
          </p:nvSpPr>
          <p:spPr bwMode="auto">
            <a:xfrm>
              <a:off x="3566160" y="5102352"/>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 name="Ellipse 31"/>
            <p:cNvSpPr/>
            <p:nvPr/>
          </p:nvSpPr>
          <p:spPr bwMode="auto">
            <a:xfrm>
              <a:off x="3822192" y="4888992"/>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 name="Cube 32"/>
            <p:cNvSpPr/>
            <p:nvPr/>
          </p:nvSpPr>
          <p:spPr bwMode="auto">
            <a:xfrm>
              <a:off x="2932176" y="4343400"/>
              <a:ext cx="1060704" cy="655320"/>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27" name="Cube 26"/>
          <p:cNvSpPr/>
          <p:nvPr/>
        </p:nvSpPr>
        <p:spPr bwMode="auto">
          <a:xfrm>
            <a:off x="3813377" y="1714978"/>
            <a:ext cx="1664208" cy="1267968"/>
          </a:xfrm>
          <a:prstGeom prst="cube">
            <a:avLst/>
          </a:prstGeom>
          <a:solidFill>
            <a:schemeClr val="tx1">
              <a:lumMod val="85000"/>
            </a:scheme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 name="Rectangle 33"/>
          <p:cNvSpPr/>
          <p:nvPr/>
        </p:nvSpPr>
        <p:spPr>
          <a:xfrm>
            <a:off x="418214" y="5895716"/>
            <a:ext cx="661052" cy="338554"/>
          </a:xfrm>
          <a:prstGeom prst="rect">
            <a:avLst/>
          </a:prstGeom>
        </p:spPr>
        <p:txBody>
          <a:bodyPr wrap="square">
            <a:spAutoFit/>
          </a:bodyPr>
          <a:lstStyle/>
          <a:p>
            <a:r>
              <a:rPr lang="fr-FR" sz="1600" i="0" dirty="0" smtClean="0">
                <a:solidFill>
                  <a:schemeClr val="accent2">
                    <a:lumMod val="75000"/>
                  </a:schemeClr>
                </a:solidFill>
              </a:rPr>
              <a:t>Paris</a:t>
            </a:r>
            <a:endParaRPr lang="fr-FR" sz="1600" dirty="0">
              <a:solidFill>
                <a:schemeClr val="accent2">
                  <a:lumMod val="75000"/>
                </a:schemeClr>
              </a:solidFill>
            </a:endParaRPr>
          </a:p>
        </p:txBody>
      </p:sp>
      <p:sp>
        <p:nvSpPr>
          <p:cNvPr id="35" name="Rectangle 34"/>
          <p:cNvSpPr/>
          <p:nvPr/>
        </p:nvSpPr>
        <p:spPr>
          <a:xfrm>
            <a:off x="7306352" y="1677130"/>
            <a:ext cx="1200329" cy="338554"/>
          </a:xfrm>
          <a:prstGeom prst="rect">
            <a:avLst/>
          </a:prstGeom>
        </p:spPr>
        <p:txBody>
          <a:bodyPr wrap="square">
            <a:spAutoFit/>
          </a:bodyPr>
          <a:lstStyle/>
          <a:p>
            <a:r>
              <a:rPr lang="fr-FR" sz="1600" i="0" dirty="0" smtClean="0">
                <a:solidFill>
                  <a:schemeClr val="accent2">
                    <a:lumMod val="75000"/>
                  </a:schemeClr>
                </a:solidFill>
              </a:rPr>
              <a:t>Dunkerque</a:t>
            </a:r>
            <a:endParaRPr lang="fr-FR" sz="1600" dirty="0">
              <a:solidFill>
                <a:schemeClr val="accent2">
                  <a:lumMod val="75000"/>
                </a:schemeClr>
              </a:solidFill>
            </a:endParaRPr>
          </a:p>
        </p:txBody>
      </p:sp>
      <p:pic>
        <p:nvPicPr>
          <p:cNvPr id="4" name="Image 3"/>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508529" y="3816754"/>
            <a:ext cx="5961317" cy="322326"/>
          </a:xfrm>
          <a:prstGeom prst="rect">
            <a:avLst/>
          </a:prstGeom>
        </p:spPr>
      </p:pic>
      <p:sp>
        <p:nvSpPr>
          <p:cNvPr id="38" name="Rectangle 37"/>
          <p:cNvSpPr/>
          <p:nvPr/>
        </p:nvSpPr>
        <p:spPr>
          <a:xfrm>
            <a:off x="3340344" y="4643134"/>
            <a:ext cx="5163893" cy="338554"/>
          </a:xfrm>
          <a:prstGeom prst="rect">
            <a:avLst/>
          </a:prstGeom>
        </p:spPr>
        <p:txBody>
          <a:bodyPr wrap="square">
            <a:spAutoFit/>
          </a:bodyPr>
          <a:lstStyle/>
          <a:p>
            <a:r>
              <a:rPr lang="fr-FR" sz="1600" dirty="0" smtClean="0">
                <a:solidFill>
                  <a:srgbClr val="0000FF"/>
                </a:solidFill>
              </a:rPr>
              <a:t>Alice</a:t>
            </a:r>
            <a:r>
              <a:rPr lang="fr-FR" sz="1600" i="0" dirty="0" smtClean="0">
                <a:solidFill>
                  <a:schemeClr val="accent2">
                    <a:lumMod val="75000"/>
                  </a:schemeClr>
                </a:solidFill>
              </a:rPr>
              <a:t> : Salut Jean-Claude! Je suis devant la Tour Eiffel !</a:t>
            </a:r>
            <a:endParaRPr lang="fr-FR" sz="1600" dirty="0">
              <a:solidFill>
                <a:schemeClr val="accent2">
                  <a:lumMod val="75000"/>
                </a:schemeClr>
              </a:solidFill>
            </a:endParaRPr>
          </a:p>
        </p:txBody>
      </p:sp>
      <p:pic>
        <p:nvPicPr>
          <p:cNvPr id="1026" name="Picture 2" descr="http://cielorange.files.wordpress.com/2010/10/vieux-telepho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4462" y="4450401"/>
            <a:ext cx="1088009" cy="72402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082471" y="5772605"/>
            <a:ext cx="5040321" cy="584775"/>
          </a:xfrm>
          <a:prstGeom prst="rect">
            <a:avLst/>
          </a:prstGeom>
        </p:spPr>
        <p:txBody>
          <a:bodyPr wrap="square">
            <a:spAutoFit/>
          </a:bodyPr>
          <a:lstStyle/>
          <a:p>
            <a:r>
              <a:rPr lang="fr-FR" sz="1600" i="0" dirty="0" smtClean="0">
                <a:solidFill>
                  <a:schemeClr val="accent2">
                    <a:lumMod val="75000"/>
                  </a:schemeClr>
                </a:solidFill>
              </a:rPr>
              <a:t>Savoir qu’</a:t>
            </a:r>
            <a:r>
              <a:rPr lang="fr-FR" sz="1600" dirty="0" smtClean="0">
                <a:solidFill>
                  <a:srgbClr val="0000FF"/>
                </a:solidFill>
              </a:rPr>
              <a:t>Alice</a:t>
            </a:r>
            <a:r>
              <a:rPr lang="fr-FR" sz="1600" i="0" dirty="0" smtClean="0">
                <a:solidFill>
                  <a:schemeClr val="accent2">
                    <a:lumMod val="75000"/>
                  </a:schemeClr>
                </a:solidFill>
              </a:rPr>
              <a:t>  est à Paris conduit à la conclusion </a:t>
            </a:r>
            <a:r>
              <a:rPr lang="fr-FR" sz="1600" b="1" i="0" dirty="0" smtClean="0">
                <a:solidFill>
                  <a:schemeClr val="accent2">
                    <a:lumMod val="75000"/>
                  </a:schemeClr>
                </a:solidFill>
              </a:rPr>
              <a:t>immédiate</a:t>
            </a:r>
            <a:r>
              <a:rPr lang="fr-FR" sz="1600" i="0" dirty="0" smtClean="0">
                <a:solidFill>
                  <a:schemeClr val="accent2">
                    <a:lumMod val="75000"/>
                  </a:schemeClr>
                </a:solidFill>
              </a:rPr>
              <a:t> que </a:t>
            </a:r>
            <a:r>
              <a:rPr lang="fr-FR" sz="1600" dirty="0" smtClean="0">
                <a:solidFill>
                  <a:srgbClr val="C00000"/>
                </a:solidFill>
              </a:rPr>
              <a:t>Bob</a:t>
            </a:r>
            <a:r>
              <a:rPr lang="fr-FR" sz="1600" i="0" dirty="0" smtClean="0">
                <a:solidFill>
                  <a:schemeClr val="accent2">
                    <a:lumMod val="75000"/>
                  </a:schemeClr>
                </a:solidFill>
              </a:rPr>
              <a:t> est donc à Dunkerque !</a:t>
            </a:r>
            <a:endParaRPr lang="fr-FR" sz="1600" dirty="0">
              <a:solidFill>
                <a:schemeClr val="accent2">
                  <a:lumMod val="75000"/>
                </a:schemeClr>
              </a:solidFill>
            </a:endParaRPr>
          </a:p>
        </p:txBody>
      </p:sp>
      <p:pic>
        <p:nvPicPr>
          <p:cNvPr id="8" name="Image 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419426" y="5346057"/>
            <a:ext cx="2522030" cy="229743"/>
          </a:xfrm>
          <a:prstGeom prst="rect">
            <a:avLst/>
          </a:prstGeom>
        </p:spPr>
      </p:pic>
      <p:sp>
        <p:nvSpPr>
          <p:cNvPr id="36" name="Rectangle 35"/>
          <p:cNvSpPr/>
          <p:nvPr/>
        </p:nvSpPr>
        <p:spPr>
          <a:xfrm>
            <a:off x="360481" y="5122374"/>
            <a:ext cx="776518" cy="338554"/>
          </a:xfrm>
          <a:prstGeom prst="rect">
            <a:avLst/>
          </a:prstGeom>
        </p:spPr>
        <p:txBody>
          <a:bodyPr wrap="square">
            <a:spAutoFit/>
          </a:bodyPr>
          <a:lstStyle/>
          <a:p>
            <a:r>
              <a:rPr lang="fr-FR" sz="1600" dirty="0" smtClean="0">
                <a:solidFill>
                  <a:srgbClr val="0000FF"/>
                </a:solidFill>
              </a:rPr>
              <a:t>Alice</a:t>
            </a:r>
            <a:r>
              <a:rPr lang="fr-FR" sz="1600" i="0" dirty="0" smtClean="0">
                <a:solidFill>
                  <a:srgbClr val="0000FF"/>
                </a:solidFill>
              </a:rPr>
              <a:t> </a:t>
            </a:r>
            <a:endParaRPr lang="fr-FR" sz="1600" dirty="0">
              <a:solidFill>
                <a:srgbClr val="0000FF"/>
              </a:solidFill>
            </a:endParaRPr>
          </a:p>
        </p:txBody>
      </p:sp>
      <p:sp>
        <p:nvSpPr>
          <p:cNvPr id="37" name="Rectangle 36"/>
          <p:cNvSpPr/>
          <p:nvPr/>
        </p:nvSpPr>
        <p:spPr>
          <a:xfrm>
            <a:off x="7627985" y="2010408"/>
            <a:ext cx="776518" cy="338554"/>
          </a:xfrm>
          <a:prstGeom prst="rect">
            <a:avLst/>
          </a:prstGeom>
        </p:spPr>
        <p:txBody>
          <a:bodyPr wrap="square">
            <a:spAutoFit/>
          </a:bodyPr>
          <a:lstStyle/>
          <a:p>
            <a:r>
              <a:rPr lang="fr-FR" sz="1600" dirty="0" smtClean="0">
                <a:solidFill>
                  <a:srgbClr val="C00000"/>
                </a:solidFill>
              </a:rPr>
              <a:t>Bob</a:t>
            </a:r>
            <a:r>
              <a:rPr lang="fr-FR" sz="1600" i="0" dirty="0" smtClean="0">
                <a:solidFill>
                  <a:srgbClr val="C00000"/>
                </a:solidFill>
              </a:rPr>
              <a:t> </a:t>
            </a:r>
            <a:endParaRPr lang="fr-FR" sz="1600" dirty="0">
              <a:solidFill>
                <a:srgbClr val="C00000"/>
              </a:solidFill>
            </a:endParaRPr>
          </a:p>
        </p:txBody>
      </p:sp>
    </p:spTree>
    <p:extLst>
      <p:ext uri="{BB962C8B-B14F-4D97-AF65-F5344CB8AC3E}">
        <p14:creationId xmlns:p14="http://schemas.microsoft.com/office/powerpoint/2010/main" val="2554397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0.0066 0.0333 L -0.0908 0.10268 L -0.25608 0.2766 L -0.37604 0.4845 " pathEditMode="relative" rAng="0" ptsTypes="AAAA">
                                      <p:cBhvr>
                                        <p:cTn id="12" dur="2000" fill="hold"/>
                                        <p:tgtEl>
                                          <p:spTgt spid="174"/>
                                        </p:tgtEl>
                                        <p:attrNameLst>
                                          <p:attrName>ppt_x</p:attrName>
                                          <p:attrName>ppt_y</p:attrName>
                                        </p:attrNameLst>
                                      </p:cBhvr>
                                      <p:rCtr x="-19132" y="22549"/>
                                    </p:animMotion>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0 -4.38483E-6 C -0.00139 -4.38483E-6 -0.07344 0.04441 -0.08941 0.07285 C -0.04531 0.11171 0.01753 0.16883 0.0467 0.142 L 0.1092 0.11055 L 0.1559 -0.00508 L 0.19844 -0.13112 L 0.22257 -0.17553 L 0.26111 -0.24121 L 0.29184 -0.23774 L 0.31858 -0.17206 L 0.32274 -0.17252 " pathEditMode="relative" rAng="0" ptsTypes="ffAAAAAAAAf">
                                      <p:cBhvr>
                                        <p:cTn id="21" dur="2000" fill="hold"/>
                                        <p:tgtEl>
                                          <p:spTgt spid="28"/>
                                        </p:tgtEl>
                                        <p:attrNameLst>
                                          <p:attrName>ppt_x</p:attrName>
                                          <p:attrName>ppt_y</p:attrName>
                                        </p:attrNameLst>
                                      </p:cBhvr>
                                      <p:rCtr x="11667" y="-3631"/>
                                    </p:animMotion>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32" presetClass="emph" presetSubtype="0" fill="hold" nodeType="withEffect">
                                  <p:stCondLst>
                                    <p:cond delay="0"/>
                                  </p:stCondLst>
                                  <p:childTnLst>
                                    <p:animRot by="120000">
                                      <p:cBhvr>
                                        <p:cTn id="34" dur="100" fill="hold">
                                          <p:stCondLst>
                                            <p:cond delay="0"/>
                                          </p:stCondLst>
                                        </p:cTn>
                                        <p:tgtEl>
                                          <p:spTgt spid="1026"/>
                                        </p:tgtEl>
                                        <p:attrNameLst>
                                          <p:attrName>r</p:attrName>
                                        </p:attrNameLst>
                                      </p:cBhvr>
                                    </p:animRot>
                                    <p:animRot by="-240000">
                                      <p:cBhvr>
                                        <p:cTn id="35" dur="200" fill="hold">
                                          <p:stCondLst>
                                            <p:cond delay="200"/>
                                          </p:stCondLst>
                                        </p:cTn>
                                        <p:tgtEl>
                                          <p:spTgt spid="1026"/>
                                        </p:tgtEl>
                                        <p:attrNameLst>
                                          <p:attrName>r</p:attrName>
                                        </p:attrNameLst>
                                      </p:cBhvr>
                                    </p:animRot>
                                    <p:animRot by="240000">
                                      <p:cBhvr>
                                        <p:cTn id="36" dur="200" fill="hold">
                                          <p:stCondLst>
                                            <p:cond delay="400"/>
                                          </p:stCondLst>
                                        </p:cTn>
                                        <p:tgtEl>
                                          <p:spTgt spid="1026"/>
                                        </p:tgtEl>
                                        <p:attrNameLst>
                                          <p:attrName>r</p:attrName>
                                        </p:attrNameLst>
                                      </p:cBhvr>
                                    </p:animRot>
                                    <p:animRot by="-240000">
                                      <p:cBhvr>
                                        <p:cTn id="37" dur="200" fill="hold">
                                          <p:stCondLst>
                                            <p:cond delay="600"/>
                                          </p:stCondLst>
                                        </p:cTn>
                                        <p:tgtEl>
                                          <p:spTgt spid="1026"/>
                                        </p:tgtEl>
                                        <p:attrNameLst>
                                          <p:attrName>r</p:attrName>
                                        </p:attrNameLst>
                                      </p:cBhvr>
                                    </p:animRot>
                                    <p:animRot by="120000">
                                      <p:cBhvr>
                                        <p:cTn id="38" dur="200" fill="hold">
                                          <p:stCondLst>
                                            <p:cond delay="800"/>
                                          </p:stCondLst>
                                        </p:cTn>
                                        <p:tgtEl>
                                          <p:spTgt spid="1026"/>
                                        </p:tgtEl>
                                        <p:attrNameLst>
                                          <p:attrName>r</p:attrName>
                                        </p:attrNameLst>
                                      </p:cBhvr>
                                    </p:animRot>
                                  </p:childTnLst>
                                </p:cTn>
                              </p:par>
                            </p:childTnLst>
                          </p:cTn>
                        </p:par>
                        <p:par>
                          <p:cTn id="39" fill="hold">
                            <p:stCondLst>
                              <p:cond delay="1000"/>
                            </p:stCondLst>
                            <p:childTnLst>
                              <p:par>
                                <p:cTn id="40" presetID="32" presetClass="emph" presetSubtype="0" fill="hold" nodeType="afterEffect">
                                  <p:stCondLst>
                                    <p:cond delay="1000"/>
                                  </p:stCondLst>
                                  <p:childTnLst>
                                    <p:animRot by="120000">
                                      <p:cBhvr>
                                        <p:cTn id="41" dur="100" fill="hold">
                                          <p:stCondLst>
                                            <p:cond delay="0"/>
                                          </p:stCondLst>
                                        </p:cTn>
                                        <p:tgtEl>
                                          <p:spTgt spid="1026"/>
                                        </p:tgtEl>
                                        <p:attrNameLst>
                                          <p:attrName>r</p:attrName>
                                        </p:attrNameLst>
                                      </p:cBhvr>
                                    </p:animRot>
                                    <p:animRot by="-240000">
                                      <p:cBhvr>
                                        <p:cTn id="42" dur="200" fill="hold">
                                          <p:stCondLst>
                                            <p:cond delay="200"/>
                                          </p:stCondLst>
                                        </p:cTn>
                                        <p:tgtEl>
                                          <p:spTgt spid="1026"/>
                                        </p:tgtEl>
                                        <p:attrNameLst>
                                          <p:attrName>r</p:attrName>
                                        </p:attrNameLst>
                                      </p:cBhvr>
                                    </p:animRot>
                                    <p:animRot by="240000">
                                      <p:cBhvr>
                                        <p:cTn id="43" dur="200" fill="hold">
                                          <p:stCondLst>
                                            <p:cond delay="400"/>
                                          </p:stCondLst>
                                        </p:cTn>
                                        <p:tgtEl>
                                          <p:spTgt spid="1026"/>
                                        </p:tgtEl>
                                        <p:attrNameLst>
                                          <p:attrName>r</p:attrName>
                                        </p:attrNameLst>
                                      </p:cBhvr>
                                    </p:animRot>
                                    <p:animRot by="-240000">
                                      <p:cBhvr>
                                        <p:cTn id="44" dur="200" fill="hold">
                                          <p:stCondLst>
                                            <p:cond delay="600"/>
                                          </p:stCondLst>
                                        </p:cTn>
                                        <p:tgtEl>
                                          <p:spTgt spid="1026"/>
                                        </p:tgtEl>
                                        <p:attrNameLst>
                                          <p:attrName>r</p:attrName>
                                        </p:attrNameLst>
                                      </p:cBhvr>
                                    </p:animRot>
                                    <p:animRot by="120000">
                                      <p:cBhvr>
                                        <p:cTn id="45" dur="200" fill="hold">
                                          <p:stCondLst>
                                            <p:cond delay="800"/>
                                          </p:stCondLst>
                                        </p:cTn>
                                        <p:tgtEl>
                                          <p:spTgt spid="1026"/>
                                        </p:tgtEl>
                                        <p:attrNameLst>
                                          <p:attrName>r</p:attrName>
                                        </p:attrNameLst>
                                      </p:cBhvr>
                                    </p:animRot>
                                  </p:childTnLst>
                                </p:cTn>
                              </p:par>
                            </p:childTnLst>
                          </p:cTn>
                        </p:par>
                        <p:par>
                          <p:cTn id="46" fill="hold">
                            <p:stCondLst>
                              <p:cond delay="3000"/>
                            </p:stCondLst>
                            <p:childTnLst>
                              <p:par>
                                <p:cTn id="47" presetID="32" presetClass="emph" presetSubtype="0" fill="hold" nodeType="afterEffect">
                                  <p:stCondLst>
                                    <p:cond delay="1000"/>
                                  </p:stCondLst>
                                  <p:childTnLst>
                                    <p:animRot by="120000">
                                      <p:cBhvr>
                                        <p:cTn id="48" dur="100" fill="hold">
                                          <p:stCondLst>
                                            <p:cond delay="0"/>
                                          </p:stCondLst>
                                        </p:cTn>
                                        <p:tgtEl>
                                          <p:spTgt spid="1026"/>
                                        </p:tgtEl>
                                        <p:attrNameLst>
                                          <p:attrName>r</p:attrName>
                                        </p:attrNameLst>
                                      </p:cBhvr>
                                    </p:animRot>
                                    <p:animRot by="-240000">
                                      <p:cBhvr>
                                        <p:cTn id="49" dur="200" fill="hold">
                                          <p:stCondLst>
                                            <p:cond delay="200"/>
                                          </p:stCondLst>
                                        </p:cTn>
                                        <p:tgtEl>
                                          <p:spTgt spid="1026"/>
                                        </p:tgtEl>
                                        <p:attrNameLst>
                                          <p:attrName>r</p:attrName>
                                        </p:attrNameLst>
                                      </p:cBhvr>
                                    </p:animRot>
                                    <p:animRot by="240000">
                                      <p:cBhvr>
                                        <p:cTn id="50" dur="200" fill="hold">
                                          <p:stCondLst>
                                            <p:cond delay="400"/>
                                          </p:stCondLst>
                                        </p:cTn>
                                        <p:tgtEl>
                                          <p:spTgt spid="1026"/>
                                        </p:tgtEl>
                                        <p:attrNameLst>
                                          <p:attrName>r</p:attrName>
                                        </p:attrNameLst>
                                      </p:cBhvr>
                                    </p:animRot>
                                    <p:animRot by="-240000">
                                      <p:cBhvr>
                                        <p:cTn id="51" dur="200" fill="hold">
                                          <p:stCondLst>
                                            <p:cond delay="600"/>
                                          </p:stCondLst>
                                        </p:cTn>
                                        <p:tgtEl>
                                          <p:spTgt spid="1026"/>
                                        </p:tgtEl>
                                        <p:attrNameLst>
                                          <p:attrName>r</p:attrName>
                                        </p:attrNameLst>
                                      </p:cBhvr>
                                    </p:animRot>
                                    <p:animRot by="120000">
                                      <p:cBhvr>
                                        <p:cTn id="52" dur="200" fill="hold">
                                          <p:stCondLst>
                                            <p:cond delay="800"/>
                                          </p:stCondLst>
                                        </p:cTn>
                                        <p:tgtEl>
                                          <p:spTgt spid="1026"/>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p:bldP spid="35" grpId="0"/>
      <p:bldP spid="38" grpId="0"/>
      <p:bldP spid="41" grpId="0"/>
      <p:bldP spid="36" grpId="0"/>
      <p:bldP spid="3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Corrélations quantiques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4" name="Image 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594161" y="1580734"/>
            <a:ext cx="5961317" cy="322326"/>
          </a:xfrm>
          <a:prstGeom prst="rect">
            <a:avLst/>
          </a:prstGeom>
        </p:spPr>
      </p:pic>
      <p:sp>
        <p:nvSpPr>
          <p:cNvPr id="36" name="Rectangle 35"/>
          <p:cNvSpPr/>
          <p:nvPr/>
        </p:nvSpPr>
        <p:spPr>
          <a:xfrm>
            <a:off x="97537" y="1031108"/>
            <a:ext cx="8948038" cy="338554"/>
          </a:xfrm>
          <a:prstGeom prst="rect">
            <a:avLst/>
          </a:prstGeom>
        </p:spPr>
        <p:txBody>
          <a:bodyPr wrap="square">
            <a:spAutoFit/>
          </a:bodyPr>
          <a:lstStyle/>
          <a:p>
            <a:pPr algn="ctr"/>
            <a:r>
              <a:rPr lang="fr-FR" sz="1600" i="0" dirty="0" smtClean="0">
                <a:solidFill>
                  <a:schemeClr val="accent2">
                    <a:lumMod val="75000"/>
                  </a:schemeClr>
                </a:solidFill>
              </a:rPr>
              <a:t>L’état intriqué</a:t>
            </a:r>
            <a:endParaRPr lang="fr-FR" sz="1600" dirty="0">
              <a:solidFill>
                <a:schemeClr val="accent2">
                  <a:lumMod val="75000"/>
                </a:schemeClr>
              </a:solidFill>
            </a:endParaRPr>
          </a:p>
        </p:txBody>
      </p:sp>
      <p:sp>
        <p:nvSpPr>
          <p:cNvPr id="39" name="Rectangle 38"/>
          <p:cNvSpPr/>
          <p:nvPr/>
        </p:nvSpPr>
        <p:spPr>
          <a:xfrm>
            <a:off x="189434" y="2161238"/>
            <a:ext cx="8954566" cy="338554"/>
          </a:xfrm>
          <a:prstGeom prst="rect">
            <a:avLst/>
          </a:prstGeom>
        </p:spPr>
        <p:txBody>
          <a:bodyPr wrap="square">
            <a:spAutoFit/>
          </a:bodyPr>
          <a:lstStyle/>
          <a:p>
            <a:pPr algn="ctr"/>
            <a:r>
              <a:rPr lang="fr-FR" sz="1600" i="0" dirty="0" smtClean="0">
                <a:solidFill>
                  <a:schemeClr val="accent2">
                    <a:lumMod val="75000"/>
                  </a:schemeClr>
                </a:solidFill>
              </a:rPr>
              <a:t>contient </a:t>
            </a:r>
            <a:r>
              <a:rPr lang="fr-FR" sz="1600" dirty="0" smtClean="0">
                <a:solidFill>
                  <a:schemeClr val="accent2">
                    <a:lumMod val="75000"/>
                  </a:schemeClr>
                </a:solidFill>
              </a:rPr>
              <a:t>dès le départ </a:t>
            </a:r>
            <a:r>
              <a:rPr lang="fr-FR" sz="1600" i="0" dirty="0" smtClean="0">
                <a:solidFill>
                  <a:schemeClr val="accent2">
                    <a:lumMod val="75000"/>
                  </a:schemeClr>
                </a:solidFill>
              </a:rPr>
              <a:t>(avant la mesure) une corrélation être l’ « état » d’</a:t>
            </a:r>
            <a:r>
              <a:rPr lang="fr-FR" sz="1600" i="0" dirty="0" smtClean="0">
                <a:solidFill>
                  <a:srgbClr val="0000FF"/>
                </a:solidFill>
              </a:rPr>
              <a:t>Alice</a:t>
            </a:r>
            <a:r>
              <a:rPr lang="fr-FR" sz="1600" i="0" dirty="0" smtClean="0">
                <a:solidFill>
                  <a:schemeClr val="accent2">
                    <a:lumMod val="75000"/>
                  </a:schemeClr>
                </a:solidFill>
              </a:rPr>
              <a:t> et celui de </a:t>
            </a:r>
            <a:r>
              <a:rPr lang="fr-FR" sz="1600" i="0" dirty="0" smtClean="0">
                <a:solidFill>
                  <a:srgbClr val="C00000"/>
                </a:solidFill>
              </a:rPr>
              <a:t>Bob</a:t>
            </a:r>
            <a:endParaRPr lang="fr-FR" sz="1600" dirty="0">
              <a:solidFill>
                <a:srgbClr val="C00000"/>
              </a:solidFill>
            </a:endParaRPr>
          </a:p>
        </p:txBody>
      </p:sp>
      <p:sp>
        <p:nvSpPr>
          <p:cNvPr id="42" name="Rectangle 41"/>
          <p:cNvSpPr/>
          <p:nvPr/>
        </p:nvSpPr>
        <p:spPr>
          <a:xfrm>
            <a:off x="182905" y="3552988"/>
            <a:ext cx="8954566" cy="584775"/>
          </a:xfrm>
          <a:prstGeom prst="rect">
            <a:avLst/>
          </a:prstGeom>
        </p:spPr>
        <p:txBody>
          <a:bodyPr wrap="square">
            <a:spAutoFit/>
          </a:bodyPr>
          <a:lstStyle/>
          <a:p>
            <a:pPr algn="ctr"/>
            <a:r>
              <a:rPr lang="fr-FR" sz="1600" i="0" dirty="0" smtClean="0">
                <a:solidFill>
                  <a:schemeClr val="accent2">
                    <a:lumMod val="75000"/>
                  </a:schemeClr>
                </a:solidFill>
              </a:rPr>
              <a:t>L’interprétation de Copenhague (Bohr) postule que cet état contient </a:t>
            </a:r>
            <a:r>
              <a:rPr lang="fr-FR" sz="1600" dirty="0" smtClean="0">
                <a:solidFill>
                  <a:schemeClr val="accent2">
                    <a:lumMod val="75000"/>
                  </a:schemeClr>
                </a:solidFill>
              </a:rPr>
              <a:t>l’information la plus complète possible</a:t>
            </a:r>
            <a:r>
              <a:rPr lang="fr-FR" sz="1600" i="0" dirty="0" smtClean="0">
                <a:solidFill>
                  <a:schemeClr val="accent2">
                    <a:lumMod val="75000"/>
                  </a:schemeClr>
                </a:solidFill>
              </a:rPr>
              <a:t> sur le système (« </a:t>
            </a:r>
            <a:r>
              <a:rPr lang="en-US" sz="1600" i="0" dirty="0" smtClean="0">
                <a:solidFill>
                  <a:schemeClr val="accent2">
                    <a:lumMod val="75000"/>
                  </a:schemeClr>
                </a:solidFill>
              </a:rPr>
              <a:t>psi-function </a:t>
            </a:r>
            <a:r>
              <a:rPr lang="en-US" sz="1600" i="0" dirty="0">
                <a:solidFill>
                  <a:schemeClr val="accent2">
                    <a:lumMod val="75000"/>
                  </a:schemeClr>
                </a:solidFill>
              </a:rPr>
              <a:t>is maximal sum of </a:t>
            </a:r>
            <a:r>
              <a:rPr lang="en-US" sz="1600" i="0" dirty="0" smtClean="0">
                <a:solidFill>
                  <a:schemeClr val="accent2">
                    <a:lumMod val="75000"/>
                  </a:schemeClr>
                </a:solidFill>
              </a:rPr>
              <a:t>knowledge </a:t>
            </a:r>
            <a:r>
              <a:rPr lang="fr-FR" sz="1600" i="0" dirty="0" smtClean="0">
                <a:solidFill>
                  <a:schemeClr val="accent2">
                    <a:lumMod val="75000"/>
                  </a:schemeClr>
                </a:solidFill>
              </a:rPr>
              <a:t>»</a:t>
            </a:r>
            <a:r>
              <a:rPr lang="fr-FR" sz="1600" i="0" dirty="0">
                <a:solidFill>
                  <a:schemeClr val="accent2">
                    <a:lumMod val="75000"/>
                  </a:schemeClr>
                </a:solidFill>
              </a:rPr>
              <a:t> </a:t>
            </a:r>
            <a:r>
              <a:rPr lang="fr-FR" sz="1600" i="0" dirty="0" smtClean="0">
                <a:solidFill>
                  <a:schemeClr val="accent2">
                    <a:lumMod val="75000"/>
                  </a:schemeClr>
                </a:solidFill>
              </a:rPr>
              <a:t>-- Schrödinger)</a:t>
            </a:r>
            <a:endParaRPr lang="fr-FR" sz="1600" dirty="0">
              <a:solidFill>
                <a:schemeClr val="accent2">
                  <a:lumMod val="75000"/>
                </a:schemeClr>
              </a:solidFill>
            </a:endParaRPr>
          </a:p>
        </p:txBody>
      </p:sp>
      <p:sp>
        <p:nvSpPr>
          <p:cNvPr id="14" name="Rectangle 13"/>
          <p:cNvSpPr/>
          <p:nvPr/>
        </p:nvSpPr>
        <p:spPr>
          <a:xfrm>
            <a:off x="189434" y="3024931"/>
            <a:ext cx="8954566" cy="338554"/>
          </a:xfrm>
          <a:prstGeom prst="rect">
            <a:avLst/>
          </a:prstGeom>
        </p:spPr>
        <p:txBody>
          <a:bodyPr wrap="square">
            <a:spAutoFit/>
          </a:bodyPr>
          <a:lstStyle/>
          <a:p>
            <a:pPr algn="ctr"/>
            <a:r>
              <a:rPr lang="fr-FR" sz="1600" dirty="0" smtClean="0">
                <a:solidFill>
                  <a:schemeClr val="accent2">
                    <a:lumMod val="75000"/>
                  </a:schemeClr>
                </a:solidFill>
              </a:rPr>
              <a:t>Ce qui est « quantique » :</a:t>
            </a:r>
            <a:endParaRPr lang="fr-FR" sz="1600" dirty="0">
              <a:solidFill>
                <a:schemeClr val="accent2">
                  <a:lumMod val="75000"/>
                </a:schemeClr>
              </a:solidFill>
            </a:endParaRPr>
          </a:p>
        </p:txBody>
      </p:sp>
      <p:sp>
        <p:nvSpPr>
          <p:cNvPr id="17" name="Rectangle 16"/>
          <p:cNvSpPr/>
          <p:nvPr/>
        </p:nvSpPr>
        <p:spPr>
          <a:xfrm>
            <a:off x="189434" y="4308892"/>
            <a:ext cx="8954566" cy="584775"/>
          </a:xfrm>
          <a:prstGeom prst="rect">
            <a:avLst/>
          </a:prstGeom>
        </p:spPr>
        <p:txBody>
          <a:bodyPr wrap="square">
            <a:spAutoFit/>
          </a:bodyPr>
          <a:lstStyle/>
          <a:p>
            <a:pPr algn="ctr"/>
            <a:r>
              <a:rPr lang="fr-FR" sz="1600" i="0" dirty="0" smtClean="0">
                <a:solidFill>
                  <a:schemeClr val="accent2">
                    <a:lumMod val="75000"/>
                  </a:schemeClr>
                </a:solidFill>
              </a:rPr>
              <a:t>On ne peut pas connaître a priori (avant la mesure) l’état précis du système (savoir qui est à Paris et qui est à Dunkerque).</a:t>
            </a:r>
            <a:endParaRPr lang="fr-FR" sz="1600" dirty="0">
              <a:solidFill>
                <a:schemeClr val="accent2">
                  <a:lumMod val="75000"/>
                </a:schemeClr>
              </a:solidFill>
            </a:endParaRPr>
          </a:p>
        </p:txBody>
      </p:sp>
    </p:spTree>
    <p:extLst>
      <p:ext uri="{BB962C8B-B14F-4D97-AF65-F5344CB8AC3E}">
        <p14:creationId xmlns:p14="http://schemas.microsoft.com/office/powerpoint/2010/main" val="2417804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2" grpId="0"/>
      <p:bldP spid="14"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 Réalisme local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43" name="Rectangle 42"/>
          <p:cNvSpPr/>
          <p:nvPr/>
        </p:nvSpPr>
        <p:spPr>
          <a:xfrm>
            <a:off x="769402" y="1348532"/>
            <a:ext cx="7334556" cy="830997"/>
          </a:xfrm>
          <a:prstGeom prst="rect">
            <a:avLst/>
          </a:prstGeom>
        </p:spPr>
        <p:txBody>
          <a:bodyPr wrap="square">
            <a:spAutoFit/>
          </a:bodyPr>
          <a:lstStyle/>
          <a:p>
            <a:pPr algn="ctr"/>
            <a:r>
              <a:rPr lang="fr-FR" sz="1600" i="0" dirty="0" smtClean="0">
                <a:solidFill>
                  <a:schemeClr val="accent2">
                    <a:lumMod val="75000"/>
                  </a:schemeClr>
                </a:solidFill>
              </a:rPr>
              <a:t>Einstein pensait qu’il pouvait y avoir une description plus complète incluant des « variables cachées » (c’est-à-dire pas encore découvertes) qui déterminaient parfaitement l’état du système </a:t>
            </a:r>
            <a:r>
              <a:rPr lang="fr-FR" sz="1600" dirty="0" smtClean="0">
                <a:solidFill>
                  <a:schemeClr val="accent2">
                    <a:lumMod val="75000"/>
                  </a:schemeClr>
                </a:solidFill>
              </a:rPr>
              <a:t>avant</a:t>
            </a:r>
            <a:r>
              <a:rPr lang="fr-FR" sz="1600" i="0" dirty="0" smtClean="0">
                <a:solidFill>
                  <a:schemeClr val="accent2">
                    <a:lumMod val="75000"/>
                  </a:schemeClr>
                </a:solidFill>
              </a:rPr>
              <a:t> la mesure</a:t>
            </a:r>
            <a:endParaRPr lang="fr-FR" sz="1600" dirty="0">
              <a:solidFill>
                <a:schemeClr val="accent2">
                  <a:lumMod val="75000"/>
                </a:schemeClr>
              </a:solidFill>
            </a:endParaRPr>
          </a:p>
        </p:txBody>
      </p:sp>
      <p:sp>
        <p:nvSpPr>
          <p:cNvPr id="15" name="Rectangle 14"/>
          <p:cNvSpPr/>
          <p:nvPr/>
        </p:nvSpPr>
        <p:spPr>
          <a:xfrm>
            <a:off x="620515" y="2374071"/>
            <a:ext cx="8175052" cy="584775"/>
          </a:xfrm>
          <a:prstGeom prst="rect">
            <a:avLst/>
          </a:prstGeom>
        </p:spPr>
        <p:txBody>
          <a:bodyPr wrap="square">
            <a:spAutoFit/>
          </a:bodyPr>
          <a:lstStyle/>
          <a:p>
            <a:pPr algn="ctr"/>
            <a:r>
              <a:rPr lang="fr-FR" sz="1600" i="0" dirty="0" smtClean="0">
                <a:solidFill>
                  <a:schemeClr val="accent2">
                    <a:lumMod val="75000"/>
                  </a:schemeClr>
                </a:solidFill>
              </a:rPr>
              <a:t>Il dit que si l’on doit considérer l’état quantique du système comme un « élément de réalité</a:t>
            </a:r>
            <a:r>
              <a:rPr lang="fr-FR" sz="1600" i="0" dirty="0">
                <a:solidFill>
                  <a:schemeClr val="accent2">
                    <a:lumMod val="75000"/>
                  </a:schemeClr>
                </a:solidFill>
              </a:rPr>
              <a:t> », </a:t>
            </a:r>
            <a:r>
              <a:rPr lang="fr-FR" sz="1600" i="0" dirty="0" smtClean="0">
                <a:solidFill>
                  <a:schemeClr val="accent2">
                    <a:lumMod val="75000"/>
                  </a:schemeClr>
                </a:solidFill>
              </a:rPr>
              <a:t>alors il possible d’avoir a priori une information complète sur le système</a:t>
            </a:r>
            <a:endParaRPr lang="fr-FR" sz="1600" dirty="0">
              <a:solidFill>
                <a:schemeClr val="accent2">
                  <a:lumMod val="75000"/>
                </a:schemeClr>
              </a:solidFill>
            </a:endParaRPr>
          </a:p>
        </p:txBody>
      </p:sp>
      <p:sp>
        <p:nvSpPr>
          <p:cNvPr id="16" name="Rectangle 15"/>
          <p:cNvSpPr/>
          <p:nvPr/>
        </p:nvSpPr>
        <p:spPr>
          <a:xfrm>
            <a:off x="239712" y="3382638"/>
            <a:ext cx="8555855" cy="338554"/>
          </a:xfrm>
          <a:prstGeom prst="rect">
            <a:avLst/>
          </a:prstGeom>
        </p:spPr>
        <p:txBody>
          <a:bodyPr wrap="square">
            <a:spAutoFit/>
          </a:bodyPr>
          <a:lstStyle/>
          <a:p>
            <a:pPr algn="ctr"/>
            <a:r>
              <a:rPr lang="fr-FR" sz="1600" i="0" dirty="0" smtClean="0">
                <a:solidFill>
                  <a:schemeClr val="accent2">
                    <a:lumMod val="75000"/>
                  </a:schemeClr>
                </a:solidFill>
              </a:rPr>
              <a:t>Cette caractéristique  des théories à variables cachées a été ainsi nommée « réalisme local »</a:t>
            </a:r>
            <a:endParaRPr lang="fr-FR" sz="1600" dirty="0">
              <a:solidFill>
                <a:schemeClr val="accent2">
                  <a:lumMod val="75000"/>
                </a:schemeClr>
              </a:solidFill>
            </a:endParaRPr>
          </a:p>
        </p:txBody>
      </p:sp>
      <p:sp>
        <p:nvSpPr>
          <p:cNvPr id="17" name="Rectangle 16"/>
          <p:cNvSpPr/>
          <p:nvPr/>
        </p:nvSpPr>
        <p:spPr>
          <a:xfrm>
            <a:off x="239712" y="4004430"/>
            <a:ext cx="8555855" cy="338554"/>
          </a:xfrm>
          <a:prstGeom prst="rect">
            <a:avLst/>
          </a:prstGeom>
        </p:spPr>
        <p:txBody>
          <a:bodyPr wrap="square">
            <a:spAutoFit/>
          </a:bodyPr>
          <a:lstStyle/>
          <a:p>
            <a:pPr algn="ctr"/>
            <a:r>
              <a:rPr lang="fr-FR" sz="1600" dirty="0" smtClean="0">
                <a:solidFill>
                  <a:schemeClr val="accent2">
                    <a:lumMod val="75000"/>
                  </a:schemeClr>
                </a:solidFill>
              </a:rPr>
              <a:t>Réalisme</a:t>
            </a:r>
            <a:r>
              <a:rPr lang="fr-FR" sz="1600" i="0" dirty="0" smtClean="0">
                <a:solidFill>
                  <a:schemeClr val="accent2">
                    <a:lumMod val="75000"/>
                  </a:schemeClr>
                </a:solidFill>
              </a:rPr>
              <a:t>  parce que l’état du système est parfaitement défini à tout instant</a:t>
            </a:r>
            <a:endParaRPr lang="fr-FR" sz="1600" dirty="0">
              <a:solidFill>
                <a:schemeClr val="accent2">
                  <a:lumMod val="75000"/>
                </a:schemeClr>
              </a:solidFill>
            </a:endParaRPr>
          </a:p>
        </p:txBody>
      </p:sp>
      <p:sp>
        <p:nvSpPr>
          <p:cNvPr id="18" name="Rectangle 17"/>
          <p:cNvSpPr/>
          <p:nvPr/>
        </p:nvSpPr>
        <p:spPr>
          <a:xfrm>
            <a:off x="219050" y="4540878"/>
            <a:ext cx="8555855" cy="584775"/>
          </a:xfrm>
          <a:prstGeom prst="rect">
            <a:avLst/>
          </a:prstGeom>
        </p:spPr>
        <p:txBody>
          <a:bodyPr wrap="square">
            <a:spAutoFit/>
          </a:bodyPr>
          <a:lstStyle/>
          <a:p>
            <a:pPr algn="ctr"/>
            <a:r>
              <a:rPr lang="fr-FR" sz="1600" dirty="0" smtClean="0">
                <a:solidFill>
                  <a:schemeClr val="accent2">
                    <a:lumMod val="75000"/>
                  </a:schemeClr>
                </a:solidFill>
              </a:rPr>
              <a:t>Local</a:t>
            </a:r>
            <a:r>
              <a:rPr lang="fr-FR" sz="1600" i="0" dirty="0" smtClean="0">
                <a:solidFill>
                  <a:schemeClr val="accent2">
                    <a:lumMod val="75000"/>
                  </a:schemeClr>
                </a:solidFill>
              </a:rPr>
              <a:t> parce qu’on ne peut pas changer l’état d’une partie éloignée du système en faisant une mesure (réduction du paquet d’onde)</a:t>
            </a:r>
            <a:endParaRPr lang="fr-FR" sz="1600" dirty="0">
              <a:solidFill>
                <a:schemeClr val="accent2">
                  <a:lumMod val="75000"/>
                </a:schemeClr>
              </a:solidFill>
            </a:endParaRPr>
          </a:p>
        </p:txBody>
      </p:sp>
    </p:spTree>
    <p:extLst>
      <p:ext uri="{BB962C8B-B14F-4D97-AF65-F5344CB8AC3E}">
        <p14:creationId xmlns:p14="http://schemas.microsoft.com/office/powerpoint/2010/main" val="3504106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5" grpId="0"/>
      <p:bldP spid="16" grpId="0"/>
      <p:bldP spid="17"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ZoneTexte 171"/>
          <p:cNvSpPr txBox="1"/>
          <p:nvPr/>
        </p:nvSpPr>
        <p:spPr>
          <a:xfrm>
            <a:off x="362410" y="4619244"/>
            <a:ext cx="656205" cy="369332"/>
          </a:xfrm>
          <a:prstGeom prst="rect">
            <a:avLst/>
          </a:prstGeom>
          <a:noFill/>
        </p:spPr>
        <p:txBody>
          <a:bodyPr wrap="none" rtlCol="0">
            <a:spAutoFit/>
          </a:bodyPr>
          <a:lstStyle/>
          <a:p>
            <a:r>
              <a:rPr lang="fr-FR" dirty="0" smtClean="0">
                <a:solidFill>
                  <a:srgbClr val="0000FF"/>
                </a:solidFill>
              </a:rPr>
              <a:t>Alice</a:t>
            </a:r>
            <a:endParaRPr lang="fr-FR" dirty="0">
              <a:solidFill>
                <a:srgbClr val="0000FF"/>
              </a:solidFill>
            </a:endParaRPr>
          </a:p>
        </p:txBody>
      </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 « variable cachée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356" name="ZoneTexte 355"/>
          <p:cNvSpPr txBox="1"/>
          <p:nvPr/>
        </p:nvSpPr>
        <p:spPr>
          <a:xfrm>
            <a:off x="7928887" y="4605004"/>
            <a:ext cx="575350" cy="369332"/>
          </a:xfrm>
          <a:prstGeom prst="rect">
            <a:avLst/>
          </a:prstGeom>
          <a:noFill/>
        </p:spPr>
        <p:txBody>
          <a:bodyPr wrap="none" rtlCol="0">
            <a:spAutoFit/>
          </a:bodyPr>
          <a:lstStyle/>
          <a:p>
            <a:r>
              <a:rPr lang="fr-FR" dirty="0" smtClean="0">
                <a:solidFill>
                  <a:srgbClr val="C00000"/>
                </a:solidFill>
              </a:rPr>
              <a:t>Bob</a:t>
            </a:r>
            <a:endParaRPr lang="fr-FR" dirty="0">
              <a:solidFill>
                <a:srgbClr val="C00000"/>
              </a:solidFill>
            </a:endParaRPr>
          </a:p>
        </p:txBody>
      </p:sp>
      <p:grpSp>
        <p:nvGrpSpPr>
          <p:cNvPr id="15" name="Groupe 14"/>
          <p:cNvGrpSpPr/>
          <p:nvPr/>
        </p:nvGrpSpPr>
        <p:grpSpPr>
          <a:xfrm>
            <a:off x="6132872" y="2277906"/>
            <a:ext cx="1173130" cy="506628"/>
            <a:chOff x="6132872" y="2277906"/>
            <a:chExt cx="1173130" cy="506628"/>
          </a:xfrm>
        </p:grpSpPr>
        <p:cxnSp>
          <p:nvCxnSpPr>
            <p:cNvPr id="34" name="Connecteur droit 33"/>
            <p:cNvCxnSpPr/>
            <p:nvPr/>
          </p:nvCxnSpPr>
          <p:spPr bwMode="auto">
            <a:xfrm flipH="1">
              <a:off x="6810346" y="2531220"/>
              <a:ext cx="495656" cy="0"/>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Cylindre 7"/>
            <p:cNvSpPr/>
            <p:nvPr/>
          </p:nvSpPr>
          <p:spPr bwMode="auto">
            <a:xfrm rot="1871649">
              <a:off x="6132872" y="2277906"/>
              <a:ext cx="335703" cy="506628"/>
            </a:xfrm>
            <a:prstGeom prst="can">
              <a:avLst>
                <a:gd name="adj" fmla="val 21608"/>
              </a:avLst>
            </a:prstGeom>
            <a:solidFill>
              <a:schemeClr val="accent4">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10" name="Connecteur droit 9"/>
            <p:cNvCxnSpPr>
              <a:stCxn id="8" idx="1"/>
            </p:cNvCxnSpPr>
            <p:nvPr/>
          </p:nvCxnSpPr>
          <p:spPr bwMode="auto">
            <a:xfrm>
              <a:off x="6431925" y="2314531"/>
              <a:ext cx="389848" cy="216689"/>
            </a:xfrm>
            <a:prstGeom prst="line">
              <a:avLst/>
            </a:prstGeom>
            <a:solidFill>
              <a:schemeClr val="accent1"/>
            </a:solidFill>
            <a:ln w="571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3" name="Groupe 172"/>
          <p:cNvGrpSpPr/>
          <p:nvPr/>
        </p:nvGrpSpPr>
        <p:grpSpPr>
          <a:xfrm>
            <a:off x="1326919" y="1093947"/>
            <a:ext cx="6601968" cy="4730496"/>
            <a:chOff x="1298448" y="1158240"/>
            <a:chExt cx="6601968" cy="4730496"/>
          </a:xfrm>
        </p:grpSpPr>
        <p:cxnSp>
          <p:nvCxnSpPr>
            <p:cNvPr id="323" name="Connecteur droit 322"/>
            <p:cNvCxnSpPr/>
            <p:nvPr/>
          </p:nvCxnSpPr>
          <p:spPr bwMode="auto">
            <a:xfrm flipV="1">
              <a:off x="2499360" y="1158240"/>
              <a:ext cx="0" cy="3523488"/>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6" name="Connecteur droit 325"/>
            <p:cNvCxnSpPr/>
            <p:nvPr/>
          </p:nvCxnSpPr>
          <p:spPr bwMode="auto">
            <a:xfrm flipH="1">
              <a:off x="2499360" y="4706112"/>
              <a:ext cx="540105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Connecteur droit 6"/>
            <p:cNvCxnSpPr/>
            <p:nvPr/>
          </p:nvCxnSpPr>
          <p:spPr bwMode="auto">
            <a:xfrm flipV="1">
              <a:off x="1298448" y="4672584"/>
              <a:ext cx="1194816" cy="1207008"/>
            </a:xfrm>
            <a:prstGeom prst="lin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Cube 4"/>
            <p:cNvSpPr/>
            <p:nvPr/>
          </p:nvSpPr>
          <p:spPr bwMode="auto">
            <a:xfrm>
              <a:off x="1304544" y="1158240"/>
              <a:ext cx="6595872" cy="4730496"/>
            </a:xfrm>
            <a:prstGeom prst="cube">
              <a:avLst/>
            </a:prstGeom>
            <a:solidFill>
              <a:schemeClr val="tx1">
                <a:lumMod val="85000"/>
                <a:alpha val="34000"/>
              </a:scheme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dirty="0" smtClean="0">
                <a:ln>
                  <a:noFill/>
                </a:ln>
                <a:solidFill>
                  <a:schemeClr val="tx1"/>
                </a:solidFill>
                <a:effectLst/>
                <a:latin typeface="Tahoma" pitchFamily="34" charset="0"/>
              </a:endParaRPr>
            </a:p>
          </p:txBody>
        </p:sp>
      </p:grpSp>
      <p:grpSp>
        <p:nvGrpSpPr>
          <p:cNvPr id="171" name="Groupe 170"/>
          <p:cNvGrpSpPr/>
          <p:nvPr/>
        </p:nvGrpSpPr>
        <p:grpSpPr>
          <a:xfrm>
            <a:off x="4645152" y="4303776"/>
            <a:ext cx="1267968" cy="1182624"/>
            <a:chOff x="4645152" y="4303776"/>
            <a:chExt cx="1267968" cy="1182624"/>
          </a:xfrm>
        </p:grpSpPr>
        <p:sp>
          <p:nvSpPr>
            <p:cNvPr id="344" name="Cube 343"/>
            <p:cNvSpPr/>
            <p:nvPr/>
          </p:nvSpPr>
          <p:spPr bwMode="auto">
            <a:xfrm>
              <a:off x="4645152" y="4559808"/>
              <a:ext cx="1267968" cy="926592"/>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5" name="Ellipse 344"/>
            <p:cNvSpPr/>
            <p:nvPr/>
          </p:nvSpPr>
          <p:spPr bwMode="auto">
            <a:xfrm>
              <a:off x="5486400" y="5062728"/>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6" name="Ellipse 345"/>
            <p:cNvSpPr/>
            <p:nvPr/>
          </p:nvSpPr>
          <p:spPr bwMode="auto">
            <a:xfrm>
              <a:off x="5742432" y="4849368"/>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7" name="Cube 346"/>
            <p:cNvSpPr/>
            <p:nvPr/>
          </p:nvSpPr>
          <p:spPr bwMode="auto">
            <a:xfrm>
              <a:off x="4852416" y="4303776"/>
              <a:ext cx="1060704" cy="655320"/>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74" name="Groupe 173"/>
          <p:cNvGrpSpPr/>
          <p:nvPr/>
        </p:nvGrpSpPr>
        <p:grpSpPr>
          <a:xfrm>
            <a:off x="2724912" y="4343400"/>
            <a:ext cx="1267968" cy="1182624"/>
            <a:chOff x="2724912" y="4343400"/>
            <a:chExt cx="1267968" cy="1182624"/>
          </a:xfrm>
        </p:grpSpPr>
        <p:sp>
          <p:nvSpPr>
            <p:cNvPr id="168" name="Cube 167"/>
            <p:cNvSpPr/>
            <p:nvPr/>
          </p:nvSpPr>
          <p:spPr bwMode="auto">
            <a:xfrm>
              <a:off x="2724912" y="4599432"/>
              <a:ext cx="1267968" cy="926592"/>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9" name="Ellipse 168"/>
            <p:cNvSpPr/>
            <p:nvPr/>
          </p:nvSpPr>
          <p:spPr bwMode="auto">
            <a:xfrm>
              <a:off x="3566160" y="5102352"/>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9" name="Ellipse 338"/>
            <p:cNvSpPr/>
            <p:nvPr/>
          </p:nvSpPr>
          <p:spPr bwMode="auto">
            <a:xfrm>
              <a:off x="3822192" y="4888992"/>
              <a:ext cx="170688" cy="347472"/>
            </a:xfrm>
            <a:prstGeom prst="ellipse">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0" name="Cube 339"/>
            <p:cNvSpPr/>
            <p:nvPr/>
          </p:nvSpPr>
          <p:spPr bwMode="auto">
            <a:xfrm>
              <a:off x="2932176" y="4343400"/>
              <a:ext cx="1060704" cy="655320"/>
            </a:xfrm>
            <a:prstGeom prst="cube">
              <a:avLst>
                <a:gd name="adj" fmla="val 63158"/>
              </a:avLst>
            </a:prstGeom>
            <a:solidFill>
              <a:schemeClr val="tx1">
                <a:lumMod val="95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pic>
        <p:nvPicPr>
          <p:cNvPr id="16" name="Image 1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932176" y="6077577"/>
            <a:ext cx="3362706" cy="306324"/>
          </a:xfrm>
          <a:prstGeom prst="rect">
            <a:avLst/>
          </a:prstGeom>
        </p:spPr>
      </p:pic>
      <p:sp>
        <p:nvSpPr>
          <p:cNvPr id="4" name="ZoneTexte 3"/>
          <p:cNvSpPr txBox="1"/>
          <p:nvPr/>
        </p:nvSpPr>
        <p:spPr>
          <a:xfrm rot="19724800">
            <a:off x="34044" y="3229626"/>
            <a:ext cx="9101429" cy="830997"/>
          </a:xfrm>
          <a:prstGeom prst="rect">
            <a:avLst/>
          </a:prstGeom>
          <a:solidFill>
            <a:schemeClr val="tx1"/>
          </a:solidFill>
        </p:spPr>
        <p:txBody>
          <a:bodyPr wrap="square" rtlCol="0">
            <a:spAutoFit/>
          </a:bodyPr>
          <a:lstStyle/>
          <a:p>
            <a:r>
              <a:rPr lang="fr-FR" sz="2400" dirty="0" smtClean="0">
                <a:solidFill>
                  <a:srgbClr val="C00000"/>
                </a:solidFill>
              </a:rPr>
              <a:t>Interprétation de Copenhague :  il  n’y de description plus complète du système (« pas de caméra ») que l’état intriqué</a:t>
            </a:r>
            <a:endParaRPr lang="fr-FR" sz="2400" dirty="0">
              <a:solidFill>
                <a:srgbClr val="C00000"/>
              </a:solidFill>
            </a:endParaRPr>
          </a:p>
        </p:txBody>
      </p:sp>
    </p:spTree>
    <p:extLst>
      <p:ext uri="{BB962C8B-B14F-4D97-AF65-F5344CB8AC3E}">
        <p14:creationId xmlns:p14="http://schemas.microsoft.com/office/powerpoint/2010/main" val="2003526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3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8.33333E-7 -2.29417E-6 L 0.28542 0.00139 " pathEditMode="relative" rAng="0" ptsTypes="AA">
                                      <p:cBhvr>
                                        <p:cTn id="16" dur="2000" fill="hold"/>
                                        <p:tgtEl>
                                          <p:spTgt spid="172"/>
                                        </p:tgtEl>
                                        <p:attrNameLst>
                                          <p:attrName>ppt_x</p:attrName>
                                          <p:attrName>ppt_y</p:attrName>
                                        </p:attrNameLst>
                                      </p:cBhvr>
                                      <p:rCtr x="14271" y="69"/>
                                    </p:animMotion>
                                  </p:childTnLst>
                                </p:cTn>
                              </p:par>
                              <p:par>
                                <p:cTn id="17" presetID="1" presetClass="entr" presetSubtype="0" fill="hold" grpId="1" nodeType="withEffect">
                                  <p:stCondLst>
                                    <p:cond delay="0"/>
                                  </p:stCondLst>
                                  <p:childTnLst>
                                    <p:set>
                                      <p:cBhvr>
                                        <p:cTn id="18" dur="1" fill="hold">
                                          <p:stCondLst>
                                            <p:cond delay="0"/>
                                          </p:stCondLst>
                                        </p:cTn>
                                        <p:tgtEl>
                                          <p:spTgt spid="356"/>
                                        </p:tgtEl>
                                        <p:attrNameLst>
                                          <p:attrName>style.visibility</p:attrName>
                                        </p:attrNameLst>
                                      </p:cBhvr>
                                      <p:to>
                                        <p:strVal val="visible"/>
                                      </p:to>
                                    </p:set>
                                  </p:childTnLst>
                                </p:cTn>
                              </p:par>
                              <p:par>
                                <p:cTn id="19" presetID="42" presetClass="path" presetSubtype="0" accel="50000" decel="50000" fill="hold" grpId="0" nodeType="withEffect">
                                  <p:stCondLst>
                                    <p:cond delay="0"/>
                                  </p:stCondLst>
                                  <p:childTnLst>
                                    <p:animMotion origin="layout" path="M -4.16667E-6 -5.18039E-7 L -0.32395 0.00856 " pathEditMode="relative" rAng="0" ptsTypes="AA">
                                      <p:cBhvr>
                                        <p:cTn id="20" dur="2000" fill="hold"/>
                                        <p:tgtEl>
                                          <p:spTgt spid="356"/>
                                        </p:tgtEl>
                                        <p:attrNameLst>
                                          <p:attrName>ppt_x</p:attrName>
                                          <p:attrName>ppt_y</p:attrName>
                                        </p:attrNameLst>
                                      </p:cBhvr>
                                      <p:rCtr x="-16198" y="416"/>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625 0.00277 L -0.26754 0.37789 " pathEditMode="relative" rAng="0" ptsTypes="AA">
                                      <p:cBhvr>
                                        <p:cTn id="24" dur="2000" fill="hold"/>
                                        <p:tgtEl>
                                          <p:spTgt spid="174"/>
                                        </p:tgtEl>
                                        <p:attrNameLst>
                                          <p:attrName>ppt_x</p:attrName>
                                          <p:attrName>ppt_y</p:attrName>
                                        </p:attrNameLst>
                                      </p:cBhvr>
                                      <p:rCtr x="-13073" y="18756"/>
                                    </p:animMotion>
                                  </p:childTnLst>
                                </p:cTn>
                              </p:par>
                              <p:par>
                                <p:cTn id="25" presetID="1" presetClass="exit" presetSubtype="0" fill="hold" grpId="2" nodeType="withEffect">
                                  <p:stCondLst>
                                    <p:cond delay="0"/>
                                  </p:stCondLst>
                                  <p:childTnLst>
                                    <p:set>
                                      <p:cBhvr>
                                        <p:cTn id="26" dur="1" fill="hold">
                                          <p:stCondLst>
                                            <p:cond delay="0"/>
                                          </p:stCondLst>
                                        </p:cTn>
                                        <p:tgtEl>
                                          <p:spTgt spid="1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3.05556E-6 0.0111 L 0.4934 -0.46878 " pathEditMode="relative" rAng="0" ptsTypes="AA">
                                      <p:cBhvr>
                                        <p:cTn id="30" dur="2000" fill="hold"/>
                                        <p:tgtEl>
                                          <p:spTgt spid="171"/>
                                        </p:tgtEl>
                                        <p:attrNameLst>
                                          <p:attrName>ppt_x</p:attrName>
                                          <p:attrName>ppt_y</p:attrName>
                                        </p:attrNameLst>
                                      </p:cBhvr>
                                      <p:rCtr x="24670" y="-24006"/>
                                    </p:animMotion>
                                  </p:childTnLst>
                                </p:cTn>
                              </p:par>
                              <p:par>
                                <p:cTn id="31" presetID="1" presetClass="exit" presetSubtype="0" fill="hold" grpId="3" nodeType="withEffect">
                                  <p:stCondLst>
                                    <p:cond delay="0"/>
                                  </p:stCondLst>
                                  <p:childTnLst>
                                    <p:set>
                                      <p:cBhvr>
                                        <p:cTn id="32" dur="1" fill="hold">
                                          <p:stCondLst>
                                            <p:cond delay="0"/>
                                          </p:stCondLst>
                                        </p:cTn>
                                        <p:tgtEl>
                                          <p:spTgt spid="3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2" grpId="1"/>
      <p:bldP spid="172" grpId="2"/>
      <p:bldP spid="356" grpId="0"/>
      <p:bldP spid="356" grpId="1"/>
      <p:bldP spid="356" grpId="2"/>
      <p:bldP spid="356" grpId="3"/>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L’impact du paradoxe EPR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397" name="Rectangle 396"/>
          <p:cNvSpPr/>
          <p:nvPr/>
        </p:nvSpPr>
        <p:spPr>
          <a:xfrm>
            <a:off x="2470378" y="647277"/>
            <a:ext cx="3628542" cy="338554"/>
          </a:xfrm>
          <a:prstGeom prst="rect">
            <a:avLst/>
          </a:prstGeom>
        </p:spPr>
        <p:txBody>
          <a:bodyPr wrap="square">
            <a:spAutoFit/>
          </a:bodyPr>
          <a:lstStyle/>
          <a:p>
            <a:r>
              <a:rPr lang="fr-FR" sz="1600" i="0" dirty="0" smtClean="0">
                <a:solidFill>
                  <a:schemeClr val="accent2">
                    <a:lumMod val="75000"/>
                  </a:schemeClr>
                </a:solidFill>
              </a:rPr>
              <a:t>Web of </a:t>
            </a:r>
            <a:r>
              <a:rPr lang="fr-FR" sz="1600" i="0" dirty="0" err="1" smtClean="0">
                <a:solidFill>
                  <a:schemeClr val="accent2">
                    <a:lumMod val="75000"/>
                  </a:schemeClr>
                </a:solidFill>
              </a:rPr>
              <a:t>Knowledge</a:t>
            </a:r>
            <a:r>
              <a:rPr lang="fr-FR" sz="1600" i="0" dirty="0" smtClean="0">
                <a:solidFill>
                  <a:schemeClr val="accent2">
                    <a:lumMod val="75000"/>
                  </a:schemeClr>
                </a:solidFill>
              </a:rPr>
              <a:t> Citation Index</a:t>
            </a:r>
            <a:endParaRPr lang="fr-FR" sz="1600" i="0" dirty="0">
              <a:solidFill>
                <a:schemeClr val="accent2">
                  <a:lumMod val="75000"/>
                </a:schemeClr>
              </a:solidFill>
            </a:endParaRPr>
          </a:p>
        </p:txBody>
      </p:sp>
      <p:sp>
        <p:nvSpPr>
          <p:cNvPr id="2" name="AutoShape 2" descr="http://charts.webofknowledge.com.gate4.inist.fr/ChartServer/draw?SessionID=Y2@mMb7HP8pJ8mG91J@&amp;Product=UA&amp;GraphID=TC_BarChart_9_fu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charts.webofknowledge.com.gate4.inist.fr/ChartServer/draw?SessionID=Y2@mMb7HP8pJ8mG91J@&amp;Product=UA&amp;GraphID=TC_BarChart_9_ful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 name="Groupe 4"/>
          <p:cNvGrpSpPr/>
          <p:nvPr/>
        </p:nvGrpSpPr>
        <p:grpSpPr>
          <a:xfrm>
            <a:off x="748740" y="1166991"/>
            <a:ext cx="7562922" cy="5116577"/>
            <a:chOff x="612775" y="815300"/>
            <a:chExt cx="6399101" cy="4490124"/>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53" t="16460" r="55714" b="29333"/>
            <a:stretch/>
          </p:blipFill>
          <p:spPr bwMode="auto">
            <a:xfrm>
              <a:off x="612775" y="1249261"/>
              <a:ext cx="4745086" cy="40561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2144" t="10889" r="3889" b="29333"/>
            <a:stretch/>
          </p:blipFill>
          <p:spPr bwMode="auto">
            <a:xfrm>
              <a:off x="5348589" y="815300"/>
              <a:ext cx="1663287" cy="44901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Rectangle 6"/>
          <p:cNvSpPr/>
          <p:nvPr/>
        </p:nvSpPr>
        <p:spPr bwMode="auto">
          <a:xfrm>
            <a:off x="748740" y="1661497"/>
            <a:ext cx="7480860" cy="468000"/>
          </a:xfrm>
          <a:prstGeom prst="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 name="Rectangle 17"/>
          <p:cNvSpPr/>
          <p:nvPr/>
        </p:nvSpPr>
        <p:spPr bwMode="auto">
          <a:xfrm>
            <a:off x="748740" y="3021374"/>
            <a:ext cx="7480860" cy="468000"/>
          </a:xfrm>
          <a:prstGeom prst="rect">
            <a:avLst/>
          </a:prstGeom>
          <a:noFill/>
          <a:ln w="2857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9" name="Rectangle 18"/>
          <p:cNvSpPr/>
          <p:nvPr/>
        </p:nvSpPr>
        <p:spPr bwMode="auto">
          <a:xfrm>
            <a:off x="748740" y="5248759"/>
            <a:ext cx="7480860" cy="468000"/>
          </a:xfrm>
          <a:prstGeom prst="rect">
            <a:avLst/>
          </a:prstGeom>
          <a:noFill/>
          <a:ln w="2857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 name="Rectangle 19"/>
          <p:cNvSpPr/>
          <p:nvPr/>
        </p:nvSpPr>
        <p:spPr bwMode="auto">
          <a:xfrm>
            <a:off x="748740" y="2129497"/>
            <a:ext cx="7480860" cy="468000"/>
          </a:xfrm>
          <a:prstGeom prst="rect">
            <a:avLst/>
          </a:prstGeom>
          <a:noFill/>
          <a:ln w="2857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1" name="Rectangle 20"/>
          <p:cNvSpPr/>
          <p:nvPr/>
        </p:nvSpPr>
        <p:spPr>
          <a:xfrm rot="5400000">
            <a:off x="6831070" y="3733211"/>
            <a:ext cx="3628542" cy="338554"/>
          </a:xfrm>
          <a:prstGeom prst="rect">
            <a:avLst/>
          </a:prstGeom>
        </p:spPr>
        <p:txBody>
          <a:bodyPr wrap="square">
            <a:spAutoFit/>
          </a:bodyPr>
          <a:lstStyle/>
          <a:p>
            <a:r>
              <a:rPr lang="fr-FR" sz="1600" i="0" dirty="0" smtClean="0">
                <a:solidFill>
                  <a:srgbClr val="008000"/>
                </a:solidFill>
              </a:rPr>
              <a:t>Articles de l’« </a:t>
            </a:r>
            <a:r>
              <a:rPr lang="fr-FR" sz="1600" i="0" dirty="0" err="1" smtClean="0">
                <a:solidFill>
                  <a:srgbClr val="008000"/>
                </a:solidFill>
              </a:rPr>
              <a:t>Annus</a:t>
            </a:r>
            <a:r>
              <a:rPr lang="fr-FR" sz="1600" i="0" dirty="0" smtClean="0">
                <a:solidFill>
                  <a:srgbClr val="008000"/>
                </a:solidFill>
              </a:rPr>
              <a:t> Mirabilis » 1905</a:t>
            </a:r>
            <a:endParaRPr lang="fr-FR" sz="1600" i="0" dirty="0">
              <a:solidFill>
                <a:srgbClr val="008000"/>
              </a:solidFill>
            </a:endParaRPr>
          </a:p>
        </p:txBody>
      </p:sp>
    </p:spTree>
    <p:extLst>
      <p:ext uri="{BB962C8B-B14F-4D97-AF65-F5344CB8AC3E}">
        <p14:creationId xmlns:p14="http://schemas.microsoft.com/office/powerpoint/2010/main" val="1109728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p:bldP spid="7" grpId="0" animBg="1"/>
      <p:bldP spid="18" grpId="0" animBg="1"/>
      <p:bldP spid="19" grpId="0" animBg="1"/>
      <p:bldP spid="20" grpId="0" animBg="1"/>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L’impact du paradoxe EPR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6" name="Rectangle 15"/>
          <p:cNvSpPr/>
          <p:nvPr/>
        </p:nvSpPr>
        <p:spPr>
          <a:xfrm>
            <a:off x="479425" y="776458"/>
            <a:ext cx="8300852" cy="369332"/>
          </a:xfrm>
          <a:prstGeom prst="rect">
            <a:avLst/>
          </a:prstGeom>
        </p:spPr>
        <p:txBody>
          <a:bodyPr wrap="square">
            <a:spAutoFit/>
          </a:bodyPr>
          <a:lstStyle/>
          <a:p>
            <a:pPr algn="ctr"/>
            <a:r>
              <a:rPr lang="fr-FR" i="0" dirty="0" smtClean="0">
                <a:solidFill>
                  <a:schemeClr val="accent2">
                    <a:lumMod val="75000"/>
                  </a:schemeClr>
                </a:solidFill>
              </a:rPr>
              <a:t>L’article le plus « moderne » d’Einstein</a:t>
            </a:r>
            <a:endParaRPr lang="fr-FR" dirty="0">
              <a:solidFill>
                <a:schemeClr val="accent2">
                  <a:lumMod val="75000"/>
                </a:schemeClr>
              </a:solidFill>
            </a:endParaRPr>
          </a:p>
        </p:txBody>
      </p:sp>
      <p:sp>
        <p:nvSpPr>
          <p:cNvPr id="2" name="AutoShape 2" descr="http://charts.webofknowledge.com.gate4.inist.fr/ChartServer/draw?SessionID=Y2@mMb7HP8pJ8mG91J@&amp;Product=UA&amp;GraphID=TC_BarChart_9_fu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charts.webofknowledge.com.gate4.inist.fr/ChartServer/draw?SessionID=Y2@mMb7HP8pJ8mG91J@&amp;Product=UA&amp;GraphID=TC_BarChart_9_ful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087" t="7359" r="20800" b="29006"/>
          <a:stretch/>
        </p:blipFill>
        <p:spPr bwMode="auto">
          <a:xfrm>
            <a:off x="308244" y="1274744"/>
            <a:ext cx="8737330" cy="444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cteur droit avec flèche 7"/>
          <p:cNvCxnSpPr>
            <a:stCxn id="9" idx="0"/>
          </p:cNvCxnSpPr>
          <p:nvPr/>
        </p:nvCxnSpPr>
        <p:spPr bwMode="auto">
          <a:xfrm flipH="1" flipV="1">
            <a:off x="1547446" y="5632293"/>
            <a:ext cx="7096" cy="35514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ZoneTexte 8"/>
          <p:cNvSpPr txBox="1"/>
          <p:nvPr/>
        </p:nvSpPr>
        <p:spPr>
          <a:xfrm>
            <a:off x="507268" y="5987433"/>
            <a:ext cx="2094548" cy="307777"/>
          </a:xfrm>
          <a:prstGeom prst="rect">
            <a:avLst/>
          </a:prstGeom>
          <a:noFill/>
        </p:spPr>
        <p:txBody>
          <a:bodyPr wrap="none" rtlCol="0">
            <a:spAutoFit/>
          </a:bodyPr>
          <a:lstStyle/>
          <a:p>
            <a:r>
              <a:rPr lang="fr-FR" sz="1400" i="0" dirty="0" smtClean="0">
                <a:solidFill>
                  <a:schemeClr val="bg1">
                    <a:lumMod val="50000"/>
                  </a:schemeClr>
                </a:solidFill>
              </a:rPr>
              <a:t>« End of the </a:t>
            </a:r>
            <a:r>
              <a:rPr lang="fr-FR" sz="1400" i="0" dirty="0" err="1" smtClean="0">
                <a:solidFill>
                  <a:schemeClr val="bg1">
                    <a:lumMod val="50000"/>
                  </a:schemeClr>
                </a:solidFill>
              </a:rPr>
              <a:t>citing</a:t>
            </a:r>
            <a:r>
              <a:rPr lang="fr-FR" sz="1400" i="0" dirty="0" smtClean="0">
                <a:solidFill>
                  <a:schemeClr val="bg1">
                    <a:lumMod val="50000"/>
                  </a:schemeClr>
                </a:solidFill>
              </a:rPr>
              <a:t> life »</a:t>
            </a:r>
            <a:endParaRPr lang="fr-FR" sz="1400" i="0" dirty="0">
              <a:solidFill>
                <a:schemeClr val="bg1">
                  <a:lumMod val="50000"/>
                </a:schemeClr>
              </a:solidFill>
            </a:endParaRPr>
          </a:p>
        </p:txBody>
      </p:sp>
      <p:sp>
        <p:nvSpPr>
          <p:cNvPr id="19" name="ZoneTexte 18"/>
          <p:cNvSpPr txBox="1"/>
          <p:nvPr/>
        </p:nvSpPr>
        <p:spPr>
          <a:xfrm>
            <a:off x="2265064" y="6306932"/>
            <a:ext cx="1354858" cy="307777"/>
          </a:xfrm>
          <a:prstGeom prst="rect">
            <a:avLst/>
          </a:prstGeom>
          <a:noFill/>
        </p:spPr>
        <p:txBody>
          <a:bodyPr wrap="none" rtlCol="0">
            <a:spAutoFit/>
          </a:bodyPr>
          <a:lstStyle/>
          <a:p>
            <a:r>
              <a:rPr lang="fr-FR" sz="1400" i="0" dirty="0" smtClean="0">
                <a:solidFill>
                  <a:schemeClr val="bg1">
                    <a:lumMod val="50000"/>
                  </a:schemeClr>
                </a:solidFill>
              </a:rPr>
              <a:t>Mort d’Einstein</a:t>
            </a:r>
            <a:endParaRPr lang="fr-FR" sz="1400" i="0" dirty="0">
              <a:solidFill>
                <a:schemeClr val="bg1">
                  <a:lumMod val="50000"/>
                </a:schemeClr>
              </a:solidFill>
            </a:endParaRPr>
          </a:p>
        </p:txBody>
      </p:sp>
      <p:cxnSp>
        <p:nvCxnSpPr>
          <p:cNvPr id="20" name="Connecteur droit avec flèche 19"/>
          <p:cNvCxnSpPr/>
          <p:nvPr/>
        </p:nvCxnSpPr>
        <p:spPr bwMode="auto">
          <a:xfrm flipV="1">
            <a:off x="2926887" y="5632294"/>
            <a:ext cx="1" cy="527444"/>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ZoneTexte 25"/>
          <p:cNvSpPr txBox="1"/>
          <p:nvPr/>
        </p:nvSpPr>
        <p:spPr>
          <a:xfrm>
            <a:off x="3378728" y="6005849"/>
            <a:ext cx="862544" cy="307777"/>
          </a:xfrm>
          <a:prstGeom prst="rect">
            <a:avLst/>
          </a:prstGeom>
          <a:noFill/>
        </p:spPr>
        <p:txBody>
          <a:bodyPr wrap="none" rtlCol="0">
            <a:spAutoFit/>
          </a:bodyPr>
          <a:lstStyle/>
          <a:p>
            <a:r>
              <a:rPr lang="fr-FR" sz="1400" i="0" dirty="0" smtClean="0">
                <a:solidFill>
                  <a:schemeClr val="bg1">
                    <a:lumMod val="50000"/>
                  </a:schemeClr>
                </a:solidFill>
              </a:rPr>
              <a:t>J. S. Bell</a:t>
            </a:r>
            <a:endParaRPr lang="fr-FR" sz="1400" i="0" dirty="0">
              <a:solidFill>
                <a:schemeClr val="bg1">
                  <a:lumMod val="50000"/>
                </a:schemeClr>
              </a:solidFill>
            </a:endParaRPr>
          </a:p>
        </p:txBody>
      </p:sp>
      <p:cxnSp>
        <p:nvCxnSpPr>
          <p:cNvPr id="27" name="Connecteur droit avec flèche 26"/>
          <p:cNvCxnSpPr/>
          <p:nvPr/>
        </p:nvCxnSpPr>
        <p:spPr bwMode="auto">
          <a:xfrm flipV="1">
            <a:off x="3810000" y="5632292"/>
            <a:ext cx="0" cy="355141"/>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ectangle 24"/>
          <p:cNvSpPr/>
          <p:nvPr/>
        </p:nvSpPr>
        <p:spPr>
          <a:xfrm>
            <a:off x="4358503" y="5774838"/>
            <a:ext cx="3217803" cy="584775"/>
          </a:xfrm>
          <a:prstGeom prst="rect">
            <a:avLst/>
          </a:prstGeom>
        </p:spPr>
        <p:txBody>
          <a:bodyPr wrap="square">
            <a:spAutoFit/>
          </a:bodyPr>
          <a:lstStyle/>
          <a:p>
            <a:r>
              <a:rPr lang="en-US" sz="1600" dirty="0" smtClean="0">
                <a:solidFill>
                  <a:schemeClr val="bg1">
                    <a:lumMod val="75000"/>
                  </a:schemeClr>
                </a:solidFill>
              </a:rPr>
              <a:t>“</a:t>
            </a:r>
            <a:r>
              <a:rPr lang="en-US" sz="1600" dirty="0" err="1" smtClean="0">
                <a:solidFill>
                  <a:schemeClr val="bg1">
                    <a:lumMod val="75000"/>
                  </a:schemeClr>
                </a:solidFill>
              </a:rPr>
              <a:t>Speakable</a:t>
            </a:r>
            <a:r>
              <a:rPr lang="en-US" sz="1600" dirty="0" smtClean="0">
                <a:solidFill>
                  <a:schemeClr val="bg1">
                    <a:lumMod val="75000"/>
                  </a:schemeClr>
                </a:solidFill>
              </a:rPr>
              <a:t> </a:t>
            </a:r>
            <a:r>
              <a:rPr lang="en-US" sz="1600" dirty="0">
                <a:solidFill>
                  <a:schemeClr val="bg1">
                    <a:lumMod val="75000"/>
                  </a:schemeClr>
                </a:solidFill>
              </a:rPr>
              <a:t>and Unspeakable in Quantum </a:t>
            </a:r>
            <a:r>
              <a:rPr lang="en-US" sz="1600" dirty="0" smtClean="0">
                <a:solidFill>
                  <a:schemeClr val="bg1">
                    <a:lumMod val="75000"/>
                  </a:schemeClr>
                </a:solidFill>
              </a:rPr>
              <a:t>Mechanics”</a:t>
            </a:r>
            <a:endParaRPr lang="fr-FR" sz="1600" dirty="0">
              <a:solidFill>
                <a:schemeClr val="bg1">
                  <a:lumMod val="75000"/>
                </a:schemeClr>
              </a:solidFill>
            </a:endParaRPr>
          </a:p>
        </p:txBody>
      </p:sp>
      <p:sp>
        <p:nvSpPr>
          <p:cNvPr id="36" name="ZoneTexte 35"/>
          <p:cNvSpPr txBox="1"/>
          <p:nvPr/>
        </p:nvSpPr>
        <p:spPr>
          <a:xfrm>
            <a:off x="3666050" y="6334873"/>
            <a:ext cx="2390398" cy="307777"/>
          </a:xfrm>
          <a:prstGeom prst="rect">
            <a:avLst/>
          </a:prstGeom>
          <a:noFill/>
        </p:spPr>
        <p:txBody>
          <a:bodyPr wrap="none" rtlCol="0">
            <a:spAutoFit/>
          </a:bodyPr>
          <a:lstStyle/>
          <a:p>
            <a:r>
              <a:rPr lang="fr-FR" sz="1400" i="0" dirty="0" smtClean="0">
                <a:solidFill>
                  <a:schemeClr val="bg1">
                    <a:lumMod val="50000"/>
                  </a:schemeClr>
                </a:solidFill>
              </a:rPr>
              <a:t>Expérience de </a:t>
            </a:r>
            <a:r>
              <a:rPr lang="fr-FR" sz="1400" i="0" dirty="0" err="1" smtClean="0">
                <a:solidFill>
                  <a:schemeClr val="bg1">
                    <a:lumMod val="50000"/>
                  </a:schemeClr>
                </a:solidFill>
              </a:rPr>
              <a:t>Clauser</a:t>
            </a:r>
            <a:r>
              <a:rPr lang="fr-FR" sz="1400" i="0" dirty="0" smtClean="0">
                <a:solidFill>
                  <a:schemeClr val="bg1">
                    <a:lumMod val="50000"/>
                  </a:schemeClr>
                </a:solidFill>
              </a:rPr>
              <a:t> </a:t>
            </a:r>
            <a:r>
              <a:rPr lang="fr-FR" sz="1400" dirty="0" smtClean="0">
                <a:solidFill>
                  <a:schemeClr val="bg1">
                    <a:lumMod val="50000"/>
                  </a:schemeClr>
                </a:solidFill>
              </a:rPr>
              <a:t>et al.</a:t>
            </a:r>
            <a:endParaRPr lang="fr-FR" sz="1400" dirty="0">
              <a:solidFill>
                <a:schemeClr val="bg1">
                  <a:lumMod val="50000"/>
                </a:schemeClr>
              </a:solidFill>
            </a:endParaRPr>
          </a:p>
        </p:txBody>
      </p:sp>
      <p:cxnSp>
        <p:nvCxnSpPr>
          <p:cNvPr id="37" name="Connecteur droit avec flèche 36"/>
          <p:cNvCxnSpPr/>
          <p:nvPr/>
        </p:nvCxnSpPr>
        <p:spPr bwMode="auto">
          <a:xfrm flipV="1">
            <a:off x="4571236" y="5608156"/>
            <a:ext cx="0" cy="551582"/>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Connecteur droit avec flèche 40"/>
          <p:cNvCxnSpPr/>
          <p:nvPr/>
        </p:nvCxnSpPr>
        <p:spPr bwMode="auto">
          <a:xfrm flipV="1">
            <a:off x="5532528" y="5608156"/>
            <a:ext cx="0" cy="28786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ZoneTexte 41"/>
          <p:cNvSpPr txBox="1"/>
          <p:nvPr/>
        </p:nvSpPr>
        <p:spPr>
          <a:xfrm>
            <a:off x="5185908" y="5987350"/>
            <a:ext cx="2156103" cy="307777"/>
          </a:xfrm>
          <a:prstGeom prst="rect">
            <a:avLst/>
          </a:prstGeom>
          <a:noFill/>
        </p:spPr>
        <p:txBody>
          <a:bodyPr wrap="none" rtlCol="0">
            <a:spAutoFit/>
          </a:bodyPr>
          <a:lstStyle/>
          <a:p>
            <a:r>
              <a:rPr lang="fr-FR" sz="1400" i="0" dirty="0" smtClean="0">
                <a:solidFill>
                  <a:schemeClr val="bg1">
                    <a:lumMod val="50000"/>
                  </a:schemeClr>
                </a:solidFill>
              </a:rPr>
              <a:t>Expérience d’</a:t>
            </a:r>
            <a:r>
              <a:rPr lang="fr-FR" sz="1400" i="0" dirty="0" err="1" smtClean="0">
                <a:solidFill>
                  <a:schemeClr val="bg1">
                    <a:lumMod val="50000"/>
                  </a:schemeClr>
                </a:solidFill>
              </a:rPr>
              <a:t>Aspect</a:t>
            </a:r>
            <a:r>
              <a:rPr lang="fr-FR" sz="1400" dirty="0" err="1" smtClean="0">
                <a:solidFill>
                  <a:schemeClr val="bg1">
                    <a:lumMod val="50000"/>
                  </a:schemeClr>
                </a:solidFill>
              </a:rPr>
              <a:t>et</a:t>
            </a:r>
            <a:r>
              <a:rPr lang="fr-FR" sz="1400" dirty="0" smtClean="0">
                <a:solidFill>
                  <a:schemeClr val="bg1">
                    <a:lumMod val="50000"/>
                  </a:schemeClr>
                </a:solidFill>
              </a:rPr>
              <a:t> al.</a:t>
            </a:r>
            <a:endParaRPr lang="fr-FR" sz="1400" dirty="0">
              <a:solidFill>
                <a:schemeClr val="bg1">
                  <a:lumMod val="50000"/>
                </a:schemeClr>
              </a:solidFill>
            </a:endParaRPr>
          </a:p>
        </p:txBody>
      </p:sp>
      <p:sp>
        <p:nvSpPr>
          <p:cNvPr id="44" name="ZoneTexte 43"/>
          <p:cNvSpPr txBox="1"/>
          <p:nvPr/>
        </p:nvSpPr>
        <p:spPr>
          <a:xfrm>
            <a:off x="6608468" y="6334873"/>
            <a:ext cx="909223" cy="307777"/>
          </a:xfrm>
          <a:prstGeom prst="rect">
            <a:avLst/>
          </a:prstGeom>
          <a:noFill/>
        </p:spPr>
        <p:txBody>
          <a:bodyPr wrap="none" rtlCol="0">
            <a:spAutoFit/>
          </a:bodyPr>
          <a:lstStyle/>
          <a:p>
            <a:r>
              <a:rPr lang="fr-FR" sz="1400" i="0" dirty="0" smtClean="0">
                <a:solidFill>
                  <a:schemeClr val="bg1">
                    <a:lumMod val="50000"/>
                  </a:schemeClr>
                </a:solidFill>
              </a:rPr>
              <a:t>« BB84 »</a:t>
            </a:r>
            <a:endParaRPr lang="fr-FR" sz="1400" dirty="0">
              <a:solidFill>
                <a:schemeClr val="bg1">
                  <a:lumMod val="50000"/>
                </a:schemeClr>
              </a:solidFill>
            </a:endParaRPr>
          </a:p>
        </p:txBody>
      </p:sp>
      <p:cxnSp>
        <p:nvCxnSpPr>
          <p:cNvPr id="45" name="Connecteur droit avec flèche 44"/>
          <p:cNvCxnSpPr/>
          <p:nvPr/>
        </p:nvCxnSpPr>
        <p:spPr bwMode="auto">
          <a:xfrm flipH="1" flipV="1">
            <a:off x="5720862" y="5632294"/>
            <a:ext cx="1265328" cy="642916"/>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19952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9" grpId="0"/>
      <p:bldP spid="26" grpId="0"/>
      <p:bldP spid="25" grpId="0"/>
      <p:bldP spid="25" grpId="1"/>
      <p:bldP spid="36" grpId="0"/>
      <p:bldP spid="42" grpId="0"/>
      <p:bldP spid="4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Les inégalités de Bell</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6" name="Rectangle 15"/>
          <p:cNvSpPr/>
          <p:nvPr/>
        </p:nvSpPr>
        <p:spPr>
          <a:xfrm>
            <a:off x="479425" y="776458"/>
            <a:ext cx="8300852" cy="369332"/>
          </a:xfrm>
          <a:prstGeom prst="rect">
            <a:avLst/>
          </a:prstGeom>
        </p:spPr>
        <p:txBody>
          <a:bodyPr wrap="square">
            <a:spAutoFit/>
          </a:bodyPr>
          <a:lstStyle/>
          <a:p>
            <a:pPr algn="ctr"/>
            <a:r>
              <a:rPr lang="fr-FR" i="0" dirty="0" smtClean="0">
                <a:solidFill>
                  <a:schemeClr val="accent2">
                    <a:lumMod val="75000"/>
                  </a:schemeClr>
                </a:solidFill>
              </a:rPr>
              <a:t>Les inégalités de Bell</a:t>
            </a:r>
            <a:endParaRPr lang="fr-FR" dirty="0">
              <a:solidFill>
                <a:schemeClr val="accent2">
                  <a:lumMod val="75000"/>
                </a:schemeClr>
              </a:solidFill>
            </a:endParaRPr>
          </a:p>
        </p:txBody>
      </p:sp>
      <p:sp>
        <p:nvSpPr>
          <p:cNvPr id="397" name="Rectangle 396"/>
          <p:cNvSpPr/>
          <p:nvPr/>
        </p:nvSpPr>
        <p:spPr>
          <a:xfrm>
            <a:off x="344331" y="1401119"/>
            <a:ext cx="8571039" cy="830997"/>
          </a:xfrm>
          <a:prstGeom prst="rect">
            <a:avLst/>
          </a:prstGeom>
        </p:spPr>
        <p:txBody>
          <a:bodyPr wrap="square">
            <a:spAutoFit/>
          </a:bodyPr>
          <a:lstStyle/>
          <a:p>
            <a:r>
              <a:rPr lang="fr-FR" sz="1600" i="0" dirty="0" smtClean="0">
                <a:solidFill>
                  <a:schemeClr val="accent2">
                    <a:lumMod val="75000"/>
                  </a:schemeClr>
                </a:solidFill>
              </a:rPr>
              <a:t>La question posée par l’argument EPR (la fonction d’onde décrit-elle une « élément de la réalité »?) est le genre de question qui a toutes les chances, en physique, de rester purement philosophique, et, finalement, une affaire de goût. </a:t>
            </a:r>
            <a:endParaRPr lang="fr-FR" sz="1600" i="0" dirty="0">
              <a:solidFill>
                <a:schemeClr val="accent2">
                  <a:lumMod val="75000"/>
                </a:schemeClr>
              </a:solidFill>
            </a:endParaRPr>
          </a:p>
        </p:txBody>
      </p:sp>
      <p:sp>
        <p:nvSpPr>
          <p:cNvPr id="2" name="AutoShape 2" descr="http://charts.webofknowledge.com.gate4.inist.fr/ChartServer/draw?SessionID=Y2@mMb7HP8pJ8mG91J@&amp;Product=UA&amp;GraphID=TC_BarChart_9_fu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charts.webofknowledge.com.gate4.inist.fr/ChartServer/draw?SessionID=Y2@mMb7HP8pJ8mG91J@&amp;Product=UA&amp;GraphID=TC_BarChart_9_ful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12"/>
          <p:cNvSpPr/>
          <p:nvPr/>
        </p:nvSpPr>
        <p:spPr>
          <a:xfrm>
            <a:off x="307976" y="2747115"/>
            <a:ext cx="6751192" cy="1323439"/>
          </a:xfrm>
          <a:prstGeom prst="rect">
            <a:avLst/>
          </a:prstGeom>
        </p:spPr>
        <p:txBody>
          <a:bodyPr wrap="square">
            <a:spAutoFit/>
          </a:bodyPr>
          <a:lstStyle/>
          <a:p>
            <a:pPr algn="just"/>
            <a:r>
              <a:rPr lang="fr-FR" sz="1600" i="0" dirty="0" smtClean="0">
                <a:solidFill>
                  <a:schemeClr val="accent2">
                    <a:lumMod val="75000"/>
                  </a:schemeClr>
                </a:solidFill>
              </a:rPr>
              <a:t>En 1964, John Stewart Bell fait une percée majeure. Il montre que cette question peut être tranchée par l’expérience. Il établi des inégalités qui doivent être respectées si une théorique, </a:t>
            </a:r>
            <a:r>
              <a:rPr lang="fr-FR" sz="1600" dirty="0" smtClean="0">
                <a:solidFill>
                  <a:schemeClr val="accent2">
                    <a:lumMod val="75000"/>
                  </a:schemeClr>
                </a:solidFill>
              </a:rPr>
              <a:t>quelle qu’elle soit</a:t>
            </a:r>
            <a:r>
              <a:rPr lang="fr-FR" sz="1600" i="0" dirty="0" smtClean="0">
                <a:solidFill>
                  <a:schemeClr val="accent2">
                    <a:lumMod val="75000"/>
                  </a:schemeClr>
                </a:solidFill>
              </a:rPr>
              <a:t>, respecte les postulats d’Einstein dits de « réalisme local ». La mécanique quantique, elle ne respecte pas ces inégalités. L’expérience peut donc trancher.</a:t>
            </a:r>
            <a:endParaRPr lang="fr-FR" sz="1600" i="0" dirty="0">
              <a:solidFill>
                <a:schemeClr val="accent2">
                  <a:lumMod val="75000"/>
                </a:schemeClr>
              </a:solidFill>
            </a:endParaRPr>
          </a:p>
        </p:txBody>
      </p:sp>
      <p:pic>
        <p:nvPicPr>
          <p:cNvPr id="6146" name="Picture 2" descr="http://new-holism.com/wp-content/uploads/2010/10/john_be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7287" y="2747115"/>
            <a:ext cx="1720406" cy="223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076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97"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Expérience EPR avec des photons : mesure des corrélations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59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4" name="Groupe 3"/>
          <p:cNvGrpSpPr/>
          <p:nvPr/>
        </p:nvGrpSpPr>
        <p:grpSpPr>
          <a:xfrm>
            <a:off x="2917581" y="1070840"/>
            <a:ext cx="3026947" cy="942822"/>
            <a:chOff x="3090423" y="2191592"/>
            <a:chExt cx="3026947" cy="942822"/>
          </a:xfrm>
        </p:grpSpPr>
        <p:cxnSp>
          <p:nvCxnSpPr>
            <p:cNvPr id="13" name="Connecteur droit avec flèche 12"/>
            <p:cNvCxnSpPr/>
            <p:nvPr/>
          </p:nvCxnSpPr>
          <p:spPr bwMode="auto">
            <a:xfrm>
              <a:off x="4139599" y="2192095"/>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flipH="1">
              <a:off x="4293345" y="2582982"/>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oupe 14"/>
            <p:cNvGrpSpPr/>
            <p:nvPr/>
          </p:nvGrpSpPr>
          <p:grpSpPr>
            <a:xfrm rot="10800000">
              <a:off x="3090423" y="2330301"/>
              <a:ext cx="1300892" cy="115656"/>
              <a:chOff x="6020246" y="1270391"/>
              <a:chExt cx="1300892" cy="203462"/>
            </a:xfrm>
          </p:grpSpPr>
          <p:grpSp>
            <p:nvGrpSpPr>
              <p:cNvPr id="17" name="Groupe 16"/>
              <p:cNvGrpSpPr/>
              <p:nvPr/>
            </p:nvGrpSpPr>
            <p:grpSpPr>
              <a:xfrm>
                <a:off x="6198376" y="1270391"/>
                <a:ext cx="933632" cy="203462"/>
                <a:chOff x="6198376" y="1270391"/>
                <a:chExt cx="933632" cy="203462"/>
              </a:xfrm>
            </p:grpSpPr>
            <p:grpSp>
              <p:nvGrpSpPr>
                <p:cNvPr id="20" name="Groupe 19"/>
                <p:cNvGrpSpPr/>
                <p:nvPr/>
              </p:nvGrpSpPr>
              <p:grpSpPr>
                <a:xfrm>
                  <a:off x="6198376" y="1270391"/>
                  <a:ext cx="466816" cy="203462"/>
                  <a:chOff x="6198376" y="1270391"/>
                  <a:chExt cx="466816" cy="203462"/>
                </a:xfrm>
              </p:grpSpPr>
              <p:grpSp>
                <p:nvGrpSpPr>
                  <p:cNvPr id="54" name="Groupe 53"/>
                  <p:cNvGrpSpPr/>
                  <p:nvPr/>
                </p:nvGrpSpPr>
                <p:grpSpPr>
                  <a:xfrm>
                    <a:off x="6198376" y="1270391"/>
                    <a:ext cx="233408" cy="203462"/>
                    <a:chOff x="6198376" y="1270391"/>
                    <a:chExt cx="233408" cy="203462"/>
                  </a:xfrm>
                </p:grpSpPr>
                <p:grpSp>
                  <p:nvGrpSpPr>
                    <p:cNvPr id="70" name="Groupe 69"/>
                    <p:cNvGrpSpPr/>
                    <p:nvPr/>
                  </p:nvGrpSpPr>
                  <p:grpSpPr>
                    <a:xfrm>
                      <a:off x="6198376" y="1270391"/>
                      <a:ext cx="116704" cy="202422"/>
                      <a:chOff x="6198376" y="1270390"/>
                      <a:chExt cx="1249446" cy="1054001"/>
                    </a:xfrm>
                  </p:grpSpPr>
                  <p:grpSp>
                    <p:nvGrpSpPr>
                      <p:cNvPr id="78" name="Groupe 77"/>
                      <p:cNvGrpSpPr/>
                      <p:nvPr/>
                    </p:nvGrpSpPr>
                    <p:grpSpPr>
                      <a:xfrm>
                        <a:off x="6198376" y="1409991"/>
                        <a:ext cx="628213" cy="914400"/>
                        <a:chOff x="6198376" y="1409991"/>
                        <a:chExt cx="628213" cy="914400"/>
                      </a:xfrm>
                    </p:grpSpPr>
                    <p:sp>
                      <p:nvSpPr>
                        <p:cNvPr id="82" name="Arc 8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3" name="Arc 8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9" name="Groupe 78"/>
                      <p:cNvGrpSpPr/>
                      <p:nvPr/>
                    </p:nvGrpSpPr>
                    <p:grpSpPr>
                      <a:xfrm flipH="1" flipV="1">
                        <a:off x="6819609" y="1270390"/>
                        <a:ext cx="628213" cy="914400"/>
                        <a:chOff x="6198376" y="1409991"/>
                        <a:chExt cx="628213" cy="914400"/>
                      </a:xfrm>
                    </p:grpSpPr>
                    <p:sp>
                      <p:nvSpPr>
                        <p:cNvPr id="80" name="Arc 7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1" name="Arc 8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71" name="Groupe 70"/>
                    <p:cNvGrpSpPr/>
                    <p:nvPr/>
                  </p:nvGrpSpPr>
                  <p:grpSpPr>
                    <a:xfrm>
                      <a:off x="6315080" y="1271431"/>
                      <a:ext cx="116704" cy="202422"/>
                      <a:chOff x="6198376" y="1270390"/>
                      <a:chExt cx="1249446" cy="1054001"/>
                    </a:xfrm>
                  </p:grpSpPr>
                  <p:grpSp>
                    <p:nvGrpSpPr>
                      <p:cNvPr id="72" name="Groupe 71"/>
                      <p:cNvGrpSpPr/>
                      <p:nvPr/>
                    </p:nvGrpSpPr>
                    <p:grpSpPr>
                      <a:xfrm>
                        <a:off x="6198376" y="1409991"/>
                        <a:ext cx="628213" cy="914400"/>
                        <a:chOff x="6198376" y="1409991"/>
                        <a:chExt cx="628213" cy="914400"/>
                      </a:xfrm>
                    </p:grpSpPr>
                    <p:sp>
                      <p:nvSpPr>
                        <p:cNvPr id="76" name="Arc 7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7" name="Arc 7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3" name="Groupe 72"/>
                      <p:cNvGrpSpPr/>
                      <p:nvPr/>
                    </p:nvGrpSpPr>
                    <p:grpSpPr>
                      <a:xfrm flipH="1" flipV="1">
                        <a:off x="6819609" y="1270390"/>
                        <a:ext cx="628213" cy="914400"/>
                        <a:chOff x="6198376" y="1409991"/>
                        <a:chExt cx="628213" cy="914400"/>
                      </a:xfrm>
                    </p:grpSpPr>
                    <p:sp>
                      <p:nvSpPr>
                        <p:cNvPr id="74" name="Arc 7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5" name="Arc 7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55" name="Groupe 54"/>
                  <p:cNvGrpSpPr/>
                  <p:nvPr/>
                </p:nvGrpSpPr>
                <p:grpSpPr>
                  <a:xfrm>
                    <a:off x="6431784" y="1270391"/>
                    <a:ext cx="233408" cy="203462"/>
                    <a:chOff x="6198376" y="1270391"/>
                    <a:chExt cx="233408" cy="203462"/>
                  </a:xfrm>
                </p:grpSpPr>
                <p:grpSp>
                  <p:nvGrpSpPr>
                    <p:cNvPr id="56" name="Groupe 55"/>
                    <p:cNvGrpSpPr/>
                    <p:nvPr/>
                  </p:nvGrpSpPr>
                  <p:grpSpPr>
                    <a:xfrm>
                      <a:off x="6198376" y="1270391"/>
                      <a:ext cx="116704" cy="202422"/>
                      <a:chOff x="6198376" y="1270390"/>
                      <a:chExt cx="1249446" cy="1054001"/>
                    </a:xfrm>
                  </p:grpSpPr>
                  <p:grpSp>
                    <p:nvGrpSpPr>
                      <p:cNvPr id="64" name="Groupe 63"/>
                      <p:cNvGrpSpPr/>
                      <p:nvPr/>
                    </p:nvGrpSpPr>
                    <p:grpSpPr>
                      <a:xfrm>
                        <a:off x="6198376" y="1409991"/>
                        <a:ext cx="628213" cy="914400"/>
                        <a:chOff x="6198376" y="1409991"/>
                        <a:chExt cx="628213" cy="914400"/>
                      </a:xfrm>
                    </p:grpSpPr>
                    <p:sp>
                      <p:nvSpPr>
                        <p:cNvPr id="68" name="Arc 6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9" name="Arc 6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65" name="Groupe 64"/>
                      <p:cNvGrpSpPr/>
                      <p:nvPr/>
                    </p:nvGrpSpPr>
                    <p:grpSpPr>
                      <a:xfrm flipH="1" flipV="1">
                        <a:off x="6819609" y="1270390"/>
                        <a:ext cx="628213" cy="914400"/>
                        <a:chOff x="6198376" y="1409991"/>
                        <a:chExt cx="628213" cy="914400"/>
                      </a:xfrm>
                    </p:grpSpPr>
                    <p:sp>
                      <p:nvSpPr>
                        <p:cNvPr id="66" name="Arc 6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7" name="Arc 6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57" name="Groupe 56"/>
                    <p:cNvGrpSpPr/>
                    <p:nvPr/>
                  </p:nvGrpSpPr>
                  <p:grpSpPr>
                    <a:xfrm>
                      <a:off x="6315080" y="1271431"/>
                      <a:ext cx="116704" cy="202422"/>
                      <a:chOff x="6198376" y="1270390"/>
                      <a:chExt cx="1249446" cy="1054001"/>
                    </a:xfrm>
                  </p:grpSpPr>
                  <p:grpSp>
                    <p:nvGrpSpPr>
                      <p:cNvPr id="58" name="Groupe 57"/>
                      <p:cNvGrpSpPr/>
                      <p:nvPr/>
                    </p:nvGrpSpPr>
                    <p:grpSpPr>
                      <a:xfrm>
                        <a:off x="6198376" y="1409991"/>
                        <a:ext cx="628213" cy="914400"/>
                        <a:chOff x="6198376" y="1409991"/>
                        <a:chExt cx="628213" cy="914400"/>
                      </a:xfrm>
                    </p:grpSpPr>
                    <p:sp>
                      <p:nvSpPr>
                        <p:cNvPr id="62" name="Arc 6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3" name="Arc 6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9" name="Groupe 58"/>
                      <p:cNvGrpSpPr/>
                      <p:nvPr/>
                    </p:nvGrpSpPr>
                    <p:grpSpPr>
                      <a:xfrm flipH="1" flipV="1">
                        <a:off x="6819609" y="1270390"/>
                        <a:ext cx="628213" cy="914400"/>
                        <a:chOff x="6198376" y="1409991"/>
                        <a:chExt cx="628213" cy="914400"/>
                      </a:xfrm>
                    </p:grpSpPr>
                    <p:sp>
                      <p:nvSpPr>
                        <p:cNvPr id="60" name="Arc 5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1" name="Arc 6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21" name="Groupe 20"/>
                <p:cNvGrpSpPr/>
                <p:nvPr/>
              </p:nvGrpSpPr>
              <p:grpSpPr>
                <a:xfrm>
                  <a:off x="6665192" y="1270391"/>
                  <a:ext cx="466816" cy="203462"/>
                  <a:chOff x="6198376" y="1270391"/>
                  <a:chExt cx="466816" cy="203462"/>
                </a:xfrm>
              </p:grpSpPr>
              <p:grpSp>
                <p:nvGrpSpPr>
                  <p:cNvPr id="22" name="Groupe 21"/>
                  <p:cNvGrpSpPr/>
                  <p:nvPr/>
                </p:nvGrpSpPr>
                <p:grpSpPr>
                  <a:xfrm>
                    <a:off x="6198376" y="1270391"/>
                    <a:ext cx="233408" cy="203462"/>
                    <a:chOff x="6198376" y="1270391"/>
                    <a:chExt cx="233408" cy="203462"/>
                  </a:xfrm>
                </p:grpSpPr>
                <p:grpSp>
                  <p:nvGrpSpPr>
                    <p:cNvPr id="39" name="Groupe 38"/>
                    <p:cNvGrpSpPr/>
                    <p:nvPr/>
                  </p:nvGrpSpPr>
                  <p:grpSpPr>
                    <a:xfrm>
                      <a:off x="6198376" y="1270391"/>
                      <a:ext cx="116704" cy="202422"/>
                      <a:chOff x="6198376" y="1270390"/>
                      <a:chExt cx="1249446" cy="1054001"/>
                    </a:xfrm>
                  </p:grpSpPr>
                  <p:grpSp>
                    <p:nvGrpSpPr>
                      <p:cNvPr id="48" name="Groupe 47"/>
                      <p:cNvGrpSpPr/>
                      <p:nvPr/>
                    </p:nvGrpSpPr>
                    <p:grpSpPr>
                      <a:xfrm>
                        <a:off x="6198376" y="1409991"/>
                        <a:ext cx="628213" cy="914400"/>
                        <a:chOff x="6198376" y="1409991"/>
                        <a:chExt cx="628213" cy="914400"/>
                      </a:xfrm>
                    </p:grpSpPr>
                    <p:sp>
                      <p:nvSpPr>
                        <p:cNvPr id="52" name="Arc 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3" name="Arc 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9" name="Groupe 48"/>
                      <p:cNvGrpSpPr/>
                      <p:nvPr/>
                    </p:nvGrpSpPr>
                    <p:grpSpPr>
                      <a:xfrm flipH="1" flipV="1">
                        <a:off x="6819609" y="1270390"/>
                        <a:ext cx="628213" cy="914400"/>
                        <a:chOff x="6198376" y="1409991"/>
                        <a:chExt cx="628213" cy="914400"/>
                      </a:xfrm>
                    </p:grpSpPr>
                    <p:sp>
                      <p:nvSpPr>
                        <p:cNvPr id="50" name="Arc 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 name="Arc 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1" name="Groupe 40"/>
                    <p:cNvGrpSpPr/>
                    <p:nvPr/>
                  </p:nvGrpSpPr>
                  <p:grpSpPr>
                    <a:xfrm>
                      <a:off x="6315080" y="1271431"/>
                      <a:ext cx="116704" cy="202422"/>
                      <a:chOff x="6198376" y="1270390"/>
                      <a:chExt cx="1249446" cy="1054001"/>
                    </a:xfrm>
                  </p:grpSpPr>
                  <p:grpSp>
                    <p:nvGrpSpPr>
                      <p:cNvPr id="42" name="Groupe 41"/>
                      <p:cNvGrpSpPr/>
                      <p:nvPr/>
                    </p:nvGrpSpPr>
                    <p:grpSpPr>
                      <a:xfrm>
                        <a:off x="6198376" y="1409991"/>
                        <a:ext cx="628213" cy="914400"/>
                        <a:chOff x="6198376" y="1409991"/>
                        <a:chExt cx="628213" cy="914400"/>
                      </a:xfrm>
                    </p:grpSpPr>
                    <p:sp>
                      <p:nvSpPr>
                        <p:cNvPr id="46" name="Arc 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Arc 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3" name="Groupe 42"/>
                      <p:cNvGrpSpPr/>
                      <p:nvPr/>
                    </p:nvGrpSpPr>
                    <p:grpSpPr>
                      <a:xfrm flipH="1" flipV="1">
                        <a:off x="6819609" y="1270390"/>
                        <a:ext cx="628213" cy="914400"/>
                        <a:chOff x="6198376" y="1409991"/>
                        <a:chExt cx="628213" cy="914400"/>
                      </a:xfrm>
                    </p:grpSpPr>
                    <p:sp>
                      <p:nvSpPr>
                        <p:cNvPr id="44" name="Arc 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Arc 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3" name="Groupe 22"/>
                  <p:cNvGrpSpPr/>
                  <p:nvPr/>
                </p:nvGrpSpPr>
                <p:grpSpPr>
                  <a:xfrm>
                    <a:off x="6431784" y="1270391"/>
                    <a:ext cx="233408" cy="203462"/>
                    <a:chOff x="6198376" y="1270391"/>
                    <a:chExt cx="233408" cy="203462"/>
                  </a:xfrm>
                </p:grpSpPr>
                <p:grpSp>
                  <p:nvGrpSpPr>
                    <p:cNvPr id="24" name="Groupe 23"/>
                    <p:cNvGrpSpPr/>
                    <p:nvPr/>
                  </p:nvGrpSpPr>
                  <p:grpSpPr>
                    <a:xfrm>
                      <a:off x="6198376" y="1270391"/>
                      <a:ext cx="116704" cy="202422"/>
                      <a:chOff x="6198376" y="1270390"/>
                      <a:chExt cx="1249446" cy="1054001"/>
                    </a:xfrm>
                  </p:grpSpPr>
                  <p:grpSp>
                    <p:nvGrpSpPr>
                      <p:cNvPr id="33" name="Groupe 32"/>
                      <p:cNvGrpSpPr/>
                      <p:nvPr/>
                    </p:nvGrpSpPr>
                    <p:grpSpPr>
                      <a:xfrm>
                        <a:off x="6198376" y="1409991"/>
                        <a:ext cx="628213" cy="914400"/>
                        <a:chOff x="6198376" y="1409991"/>
                        <a:chExt cx="628213" cy="914400"/>
                      </a:xfrm>
                    </p:grpSpPr>
                    <p:sp>
                      <p:nvSpPr>
                        <p:cNvPr id="37" name="Arc 3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Arc 3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4" name="Groupe 33"/>
                      <p:cNvGrpSpPr/>
                      <p:nvPr/>
                    </p:nvGrpSpPr>
                    <p:grpSpPr>
                      <a:xfrm flipH="1" flipV="1">
                        <a:off x="6819609" y="1270390"/>
                        <a:ext cx="628213" cy="914400"/>
                        <a:chOff x="6198376" y="1409991"/>
                        <a:chExt cx="628213" cy="914400"/>
                      </a:xfrm>
                    </p:grpSpPr>
                    <p:sp>
                      <p:nvSpPr>
                        <p:cNvPr id="35" name="Arc 3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Arc 3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5" name="Groupe 24"/>
                    <p:cNvGrpSpPr/>
                    <p:nvPr/>
                  </p:nvGrpSpPr>
                  <p:grpSpPr>
                    <a:xfrm>
                      <a:off x="6315080" y="1271431"/>
                      <a:ext cx="116704" cy="202422"/>
                      <a:chOff x="6198376" y="1270390"/>
                      <a:chExt cx="1249446" cy="1054001"/>
                    </a:xfrm>
                  </p:grpSpPr>
                  <p:grpSp>
                    <p:nvGrpSpPr>
                      <p:cNvPr id="26" name="Groupe 25"/>
                      <p:cNvGrpSpPr/>
                      <p:nvPr/>
                    </p:nvGrpSpPr>
                    <p:grpSpPr>
                      <a:xfrm>
                        <a:off x="6198376" y="1409991"/>
                        <a:ext cx="628213" cy="914400"/>
                        <a:chOff x="6198376" y="1409991"/>
                        <a:chExt cx="628213" cy="914400"/>
                      </a:xfrm>
                    </p:grpSpPr>
                    <p:sp>
                      <p:nvSpPr>
                        <p:cNvPr id="31" name="Arc 3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 name="Arc 3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7" name="Groupe 26"/>
                      <p:cNvGrpSpPr/>
                      <p:nvPr/>
                    </p:nvGrpSpPr>
                    <p:grpSpPr>
                      <a:xfrm flipH="1" flipV="1">
                        <a:off x="6819609" y="1270390"/>
                        <a:ext cx="628213" cy="914400"/>
                        <a:chOff x="6198376" y="1409991"/>
                        <a:chExt cx="628213" cy="914400"/>
                      </a:xfrm>
                    </p:grpSpPr>
                    <p:sp>
                      <p:nvSpPr>
                        <p:cNvPr id="28" name="Arc 2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 name="Arc 2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18" name="Connecteur droit avec flèche 17"/>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cteur droit 18"/>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e 83"/>
            <p:cNvGrpSpPr/>
            <p:nvPr/>
          </p:nvGrpSpPr>
          <p:grpSpPr>
            <a:xfrm>
              <a:off x="3839635" y="2192095"/>
              <a:ext cx="6443" cy="936268"/>
              <a:chOff x="2149967" y="2671084"/>
              <a:chExt cx="6443" cy="936268"/>
            </a:xfrm>
          </p:grpSpPr>
          <p:cxnSp>
            <p:nvCxnSpPr>
              <p:cNvPr id="85" name="Connecteur droit avec flèche 84"/>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Connecteur droit avec flèche 85"/>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 name="Groupe 87"/>
            <p:cNvGrpSpPr/>
            <p:nvPr/>
          </p:nvGrpSpPr>
          <p:grpSpPr>
            <a:xfrm rot="10800000" flipH="1">
              <a:off x="4653724" y="2754254"/>
              <a:ext cx="1463646" cy="168399"/>
              <a:chOff x="6020246" y="1270391"/>
              <a:chExt cx="1300892" cy="203462"/>
            </a:xfrm>
          </p:grpSpPr>
          <p:grpSp>
            <p:nvGrpSpPr>
              <p:cNvPr id="89" name="Groupe 88"/>
              <p:cNvGrpSpPr/>
              <p:nvPr/>
            </p:nvGrpSpPr>
            <p:grpSpPr>
              <a:xfrm>
                <a:off x="6198376" y="1270391"/>
                <a:ext cx="933632" cy="203462"/>
                <a:chOff x="6198376" y="1270391"/>
                <a:chExt cx="933632" cy="203462"/>
              </a:xfrm>
            </p:grpSpPr>
            <p:grpSp>
              <p:nvGrpSpPr>
                <p:cNvPr id="92" name="Groupe 91"/>
                <p:cNvGrpSpPr/>
                <p:nvPr/>
              </p:nvGrpSpPr>
              <p:grpSpPr>
                <a:xfrm>
                  <a:off x="6198376" y="1270391"/>
                  <a:ext cx="466816" cy="203462"/>
                  <a:chOff x="6198376" y="1270391"/>
                  <a:chExt cx="466816" cy="203462"/>
                </a:xfrm>
              </p:grpSpPr>
              <p:grpSp>
                <p:nvGrpSpPr>
                  <p:cNvPr id="124" name="Groupe 123"/>
                  <p:cNvGrpSpPr/>
                  <p:nvPr/>
                </p:nvGrpSpPr>
                <p:grpSpPr>
                  <a:xfrm>
                    <a:off x="6198376" y="1270391"/>
                    <a:ext cx="233408" cy="203462"/>
                    <a:chOff x="6198376" y="1270391"/>
                    <a:chExt cx="233408" cy="203462"/>
                  </a:xfrm>
                </p:grpSpPr>
                <p:grpSp>
                  <p:nvGrpSpPr>
                    <p:cNvPr id="140" name="Groupe 139"/>
                    <p:cNvGrpSpPr/>
                    <p:nvPr/>
                  </p:nvGrpSpPr>
                  <p:grpSpPr>
                    <a:xfrm>
                      <a:off x="6198376" y="1270391"/>
                      <a:ext cx="116704" cy="202422"/>
                      <a:chOff x="6198376" y="1270390"/>
                      <a:chExt cx="1249446" cy="1054001"/>
                    </a:xfrm>
                  </p:grpSpPr>
                  <p:grpSp>
                    <p:nvGrpSpPr>
                      <p:cNvPr id="148" name="Groupe 147"/>
                      <p:cNvGrpSpPr/>
                      <p:nvPr/>
                    </p:nvGrpSpPr>
                    <p:grpSpPr>
                      <a:xfrm>
                        <a:off x="6198376" y="1409991"/>
                        <a:ext cx="628213" cy="914400"/>
                        <a:chOff x="6198376" y="1409991"/>
                        <a:chExt cx="628213" cy="914400"/>
                      </a:xfrm>
                    </p:grpSpPr>
                    <p:sp>
                      <p:nvSpPr>
                        <p:cNvPr id="152" name="Arc 1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3" name="Arc 1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49" name="Groupe 148"/>
                      <p:cNvGrpSpPr/>
                      <p:nvPr/>
                    </p:nvGrpSpPr>
                    <p:grpSpPr>
                      <a:xfrm flipH="1" flipV="1">
                        <a:off x="6819609" y="1270390"/>
                        <a:ext cx="628213" cy="914400"/>
                        <a:chOff x="6198376" y="1409991"/>
                        <a:chExt cx="628213" cy="914400"/>
                      </a:xfrm>
                    </p:grpSpPr>
                    <p:sp>
                      <p:nvSpPr>
                        <p:cNvPr id="150" name="Arc 1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1" name="Arc 1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41" name="Groupe 140"/>
                    <p:cNvGrpSpPr/>
                    <p:nvPr/>
                  </p:nvGrpSpPr>
                  <p:grpSpPr>
                    <a:xfrm>
                      <a:off x="6315080" y="1271431"/>
                      <a:ext cx="116704" cy="202422"/>
                      <a:chOff x="6198376" y="1270390"/>
                      <a:chExt cx="1249446" cy="1054001"/>
                    </a:xfrm>
                  </p:grpSpPr>
                  <p:grpSp>
                    <p:nvGrpSpPr>
                      <p:cNvPr id="142" name="Groupe 141"/>
                      <p:cNvGrpSpPr/>
                      <p:nvPr/>
                    </p:nvGrpSpPr>
                    <p:grpSpPr>
                      <a:xfrm>
                        <a:off x="6198376" y="1409991"/>
                        <a:ext cx="628213" cy="914400"/>
                        <a:chOff x="6198376" y="1409991"/>
                        <a:chExt cx="628213" cy="914400"/>
                      </a:xfrm>
                    </p:grpSpPr>
                    <p:sp>
                      <p:nvSpPr>
                        <p:cNvPr id="146" name="Arc 1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7" name="Arc 1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43" name="Groupe 142"/>
                      <p:cNvGrpSpPr/>
                      <p:nvPr/>
                    </p:nvGrpSpPr>
                    <p:grpSpPr>
                      <a:xfrm flipH="1" flipV="1">
                        <a:off x="6819609" y="1270390"/>
                        <a:ext cx="628213" cy="914400"/>
                        <a:chOff x="6198376" y="1409991"/>
                        <a:chExt cx="628213" cy="914400"/>
                      </a:xfrm>
                    </p:grpSpPr>
                    <p:sp>
                      <p:nvSpPr>
                        <p:cNvPr id="144" name="Arc 1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5" name="Arc 1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25" name="Groupe 124"/>
                  <p:cNvGrpSpPr/>
                  <p:nvPr/>
                </p:nvGrpSpPr>
                <p:grpSpPr>
                  <a:xfrm>
                    <a:off x="6431784" y="1270391"/>
                    <a:ext cx="233408" cy="203462"/>
                    <a:chOff x="6198376" y="1270391"/>
                    <a:chExt cx="233408" cy="203462"/>
                  </a:xfrm>
                </p:grpSpPr>
                <p:grpSp>
                  <p:nvGrpSpPr>
                    <p:cNvPr id="126" name="Groupe 125"/>
                    <p:cNvGrpSpPr/>
                    <p:nvPr/>
                  </p:nvGrpSpPr>
                  <p:grpSpPr>
                    <a:xfrm>
                      <a:off x="6198376" y="1270391"/>
                      <a:ext cx="116704" cy="202422"/>
                      <a:chOff x="6198376" y="1270390"/>
                      <a:chExt cx="1249446" cy="1054001"/>
                    </a:xfrm>
                  </p:grpSpPr>
                  <p:grpSp>
                    <p:nvGrpSpPr>
                      <p:cNvPr id="134" name="Groupe 133"/>
                      <p:cNvGrpSpPr/>
                      <p:nvPr/>
                    </p:nvGrpSpPr>
                    <p:grpSpPr>
                      <a:xfrm>
                        <a:off x="6198376" y="1409991"/>
                        <a:ext cx="628213" cy="914400"/>
                        <a:chOff x="6198376" y="1409991"/>
                        <a:chExt cx="628213" cy="914400"/>
                      </a:xfrm>
                    </p:grpSpPr>
                    <p:sp>
                      <p:nvSpPr>
                        <p:cNvPr id="138" name="Arc 13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9" name="Arc 13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35" name="Groupe 134"/>
                      <p:cNvGrpSpPr/>
                      <p:nvPr/>
                    </p:nvGrpSpPr>
                    <p:grpSpPr>
                      <a:xfrm flipH="1" flipV="1">
                        <a:off x="6819609" y="1270390"/>
                        <a:ext cx="628213" cy="914400"/>
                        <a:chOff x="6198376" y="1409991"/>
                        <a:chExt cx="628213" cy="914400"/>
                      </a:xfrm>
                    </p:grpSpPr>
                    <p:sp>
                      <p:nvSpPr>
                        <p:cNvPr id="136" name="Arc 13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7" name="Arc 13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27" name="Groupe 126"/>
                    <p:cNvGrpSpPr/>
                    <p:nvPr/>
                  </p:nvGrpSpPr>
                  <p:grpSpPr>
                    <a:xfrm>
                      <a:off x="6315080" y="1271431"/>
                      <a:ext cx="116704" cy="202422"/>
                      <a:chOff x="6198376" y="1270390"/>
                      <a:chExt cx="1249446" cy="1054001"/>
                    </a:xfrm>
                  </p:grpSpPr>
                  <p:grpSp>
                    <p:nvGrpSpPr>
                      <p:cNvPr id="128" name="Groupe 127"/>
                      <p:cNvGrpSpPr/>
                      <p:nvPr/>
                    </p:nvGrpSpPr>
                    <p:grpSpPr>
                      <a:xfrm>
                        <a:off x="6198376" y="1409991"/>
                        <a:ext cx="628213" cy="914400"/>
                        <a:chOff x="6198376" y="1409991"/>
                        <a:chExt cx="628213" cy="914400"/>
                      </a:xfrm>
                    </p:grpSpPr>
                    <p:sp>
                      <p:nvSpPr>
                        <p:cNvPr id="132" name="Arc 13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3" name="Arc 13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9" name="Groupe 128"/>
                      <p:cNvGrpSpPr/>
                      <p:nvPr/>
                    </p:nvGrpSpPr>
                    <p:grpSpPr>
                      <a:xfrm flipH="1" flipV="1">
                        <a:off x="6819609" y="1270390"/>
                        <a:ext cx="628213" cy="914400"/>
                        <a:chOff x="6198376" y="1409991"/>
                        <a:chExt cx="628213" cy="914400"/>
                      </a:xfrm>
                    </p:grpSpPr>
                    <p:sp>
                      <p:nvSpPr>
                        <p:cNvPr id="130" name="Arc 12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1" name="Arc 13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93" name="Groupe 92"/>
                <p:cNvGrpSpPr/>
                <p:nvPr/>
              </p:nvGrpSpPr>
              <p:grpSpPr>
                <a:xfrm>
                  <a:off x="6665192" y="1270391"/>
                  <a:ext cx="466816" cy="203462"/>
                  <a:chOff x="6198376" y="1270391"/>
                  <a:chExt cx="466816" cy="203462"/>
                </a:xfrm>
              </p:grpSpPr>
              <p:grpSp>
                <p:nvGrpSpPr>
                  <p:cNvPr id="94" name="Groupe 93"/>
                  <p:cNvGrpSpPr/>
                  <p:nvPr/>
                </p:nvGrpSpPr>
                <p:grpSpPr>
                  <a:xfrm>
                    <a:off x="6198376" y="1270391"/>
                    <a:ext cx="233408" cy="203462"/>
                    <a:chOff x="6198376" y="1270391"/>
                    <a:chExt cx="233408" cy="203462"/>
                  </a:xfrm>
                </p:grpSpPr>
                <p:grpSp>
                  <p:nvGrpSpPr>
                    <p:cNvPr id="110" name="Groupe 109"/>
                    <p:cNvGrpSpPr/>
                    <p:nvPr/>
                  </p:nvGrpSpPr>
                  <p:grpSpPr>
                    <a:xfrm>
                      <a:off x="6198376" y="1270391"/>
                      <a:ext cx="116704" cy="202422"/>
                      <a:chOff x="6198376" y="1270390"/>
                      <a:chExt cx="1249446" cy="1054001"/>
                    </a:xfrm>
                  </p:grpSpPr>
                  <p:grpSp>
                    <p:nvGrpSpPr>
                      <p:cNvPr id="118" name="Groupe 117"/>
                      <p:cNvGrpSpPr/>
                      <p:nvPr/>
                    </p:nvGrpSpPr>
                    <p:grpSpPr>
                      <a:xfrm>
                        <a:off x="6198376" y="1409991"/>
                        <a:ext cx="628213" cy="914400"/>
                        <a:chOff x="6198376" y="1409991"/>
                        <a:chExt cx="628213" cy="914400"/>
                      </a:xfrm>
                    </p:grpSpPr>
                    <p:sp>
                      <p:nvSpPr>
                        <p:cNvPr id="122" name="Arc 12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3" name="Arc 12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9" name="Groupe 118"/>
                      <p:cNvGrpSpPr/>
                      <p:nvPr/>
                    </p:nvGrpSpPr>
                    <p:grpSpPr>
                      <a:xfrm flipH="1" flipV="1">
                        <a:off x="6819609" y="1270390"/>
                        <a:ext cx="628213" cy="914400"/>
                        <a:chOff x="6198376" y="1409991"/>
                        <a:chExt cx="628213" cy="914400"/>
                      </a:xfrm>
                    </p:grpSpPr>
                    <p:sp>
                      <p:nvSpPr>
                        <p:cNvPr id="120" name="Arc 11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1" name="Arc 12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11" name="Groupe 110"/>
                    <p:cNvGrpSpPr/>
                    <p:nvPr/>
                  </p:nvGrpSpPr>
                  <p:grpSpPr>
                    <a:xfrm>
                      <a:off x="6315080" y="1271431"/>
                      <a:ext cx="116704" cy="202422"/>
                      <a:chOff x="6198376" y="1270390"/>
                      <a:chExt cx="1249446" cy="1054001"/>
                    </a:xfrm>
                  </p:grpSpPr>
                  <p:grpSp>
                    <p:nvGrpSpPr>
                      <p:cNvPr id="112" name="Groupe 111"/>
                      <p:cNvGrpSpPr/>
                      <p:nvPr/>
                    </p:nvGrpSpPr>
                    <p:grpSpPr>
                      <a:xfrm>
                        <a:off x="6198376" y="1409991"/>
                        <a:ext cx="628213" cy="914400"/>
                        <a:chOff x="6198376" y="1409991"/>
                        <a:chExt cx="628213" cy="914400"/>
                      </a:xfrm>
                    </p:grpSpPr>
                    <p:sp>
                      <p:nvSpPr>
                        <p:cNvPr id="116" name="Arc 11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7" name="Arc 11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3" name="Groupe 112"/>
                      <p:cNvGrpSpPr/>
                      <p:nvPr/>
                    </p:nvGrpSpPr>
                    <p:grpSpPr>
                      <a:xfrm flipH="1" flipV="1">
                        <a:off x="6819609" y="1270390"/>
                        <a:ext cx="628213" cy="914400"/>
                        <a:chOff x="6198376" y="1409991"/>
                        <a:chExt cx="628213" cy="914400"/>
                      </a:xfrm>
                    </p:grpSpPr>
                    <p:sp>
                      <p:nvSpPr>
                        <p:cNvPr id="114" name="Arc 11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5" name="Arc 11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95" name="Groupe 94"/>
                  <p:cNvGrpSpPr/>
                  <p:nvPr/>
                </p:nvGrpSpPr>
                <p:grpSpPr>
                  <a:xfrm>
                    <a:off x="6431784" y="1270391"/>
                    <a:ext cx="233408" cy="203462"/>
                    <a:chOff x="6198376" y="1270391"/>
                    <a:chExt cx="233408" cy="203462"/>
                  </a:xfrm>
                </p:grpSpPr>
                <p:grpSp>
                  <p:nvGrpSpPr>
                    <p:cNvPr id="96" name="Groupe 95"/>
                    <p:cNvGrpSpPr/>
                    <p:nvPr/>
                  </p:nvGrpSpPr>
                  <p:grpSpPr>
                    <a:xfrm>
                      <a:off x="6198376" y="1270391"/>
                      <a:ext cx="116704" cy="202422"/>
                      <a:chOff x="6198376" y="1270390"/>
                      <a:chExt cx="1249446" cy="1054001"/>
                    </a:xfrm>
                  </p:grpSpPr>
                  <p:grpSp>
                    <p:nvGrpSpPr>
                      <p:cNvPr id="104" name="Groupe 103"/>
                      <p:cNvGrpSpPr/>
                      <p:nvPr/>
                    </p:nvGrpSpPr>
                    <p:grpSpPr>
                      <a:xfrm>
                        <a:off x="6198376" y="1409991"/>
                        <a:ext cx="628213" cy="914400"/>
                        <a:chOff x="6198376" y="1409991"/>
                        <a:chExt cx="628213" cy="914400"/>
                      </a:xfrm>
                    </p:grpSpPr>
                    <p:sp>
                      <p:nvSpPr>
                        <p:cNvPr id="108" name="Arc 10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9" name="Arc 10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05" name="Groupe 104"/>
                      <p:cNvGrpSpPr/>
                      <p:nvPr/>
                    </p:nvGrpSpPr>
                    <p:grpSpPr>
                      <a:xfrm flipH="1" flipV="1">
                        <a:off x="6819609" y="1270390"/>
                        <a:ext cx="628213" cy="914400"/>
                        <a:chOff x="6198376" y="1409991"/>
                        <a:chExt cx="628213" cy="914400"/>
                      </a:xfrm>
                    </p:grpSpPr>
                    <p:sp>
                      <p:nvSpPr>
                        <p:cNvPr id="106" name="Arc 10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7" name="Arc 10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97" name="Groupe 96"/>
                    <p:cNvGrpSpPr/>
                    <p:nvPr/>
                  </p:nvGrpSpPr>
                  <p:grpSpPr>
                    <a:xfrm>
                      <a:off x="6315080" y="1271431"/>
                      <a:ext cx="116704" cy="202422"/>
                      <a:chOff x="6198376" y="1270390"/>
                      <a:chExt cx="1249446" cy="1054001"/>
                    </a:xfrm>
                  </p:grpSpPr>
                  <p:grpSp>
                    <p:nvGrpSpPr>
                      <p:cNvPr id="98" name="Groupe 97"/>
                      <p:cNvGrpSpPr/>
                      <p:nvPr/>
                    </p:nvGrpSpPr>
                    <p:grpSpPr>
                      <a:xfrm>
                        <a:off x="6198376" y="1409991"/>
                        <a:ext cx="628213" cy="914400"/>
                        <a:chOff x="6198376" y="1409991"/>
                        <a:chExt cx="628213" cy="914400"/>
                      </a:xfrm>
                    </p:grpSpPr>
                    <p:sp>
                      <p:nvSpPr>
                        <p:cNvPr id="102" name="Arc 10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3" name="Arc 10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9" name="Groupe 98"/>
                      <p:cNvGrpSpPr/>
                      <p:nvPr/>
                    </p:nvGrpSpPr>
                    <p:grpSpPr>
                      <a:xfrm flipH="1" flipV="1">
                        <a:off x="6819609" y="1270390"/>
                        <a:ext cx="628213" cy="914400"/>
                        <a:chOff x="6198376" y="1409991"/>
                        <a:chExt cx="628213" cy="914400"/>
                      </a:xfrm>
                    </p:grpSpPr>
                    <p:sp>
                      <p:nvSpPr>
                        <p:cNvPr id="100" name="Arc 9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1" name="Arc 10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90" name="Connecteur droit avec flèche 89"/>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Connecteur droit 90"/>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5" name="Groupe 154"/>
            <p:cNvGrpSpPr/>
            <p:nvPr/>
          </p:nvGrpSpPr>
          <p:grpSpPr>
            <a:xfrm>
              <a:off x="3693332" y="2192093"/>
              <a:ext cx="1347169" cy="942321"/>
              <a:chOff x="2003664" y="2671082"/>
              <a:chExt cx="1347169" cy="942321"/>
            </a:xfrm>
          </p:grpSpPr>
          <p:cxnSp>
            <p:nvCxnSpPr>
              <p:cNvPr id="157" name="Connecteur droit 156"/>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Connecteur droit 157"/>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Connecteur droit 158"/>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0" name="Connecteur droit avec flèche 309"/>
            <p:cNvCxnSpPr/>
            <p:nvPr/>
          </p:nvCxnSpPr>
          <p:spPr bwMode="auto">
            <a:xfrm>
              <a:off x="4145429" y="2191594"/>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Connecteur droit avec flèche 310"/>
            <p:cNvCxnSpPr/>
            <p:nvPr/>
          </p:nvCxnSpPr>
          <p:spPr bwMode="auto">
            <a:xfrm flipH="1">
              <a:off x="4299175" y="2582481"/>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3" name="Groupe 312"/>
            <p:cNvGrpSpPr/>
            <p:nvPr/>
          </p:nvGrpSpPr>
          <p:grpSpPr>
            <a:xfrm>
              <a:off x="3845465" y="2191594"/>
              <a:ext cx="6443" cy="936268"/>
              <a:chOff x="2149967" y="2671084"/>
              <a:chExt cx="6443" cy="936268"/>
            </a:xfrm>
          </p:grpSpPr>
          <p:cxnSp>
            <p:nvCxnSpPr>
              <p:cNvPr id="386" name="Connecteur droit avec flèche 385"/>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7" name="Connecteur droit avec flèche 386"/>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6" name="Groupe 315"/>
            <p:cNvGrpSpPr/>
            <p:nvPr/>
          </p:nvGrpSpPr>
          <p:grpSpPr>
            <a:xfrm>
              <a:off x="3699162" y="2191592"/>
              <a:ext cx="1347169" cy="942321"/>
              <a:chOff x="2003664" y="2671082"/>
              <a:chExt cx="1347169" cy="942321"/>
            </a:xfrm>
          </p:grpSpPr>
          <p:cxnSp>
            <p:nvCxnSpPr>
              <p:cNvPr id="318" name="Connecteur droit 317"/>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Connecteur droit 318"/>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Connecteur droit 319"/>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53" name="Image 252"/>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874431" y="2601847"/>
            <a:ext cx="3837623" cy="591503"/>
          </a:xfrm>
          <a:prstGeom prst="rect">
            <a:avLst/>
          </a:prstGeom>
        </p:spPr>
      </p:pic>
      <p:cxnSp>
        <p:nvCxnSpPr>
          <p:cNvPr id="196" name="Connecteur droit avec flèche 195"/>
          <p:cNvCxnSpPr/>
          <p:nvPr/>
        </p:nvCxnSpPr>
        <p:spPr bwMode="auto">
          <a:xfrm flipV="1">
            <a:off x="5370831" y="1551022"/>
            <a:ext cx="229601" cy="149162"/>
          </a:xfrm>
          <a:prstGeom prst="straightConnector1">
            <a:avLst/>
          </a:prstGeom>
          <a:solidFill>
            <a:schemeClr val="accent1"/>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Connecteur droit avec flèche 197"/>
          <p:cNvCxnSpPr/>
          <p:nvPr/>
        </p:nvCxnSpPr>
        <p:spPr bwMode="auto">
          <a:xfrm flipV="1">
            <a:off x="3186871" y="953615"/>
            <a:ext cx="7205" cy="312670"/>
          </a:xfrm>
          <a:prstGeom prst="straightConnector1">
            <a:avLst/>
          </a:prstGeom>
          <a:solidFill>
            <a:schemeClr val="accent1"/>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Connecteur droit avec flèche 204"/>
          <p:cNvCxnSpPr/>
          <p:nvPr/>
        </p:nvCxnSpPr>
        <p:spPr bwMode="auto">
          <a:xfrm flipV="1">
            <a:off x="5370831" y="1349215"/>
            <a:ext cx="9898" cy="329170"/>
          </a:xfrm>
          <a:prstGeom prst="straightConnector1">
            <a:avLst/>
          </a:prstGeom>
          <a:solidFill>
            <a:schemeClr val="accent1"/>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Connecteur droit avec flèche 209"/>
          <p:cNvCxnSpPr/>
          <p:nvPr/>
        </p:nvCxnSpPr>
        <p:spPr bwMode="auto">
          <a:xfrm flipV="1">
            <a:off x="3198395" y="1076218"/>
            <a:ext cx="229601" cy="149162"/>
          </a:xfrm>
          <a:prstGeom prst="straightConnector1">
            <a:avLst/>
          </a:prstGeom>
          <a:solidFill>
            <a:schemeClr val="accent1"/>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1" name="Groupe 250"/>
          <p:cNvGrpSpPr/>
          <p:nvPr/>
        </p:nvGrpSpPr>
        <p:grpSpPr>
          <a:xfrm>
            <a:off x="461798" y="3491170"/>
            <a:ext cx="4091292" cy="338554"/>
            <a:chOff x="461798" y="3491170"/>
            <a:chExt cx="4091292" cy="338554"/>
          </a:xfrm>
        </p:grpSpPr>
        <p:sp>
          <p:nvSpPr>
            <p:cNvPr id="183" name="Rectangle 182"/>
            <p:cNvSpPr/>
            <p:nvPr/>
          </p:nvSpPr>
          <p:spPr>
            <a:xfrm>
              <a:off x="461798" y="3491170"/>
              <a:ext cx="4091292" cy="338554"/>
            </a:xfrm>
            <a:prstGeom prst="rect">
              <a:avLst/>
            </a:prstGeom>
          </p:spPr>
          <p:txBody>
            <a:bodyPr wrap="square">
              <a:spAutoFit/>
            </a:bodyPr>
            <a:lstStyle/>
            <a:p>
              <a:r>
                <a:rPr lang="fr-FR" sz="1600" i="0" dirty="0" smtClean="0">
                  <a:solidFill>
                    <a:schemeClr val="accent2">
                      <a:lumMod val="75000"/>
                    </a:schemeClr>
                  </a:solidFill>
                </a:rPr>
                <a:t>          mesure de la polarisation en</a:t>
              </a:r>
              <a:endParaRPr lang="fr-FR" sz="1600" i="0" dirty="0">
                <a:solidFill>
                  <a:schemeClr val="accent2">
                    <a:lumMod val="75000"/>
                  </a:schemeClr>
                </a:solidFill>
              </a:endParaRPr>
            </a:p>
          </p:txBody>
        </p:sp>
        <p:grpSp>
          <p:nvGrpSpPr>
            <p:cNvPr id="249" name="Groupe 248"/>
            <p:cNvGrpSpPr/>
            <p:nvPr/>
          </p:nvGrpSpPr>
          <p:grpSpPr>
            <a:xfrm>
              <a:off x="595578" y="3579992"/>
              <a:ext cx="3541653" cy="190500"/>
              <a:chOff x="595578" y="3579992"/>
              <a:chExt cx="3541653" cy="190500"/>
            </a:xfrm>
          </p:grpSpPr>
          <p:pic>
            <p:nvPicPr>
              <p:cNvPr id="239" name="Image 238"/>
              <p:cNvPicPr>
                <a:picLocks noChangeAspect="1"/>
              </p:cNvPicPr>
              <p:nvPr>
                <p:custDataLst>
                  <p:tags r:id="rId8"/>
                </p:custDataLst>
              </p:nvPr>
            </p:nvPicPr>
            <p:blipFill>
              <a:blip r:embed="rId15" cstate="print">
                <a:extLst>
                  <a:ext uri="{28A0092B-C50C-407E-A947-70E740481C1C}">
                    <a14:useLocalDpi xmlns:a14="http://schemas.microsoft.com/office/drawing/2010/main" val="0"/>
                  </a:ext>
                </a:extLst>
              </a:blip>
              <a:stretch>
                <a:fillRect/>
              </a:stretch>
            </p:blipFill>
            <p:spPr>
              <a:xfrm>
                <a:off x="595578" y="3579992"/>
                <a:ext cx="438150" cy="190500"/>
              </a:xfrm>
              <a:prstGeom prst="rect">
                <a:avLst/>
              </a:prstGeom>
            </p:spPr>
          </p:pic>
          <p:pic>
            <p:nvPicPr>
              <p:cNvPr id="240" name="Image 239"/>
              <p:cNvPicPr>
                <a:picLocks noChangeAspect="1"/>
              </p:cNvPicPr>
              <p:nvPr>
                <p:custDataLst>
                  <p:tags r:id="rId9"/>
                </p:custDataLst>
              </p:nvPr>
            </p:nvPicPr>
            <p:blipFill>
              <a:blip r:embed="rId16" cstate="print">
                <a:extLst>
                  <a:ext uri="{28A0092B-C50C-407E-A947-70E740481C1C}">
                    <a14:useLocalDpi xmlns:a14="http://schemas.microsoft.com/office/drawing/2010/main" val="0"/>
                  </a:ext>
                </a:extLst>
              </a:blip>
              <a:stretch>
                <a:fillRect/>
              </a:stretch>
            </p:blipFill>
            <p:spPr>
              <a:xfrm>
                <a:off x="3828621" y="3617581"/>
                <a:ext cx="308610" cy="114300"/>
              </a:xfrm>
              <a:prstGeom prst="rect">
                <a:avLst/>
              </a:prstGeom>
            </p:spPr>
          </p:pic>
        </p:grpSp>
      </p:grpSp>
      <p:grpSp>
        <p:nvGrpSpPr>
          <p:cNvPr id="252" name="Groupe 251"/>
          <p:cNvGrpSpPr/>
          <p:nvPr/>
        </p:nvGrpSpPr>
        <p:grpSpPr>
          <a:xfrm>
            <a:off x="4891383" y="3491170"/>
            <a:ext cx="4091292" cy="338554"/>
            <a:chOff x="4891383" y="3491170"/>
            <a:chExt cx="4091292" cy="338554"/>
          </a:xfrm>
        </p:grpSpPr>
        <p:sp>
          <p:nvSpPr>
            <p:cNvPr id="214" name="Rectangle 213"/>
            <p:cNvSpPr/>
            <p:nvPr/>
          </p:nvSpPr>
          <p:spPr>
            <a:xfrm>
              <a:off x="4891383" y="3491170"/>
              <a:ext cx="4091292" cy="338554"/>
            </a:xfrm>
            <a:prstGeom prst="rect">
              <a:avLst/>
            </a:prstGeom>
          </p:spPr>
          <p:txBody>
            <a:bodyPr wrap="square">
              <a:spAutoFit/>
            </a:bodyPr>
            <a:lstStyle/>
            <a:p>
              <a:r>
                <a:rPr lang="fr-FR" sz="1600" i="0" dirty="0" smtClean="0">
                  <a:solidFill>
                    <a:schemeClr val="accent2">
                      <a:lumMod val="75000"/>
                    </a:schemeClr>
                  </a:solidFill>
                </a:rPr>
                <a:t>         mesure de la polarisation en  </a:t>
              </a:r>
              <a:endParaRPr lang="fr-FR" sz="1600" i="0" dirty="0">
                <a:solidFill>
                  <a:schemeClr val="accent2">
                    <a:lumMod val="75000"/>
                  </a:schemeClr>
                </a:solidFill>
              </a:endParaRPr>
            </a:p>
          </p:txBody>
        </p:sp>
        <p:grpSp>
          <p:nvGrpSpPr>
            <p:cNvPr id="250" name="Groupe 249"/>
            <p:cNvGrpSpPr/>
            <p:nvPr/>
          </p:nvGrpSpPr>
          <p:grpSpPr>
            <a:xfrm>
              <a:off x="5025163" y="3579992"/>
              <a:ext cx="3487047" cy="238125"/>
              <a:chOff x="5025163" y="3579992"/>
              <a:chExt cx="3487047" cy="238125"/>
            </a:xfrm>
          </p:grpSpPr>
          <p:pic>
            <p:nvPicPr>
              <p:cNvPr id="241" name="Image 240"/>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5025163" y="3579992"/>
                <a:ext cx="441960" cy="238125"/>
              </a:xfrm>
              <a:prstGeom prst="rect">
                <a:avLst/>
              </a:prstGeom>
            </p:spPr>
          </p:pic>
          <p:pic>
            <p:nvPicPr>
              <p:cNvPr id="242" name="Image 241"/>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8195980" y="3605706"/>
                <a:ext cx="316230" cy="171450"/>
              </a:xfrm>
              <a:prstGeom prst="rect">
                <a:avLst/>
              </a:prstGeom>
            </p:spPr>
          </p:pic>
        </p:grpSp>
      </p:grpSp>
      <p:sp>
        <p:nvSpPr>
          <p:cNvPr id="219" name="Rectangle 218"/>
          <p:cNvSpPr/>
          <p:nvPr/>
        </p:nvSpPr>
        <p:spPr>
          <a:xfrm>
            <a:off x="2301852" y="4417445"/>
            <a:ext cx="4091292" cy="338554"/>
          </a:xfrm>
          <a:prstGeom prst="rect">
            <a:avLst/>
          </a:prstGeom>
        </p:spPr>
        <p:txBody>
          <a:bodyPr wrap="square">
            <a:spAutoFit/>
          </a:bodyPr>
          <a:lstStyle/>
          <a:p>
            <a:r>
              <a:rPr lang="fr-FR" sz="1600" i="0" dirty="0" smtClean="0">
                <a:solidFill>
                  <a:schemeClr val="accent2">
                    <a:lumMod val="75000"/>
                  </a:schemeClr>
                </a:solidFill>
              </a:rPr>
              <a:t>          La mesure de la corrélation est </a:t>
            </a:r>
            <a:endParaRPr lang="fr-FR" sz="1600" i="0" dirty="0">
              <a:solidFill>
                <a:schemeClr val="accent2">
                  <a:lumMod val="75000"/>
                </a:schemeClr>
              </a:solidFill>
            </a:endParaRPr>
          </a:p>
        </p:txBody>
      </p:sp>
      <p:pic>
        <p:nvPicPr>
          <p:cNvPr id="244" name="Image 243"/>
          <p:cNvPicPr>
            <a:picLocks noChangeAspect="1"/>
          </p:cNvPicPr>
          <p:nvPr>
            <p:custDataLst>
              <p:tags r:id="rId2"/>
            </p:custDataLst>
          </p:nvPr>
        </p:nvPicPr>
        <p:blipFill>
          <a:blip r:embed="rId19" cstate="print">
            <a:extLst>
              <a:ext uri="{28A0092B-C50C-407E-A947-70E740481C1C}">
                <a14:useLocalDpi xmlns:a14="http://schemas.microsoft.com/office/drawing/2010/main" val="0"/>
              </a:ext>
            </a:extLst>
          </a:blip>
          <a:stretch>
            <a:fillRect/>
          </a:stretch>
        </p:blipFill>
        <p:spPr>
          <a:xfrm>
            <a:off x="3467008" y="4988022"/>
            <a:ext cx="1975104" cy="306324"/>
          </a:xfrm>
          <a:prstGeom prst="rect">
            <a:avLst/>
          </a:prstGeom>
        </p:spPr>
      </p:pic>
      <p:grpSp>
        <p:nvGrpSpPr>
          <p:cNvPr id="246" name="Groupe 245"/>
          <p:cNvGrpSpPr/>
          <p:nvPr/>
        </p:nvGrpSpPr>
        <p:grpSpPr>
          <a:xfrm>
            <a:off x="1128652" y="1005937"/>
            <a:ext cx="1053154" cy="1132707"/>
            <a:chOff x="1128652" y="1005937"/>
            <a:chExt cx="1053154" cy="1132707"/>
          </a:xfrm>
        </p:grpSpPr>
        <p:cxnSp>
          <p:nvCxnSpPr>
            <p:cNvPr id="10" name="Connecteur droit avec flèche 9"/>
            <p:cNvCxnSpPr/>
            <p:nvPr/>
          </p:nvCxnSpPr>
          <p:spPr bwMode="auto">
            <a:xfrm flipV="1">
              <a:off x="1128652" y="1573170"/>
              <a:ext cx="634759" cy="355435"/>
            </a:xfrm>
            <a:prstGeom prst="straightConnector1">
              <a:avLst/>
            </a:prstGeom>
            <a:solidFill>
              <a:schemeClr val="accent1"/>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Connecteur droit avec flèche 185"/>
            <p:cNvCxnSpPr/>
            <p:nvPr/>
          </p:nvCxnSpPr>
          <p:spPr bwMode="auto">
            <a:xfrm flipV="1">
              <a:off x="1128652" y="1047832"/>
              <a:ext cx="0" cy="875255"/>
            </a:xfrm>
            <a:prstGeom prst="straightConnector1">
              <a:avLst/>
            </a:prstGeom>
            <a:solidFill>
              <a:schemeClr val="accent1"/>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Connecteur droit avec flèche 187"/>
            <p:cNvCxnSpPr/>
            <p:nvPr/>
          </p:nvCxnSpPr>
          <p:spPr bwMode="auto">
            <a:xfrm>
              <a:off x="1128652" y="1923087"/>
              <a:ext cx="1053154" cy="0"/>
            </a:xfrm>
            <a:prstGeom prst="straightConnector1">
              <a:avLst/>
            </a:prstGeom>
            <a:solidFill>
              <a:schemeClr val="accent1"/>
            </a:solid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1" name="Image 230"/>
            <p:cNvPicPr>
              <a:picLocks noChangeAspect="1"/>
            </p:cNvPicPr>
            <p:nvPr>
              <p:custDataLst>
                <p:tags r:id="rId3"/>
              </p:custDataLst>
            </p:nvPr>
          </p:nvPicPr>
          <p:blipFill>
            <a:blip r:embed="rId20" cstate="print">
              <a:extLst>
                <a:ext uri="{28A0092B-C50C-407E-A947-70E740481C1C}">
                  <a14:useLocalDpi xmlns:a14="http://schemas.microsoft.com/office/drawing/2010/main" val="0"/>
                </a:ext>
              </a:extLst>
            </a:blip>
            <a:stretch>
              <a:fillRect/>
            </a:stretch>
          </p:blipFill>
          <p:spPr>
            <a:xfrm>
              <a:off x="1772612" y="1458484"/>
              <a:ext cx="256032" cy="208026"/>
            </a:xfrm>
            <a:prstGeom prst="rect">
              <a:avLst/>
            </a:prstGeom>
          </p:spPr>
        </p:pic>
        <p:pic>
          <p:nvPicPr>
            <p:cNvPr id="232" name="Image 231"/>
            <p:cNvPicPr>
              <a:picLocks noChangeAspect="1"/>
            </p:cNvPicPr>
            <p:nvPr>
              <p:custDataLst>
                <p:tags r:id="rId4"/>
              </p:custDataLst>
            </p:nvPr>
          </p:nvPicPr>
          <p:blipFill>
            <a:blip r:embed="rId21" cstate="print">
              <a:extLst>
                <a:ext uri="{28A0092B-C50C-407E-A947-70E740481C1C}">
                  <a14:useLocalDpi xmlns:a14="http://schemas.microsoft.com/office/drawing/2010/main" val="0"/>
                </a:ext>
              </a:extLst>
            </a:blip>
            <a:stretch>
              <a:fillRect/>
            </a:stretch>
          </p:blipFill>
          <p:spPr>
            <a:xfrm>
              <a:off x="1190575" y="1005937"/>
              <a:ext cx="219456" cy="217170"/>
            </a:xfrm>
            <a:prstGeom prst="rect">
              <a:avLst/>
            </a:prstGeom>
          </p:spPr>
        </p:pic>
        <p:pic>
          <p:nvPicPr>
            <p:cNvPr id="245" name="Image 244"/>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2028644" y="2001484"/>
              <a:ext cx="153162" cy="137160"/>
            </a:xfrm>
            <a:prstGeom prst="rect">
              <a:avLst/>
            </a:prstGeom>
          </p:spPr>
        </p:pic>
      </p:grpSp>
      <p:sp>
        <p:nvSpPr>
          <p:cNvPr id="247" name="Ellipse 246"/>
          <p:cNvSpPr/>
          <p:nvPr/>
        </p:nvSpPr>
        <p:spPr bwMode="auto">
          <a:xfrm>
            <a:off x="2770939" y="2340064"/>
            <a:ext cx="1943368" cy="717965"/>
          </a:xfrm>
          <a:prstGeom prst="ellipse">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48" name="Ellipse 247"/>
          <p:cNvSpPr/>
          <p:nvPr/>
        </p:nvSpPr>
        <p:spPr bwMode="auto">
          <a:xfrm>
            <a:off x="4810415" y="2357083"/>
            <a:ext cx="1999818" cy="717965"/>
          </a:xfrm>
          <a:prstGeom prst="ellipse">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307314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4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47" grpId="0" animBg="1"/>
      <p:bldP spid="247" grpId="1" animBg="1"/>
      <p:bldP spid="248" grpId="0" animBg="1"/>
      <p:bldP spid="2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Expérience de Young avec des particules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52" name="Ellipse 51"/>
          <p:cNvSpPr/>
          <p:nvPr/>
        </p:nvSpPr>
        <p:spPr bwMode="auto">
          <a:xfrm>
            <a:off x="923517" y="3679524"/>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5" name="Groupe 4"/>
          <p:cNvGrpSpPr/>
          <p:nvPr/>
        </p:nvGrpSpPr>
        <p:grpSpPr>
          <a:xfrm>
            <a:off x="2443276" y="2110405"/>
            <a:ext cx="102412" cy="3271736"/>
            <a:chOff x="2443276" y="2110405"/>
            <a:chExt cx="102412" cy="3271736"/>
          </a:xfrm>
        </p:grpSpPr>
        <p:sp>
          <p:nvSpPr>
            <p:cNvPr id="58" name="Rectangle 57"/>
            <p:cNvSpPr/>
            <p:nvPr/>
          </p:nvSpPr>
          <p:spPr bwMode="auto">
            <a:xfrm>
              <a:off x="2443276" y="2110405"/>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9" name="Rectangle 58"/>
            <p:cNvSpPr/>
            <p:nvPr/>
          </p:nvSpPr>
          <p:spPr bwMode="auto">
            <a:xfrm>
              <a:off x="2443276" y="324244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0" name="Rectangle 59"/>
            <p:cNvSpPr/>
            <p:nvPr/>
          </p:nvSpPr>
          <p:spPr bwMode="auto">
            <a:xfrm>
              <a:off x="2443276" y="4405561"/>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 name="Groupe 1"/>
          <p:cNvGrpSpPr/>
          <p:nvPr/>
        </p:nvGrpSpPr>
        <p:grpSpPr>
          <a:xfrm>
            <a:off x="954255" y="2577116"/>
            <a:ext cx="1505832" cy="1168244"/>
            <a:chOff x="937444" y="2598695"/>
            <a:chExt cx="1505832" cy="1168244"/>
          </a:xfrm>
        </p:grpSpPr>
        <p:cxnSp>
          <p:nvCxnSpPr>
            <p:cNvPr id="34" name="Connecteur droit avec flèche 33"/>
            <p:cNvCxnSpPr/>
            <p:nvPr/>
          </p:nvCxnSpPr>
          <p:spPr bwMode="auto">
            <a:xfrm flipV="1">
              <a:off x="971066" y="2598695"/>
              <a:ext cx="1472210" cy="113202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Connecteur droit avec flèche 35"/>
            <p:cNvCxnSpPr>
              <a:stCxn id="52" idx="3"/>
            </p:cNvCxnSpPr>
            <p:nvPr/>
          </p:nvCxnSpPr>
          <p:spPr bwMode="auto">
            <a:xfrm flipV="1">
              <a:off x="937444" y="2867559"/>
              <a:ext cx="1505832" cy="89938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Connecteur droit avec flèche 40"/>
            <p:cNvCxnSpPr>
              <a:stCxn id="52" idx="6"/>
            </p:cNvCxnSpPr>
            <p:nvPr/>
          </p:nvCxnSpPr>
          <p:spPr bwMode="auto">
            <a:xfrm flipV="1">
              <a:off x="1018615" y="3164705"/>
              <a:ext cx="1424661" cy="566026"/>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Connecteur droit avec flèche 42"/>
            <p:cNvCxnSpPr>
              <a:stCxn id="52" idx="6"/>
              <a:endCxn id="59" idx="1"/>
            </p:cNvCxnSpPr>
            <p:nvPr/>
          </p:nvCxnSpPr>
          <p:spPr bwMode="auto">
            <a:xfrm flipV="1">
              <a:off x="1018615" y="3730730"/>
              <a:ext cx="1424661" cy="1"/>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Connecteur droit avec flèche 47"/>
            <p:cNvCxnSpPr>
              <a:stCxn id="52" idx="6"/>
            </p:cNvCxnSpPr>
            <p:nvPr/>
          </p:nvCxnSpPr>
          <p:spPr bwMode="auto">
            <a:xfrm flipV="1">
              <a:off x="1018615" y="3447718"/>
              <a:ext cx="1424661" cy="28301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Groupe 18"/>
          <p:cNvGrpSpPr/>
          <p:nvPr/>
        </p:nvGrpSpPr>
        <p:grpSpPr>
          <a:xfrm>
            <a:off x="971066" y="3723400"/>
            <a:ext cx="1472210" cy="1132036"/>
            <a:chOff x="627252" y="4156832"/>
            <a:chExt cx="1472210" cy="1132036"/>
          </a:xfrm>
        </p:grpSpPr>
        <p:cxnSp>
          <p:nvCxnSpPr>
            <p:cNvPr id="74" name="Connecteur droit avec flèche 73"/>
            <p:cNvCxnSpPr/>
            <p:nvPr/>
          </p:nvCxnSpPr>
          <p:spPr bwMode="auto">
            <a:xfrm>
              <a:off x="627252" y="4156848"/>
              <a:ext cx="1472210" cy="113202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Connecteur droit avec flèche 74"/>
            <p:cNvCxnSpPr/>
            <p:nvPr/>
          </p:nvCxnSpPr>
          <p:spPr bwMode="auto">
            <a:xfrm>
              <a:off x="627252" y="4156832"/>
              <a:ext cx="1472210" cy="863172"/>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Connecteur droit avec flèche 75"/>
            <p:cNvCxnSpPr/>
            <p:nvPr/>
          </p:nvCxnSpPr>
          <p:spPr bwMode="auto">
            <a:xfrm>
              <a:off x="674801" y="4156832"/>
              <a:ext cx="1424661" cy="566026"/>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Connecteur droit avec flèche 77"/>
            <p:cNvCxnSpPr/>
            <p:nvPr/>
          </p:nvCxnSpPr>
          <p:spPr bwMode="auto">
            <a:xfrm>
              <a:off x="674801" y="4156832"/>
              <a:ext cx="1424661" cy="28301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oupe 5"/>
          <p:cNvGrpSpPr/>
          <p:nvPr/>
        </p:nvGrpSpPr>
        <p:grpSpPr>
          <a:xfrm>
            <a:off x="2494482" y="2509114"/>
            <a:ext cx="1000397" cy="1080110"/>
            <a:chOff x="2494482" y="2509114"/>
            <a:chExt cx="1000397" cy="1080110"/>
          </a:xfrm>
        </p:grpSpPr>
        <p:cxnSp>
          <p:nvCxnSpPr>
            <p:cNvPr id="79" name="Connecteur droit avec flèche 78"/>
            <p:cNvCxnSpPr/>
            <p:nvPr/>
          </p:nvCxnSpPr>
          <p:spPr bwMode="auto">
            <a:xfrm flipV="1">
              <a:off x="2494482" y="3086985"/>
              <a:ext cx="991098" cy="77721"/>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onnecteur droit avec flèche 79"/>
            <p:cNvCxnSpPr/>
            <p:nvPr/>
          </p:nvCxnSpPr>
          <p:spPr bwMode="auto">
            <a:xfrm flipV="1">
              <a:off x="2494482" y="2662734"/>
              <a:ext cx="995748" cy="501971"/>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Connecteur droit avec flèche 80"/>
            <p:cNvCxnSpPr/>
            <p:nvPr/>
          </p:nvCxnSpPr>
          <p:spPr bwMode="auto">
            <a:xfrm flipV="1">
              <a:off x="2494482" y="2509114"/>
              <a:ext cx="991098" cy="655591"/>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Connecteur droit avec flèche 81"/>
            <p:cNvCxnSpPr/>
            <p:nvPr/>
          </p:nvCxnSpPr>
          <p:spPr bwMode="auto">
            <a:xfrm>
              <a:off x="2545688" y="3164706"/>
              <a:ext cx="949191" cy="77734"/>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Connecteur droit avec flèche 82"/>
            <p:cNvCxnSpPr/>
            <p:nvPr/>
          </p:nvCxnSpPr>
          <p:spPr bwMode="auto">
            <a:xfrm flipV="1">
              <a:off x="2522409" y="2913719"/>
              <a:ext cx="963171" cy="250988"/>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Connecteur droit avec flèche 91"/>
            <p:cNvCxnSpPr/>
            <p:nvPr/>
          </p:nvCxnSpPr>
          <p:spPr bwMode="auto">
            <a:xfrm>
              <a:off x="2531722" y="3164707"/>
              <a:ext cx="958508" cy="283011"/>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Connecteur droit avec flèche 92"/>
            <p:cNvCxnSpPr/>
            <p:nvPr/>
          </p:nvCxnSpPr>
          <p:spPr bwMode="auto">
            <a:xfrm>
              <a:off x="2522409" y="3164707"/>
              <a:ext cx="963171" cy="424517"/>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oupe 8"/>
          <p:cNvGrpSpPr/>
          <p:nvPr/>
        </p:nvGrpSpPr>
        <p:grpSpPr>
          <a:xfrm>
            <a:off x="2503795" y="3806257"/>
            <a:ext cx="1000397" cy="1162974"/>
            <a:chOff x="2503795" y="3806257"/>
            <a:chExt cx="1000397" cy="1162974"/>
          </a:xfrm>
        </p:grpSpPr>
        <p:cxnSp>
          <p:nvCxnSpPr>
            <p:cNvPr id="84" name="Connecteur droit avec flèche 83"/>
            <p:cNvCxnSpPr/>
            <p:nvPr/>
          </p:nvCxnSpPr>
          <p:spPr bwMode="auto">
            <a:xfrm>
              <a:off x="2503795" y="4313639"/>
              <a:ext cx="991098" cy="77721"/>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Connecteur droit avec flèche 84"/>
            <p:cNvCxnSpPr/>
            <p:nvPr/>
          </p:nvCxnSpPr>
          <p:spPr bwMode="auto">
            <a:xfrm>
              <a:off x="2503795" y="4313640"/>
              <a:ext cx="995748" cy="501971"/>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Connecteur droit avec flèche 85"/>
            <p:cNvCxnSpPr/>
            <p:nvPr/>
          </p:nvCxnSpPr>
          <p:spPr bwMode="auto">
            <a:xfrm>
              <a:off x="2503795" y="4313640"/>
              <a:ext cx="991098" cy="655591"/>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Connecteur droit avec flèche 86"/>
            <p:cNvCxnSpPr/>
            <p:nvPr/>
          </p:nvCxnSpPr>
          <p:spPr bwMode="auto">
            <a:xfrm flipV="1">
              <a:off x="2555001" y="4235905"/>
              <a:ext cx="949191" cy="77734"/>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Connecteur droit avec flèche 87"/>
            <p:cNvCxnSpPr/>
            <p:nvPr/>
          </p:nvCxnSpPr>
          <p:spPr bwMode="auto">
            <a:xfrm>
              <a:off x="2531722" y="4313638"/>
              <a:ext cx="963171" cy="250988"/>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Connecteur droit avec flèche 96"/>
            <p:cNvCxnSpPr/>
            <p:nvPr/>
          </p:nvCxnSpPr>
          <p:spPr bwMode="auto">
            <a:xfrm flipV="1">
              <a:off x="2503795" y="3806257"/>
              <a:ext cx="986435" cy="50629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Connecteur droit avec flèche 98"/>
            <p:cNvCxnSpPr/>
            <p:nvPr/>
          </p:nvCxnSpPr>
          <p:spPr bwMode="auto">
            <a:xfrm flipV="1">
              <a:off x="2545688" y="4013728"/>
              <a:ext cx="944542" cy="299913"/>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oupe 6"/>
          <p:cNvGrpSpPr/>
          <p:nvPr/>
        </p:nvGrpSpPr>
        <p:grpSpPr>
          <a:xfrm>
            <a:off x="3534980" y="1743836"/>
            <a:ext cx="869538" cy="2914900"/>
            <a:chOff x="3410625" y="1616836"/>
            <a:chExt cx="869538" cy="2914900"/>
          </a:xfrm>
        </p:grpSpPr>
        <p:pic>
          <p:nvPicPr>
            <p:cNvPr id="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308658" y="2718803"/>
              <a:ext cx="2914900" cy="71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3" name="ZoneTexte 102"/>
                <p:cNvSpPr txBox="1"/>
                <p:nvPr/>
              </p:nvSpPr>
              <p:spPr>
                <a:xfrm>
                  <a:off x="3772203" y="2529658"/>
                  <a:ext cx="507960"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sSub>
                          <m:sSubPr>
                            <m:ctrlPr>
                              <a:rPr lang="fr-FR" i="1" smtClean="0">
                                <a:solidFill>
                                  <a:srgbClr val="00B050"/>
                                </a:solidFill>
                                <a:latin typeface="Cambria Math"/>
                              </a:rPr>
                            </m:ctrlPr>
                          </m:sSubPr>
                          <m:e>
                            <m:r>
                              <a:rPr lang="fr-FR" b="0" i="1" smtClean="0">
                                <a:solidFill>
                                  <a:srgbClr val="00B050"/>
                                </a:solidFill>
                                <a:latin typeface="Cambria Math"/>
                              </a:rPr>
                              <m:t>𝑁</m:t>
                            </m:r>
                          </m:e>
                          <m:sub>
                            <m:r>
                              <a:rPr lang="fr-FR" b="0" i="1" smtClean="0">
                                <a:solidFill>
                                  <a:srgbClr val="00B050"/>
                                </a:solidFill>
                                <a:latin typeface="Cambria Math"/>
                              </a:rPr>
                              <m:t>1</m:t>
                            </m:r>
                          </m:sub>
                        </m:sSub>
                      </m:oMath>
                    </m:oMathPara>
                  </a14:m>
                  <a:endParaRPr lang="fr-FR" dirty="0">
                    <a:solidFill>
                      <a:srgbClr val="00B050"/>
                    </a:solidFill>
                  </a:endParaRPr>
                </a:p>
              </p:txBody>
            </p:sp>
          </mc:Choice>
          <mc:Fallback xmlns="">
            <p:sp>
              <p:nvSpPr>
                <p:cNvPr id="103" name="ZoneTexte 102"/>
                <p:cNvSpPr txBox="1">
                  <a:spLocks noRot="1" noChangeAspect="1" noMove="1" noResize="1" noEditPoints="1" noAdjustHandles="1" noChangeArrowheads="1" noChangeShapeType="1" noTextEdit="1"/>
                </p:cNvSpPr>
                <p:nvPr/>
              </p:nvSpPr>
              <p:spPr>
                <a:xfrm>
                  <a:off x="3772203" y="2529658"/>
                  <a:ext cx="507960" cy="369332"/>
                </a:xfrm>
                <a:prstGeom prst="rect">
                  <a:avLst/>
                </a:prstGeom>
                <a:blipFill rotWithShape="1">
                  <a:blip r:embed="rId12"/>
                  <a:stretch>
                    <a:fillRect b="-1639"/>
                  </a:stretch>
                </a:blipFill>
              </p:spPr>
              <p:txBody>
                <a:bodyPr/>
                <a:lstStyle/>
                <a:p>
                  <a:r>
                    <a:rPr lang="fr-FR">
                      <a:noFill/>
                    </a:rPr>
                    <a:t> </a:t>
                  </a:r>
                </a:p>
              </p:txBody>
            </p:sp>
          </mc:Fallback>
        </mc:AlternateContent>
      </p:grpSp>
      <p:grpSp>
        <p:nvGrpSpPr>
          <p:cNvPr id="8" name="Groupe 7"/>
          <p:cNvGrpSpPr/>
          <p:nvPr/>
        </p:nvGrpSpPr>
        <p:grpSpPr>
          <a:xfrm>
            <a:off x="3526280" y="2783705"/>
            <a:ext cx="907500" cy="2889772"/>
            <a:chOff x="3409240" y="2783705"/>
            <a:chExt cx="907500" cy="2889772"/>
          </a:xfrm>
        </p:grpSpPr>
        <p:pic>
          <p:nvPicPr>
            <p:cNvPr id="91"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2306591" y="3886354"/>
              <a:ext cx="2889772" cy="68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4" name="ZoneTexte 103"/>
                <p:cNvSpPr txBox="1"/>
                <p:nvPr/>
              </p:nvSpPr>
              <p:spPr>
                <a:xfrm>
                  <a:off x="3803458" y="4456769"/>
                  <a:ext cx="513282"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sSub>
                          <m:sSubPr>
                            <m:ctrlPr>
                              <a:rPr lang="fr-FR" i="1" smtClean="0">
                                <a:solidFill>
                                  <a:srgbClr val="FF33CC"/>
                                </a:solidFill>
                                <a:latin typeface="Cambria Math"/>
                              </a:rPr>
                            </m:ctrlPr>
                          </m:sSubPr>
                          <m:e>
                            <m:r>
                              <a:rPr lang="fr-FR" b="0" i="1" smtClean="0">
                                <a:solidFill>
                                  <a:srgbClr val="FF33CC"/>
                                </a:solidFill>
                                <a:latin typeface="Cambria Math"/>
                              </a:rPr>
                              <m:t>𝑁</m:t>
                            </m:r>
                          </m:e>
                          <m:sub>
                            <m:r>
                              <a:rPr lang="fr-FR" b="0" i="1" smtClean="0">
                                <a:solidFill>
                                  <a:srgbClr val="FF33CC"/>
                                </a:solidFill>
                                <a:latin typeface="Cambria Math"/>
                              </a:rPr>
                              <m:t>2</m:t>
                            </m:r>
                          </m:sub>
                        </m:sSub>
                      </m:oMath>
                    </m:oMathPara>
                  </a14:m>
                  <a:endParaRPr lang="fr-FR" dirty="0">
                    <a:solidFill>
                      <a:srgbClr val="FF33CC"/>
                    </a:solidFill>
                  </a:endParaRPr>
                </a:p>
              </p:txBody>
            </p:sp>
          </mc:Choice>
          <mc:Fallback xmlns="">
            <p:sp>
              <p:nvSpPr>
                <p:cNvPr id="104" name="ZoneTexte 103"/>
                <p:cNvSpPr txBox="1">
                  <a:spLocks noRot="1" noChangeAspect="1" noMove="1" noResize="1" noEditPoints="1" noAdjustHandles="1" noChangeArrowheads="1" noChangeShapeType="1" noTextEdit="1"/>
                </p:cNvSpPr>
                <p:nvPr/>
              </p:nvSpPr>
              <p:spPr>
                <a:xfrm>
                  <a:off x="3803458" y="4456769"/>
                  <a:ext cx="513282" cy="369332"/>
                </a:xfrm>
                <a:prstGeom prst="rect">
                  <a:avLst/>
                </a:prstGeom>
                <a:blipFill rotWithShape="1">
                  <a:blip r:embed="rId14"/>
                  <a:stretch>
                    <a:fillRect b="-1639"/>
                  </a:stretch>
                </a:blipFill>
              </p:spPr>
              <p:txBody>
                <a:bodyPr/>
                <a:lstStyle/>
                <a:p>
                  <a:r>
                    <a:rPr lang="fr-FR">
                      <a:noFill/>
                    </a:rPr>
                    <a:t> </a:t>
                  </a:r>
                </a:p>
              </p:txBody>
            </p:sp>
          </mc:Fallback>
        </mc:AlternateContent>
      </p:grpSp>
      <p:pic>
        <p:nvPicPr>
          <p:cNvPr id="4098" name="Image 4097"/>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6000069" y="3567645"/>
            <a:ext cx="1478280" cy="211455"/>
          </a:xfrm>
          <a:prstGeom prst="rect">
            <a:avLst/>
          </a:prstGeom>
        </p:spPr>
      </p:pic>
      <p:sp>
        <p:nvSpPr>
          <p:cNvPr id="49" name="Rectangle 48"/>
          <p:cNvSpPr/>
          <p:nvPr/>
        </p:nvSpPr>
        <p:spPr bwMode="auto">
          <a:xfrm>
            <a:off x="2547684" y="4132591"/>
            <a:ext cx="102412" cy="44666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1" name="Rectangle 60"/>
          <p:cNvSpPr/>
          <p:nvPr/>
        </p:nvSpPr>
        <p:spPr bwMode="auto">
          <a:xfrm>
            <a:off x="2543803" y="2979473"/>
            <a:ext cx="102412" cy="44666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11" name="Groupe 10"/>
          <p:cNvGrpSpPr/>
          <p:nvPr/>
        </p:nvGrpSpPr>
        <p:grpSpPr>
          <a:xfrm>
            <a:off x="3459500" y="1535293"/>
            <a:ext cx="1502844" cy="4191819"/>
            <a:chOff x="3474241" y="1498475"/>
            <a:chExt cx="1502844" cy="4191819"/>
          </a:xfrm>
        </p:grpSpPr>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2054628" y="2918088"/>
              <a:ext cx="4191819" cy="135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ZoneTexte 9"/>
                <p:cNvSpPr txBox="1"/>
                <p:nvPr/>
              </p:nvSpPr>
              <p:spPr>
                <a:xfrm>
                  <a:off x="4546326" y="3494858"/>
                  <a:ext cx="430759" cy="369332"/>
                </a:xfrm>
                <a:prstGeom prst="rect">
                  <a:avLst/>
                </a:prstGeom>
                <a:noFill/>
              </p:spPr>
              <p:txBody>
                <a:bodyPr wrap="none" rtlCol="0">
                  <a:spAutoFit/>
                </a:bodyPr>
                <a:lstStyle/>
                <a:p>
                  <a14:m>
                    <m:oMathPara xmlns:m="http://schemas.openxmlformats.org/officeDocument/2006/math" xmlns="">
                      <m:oMathParaPr>
                        <m:jc m:val="centerGroup"/>
                      </m:oMathParaPr>
                      <m:oMath xmlns:m="http://schemas.openxmlformats.org/officeDocument/2006/math">
                        <m:r>
                          <a:rPr lang="fr-FR" b="0" i="1" smtClean="0">
                            <a:solidFill>
                              <a:srgbClr val="C00000"/>
                            </a:solidFill>
                            <a:latin typeface="Cambria Math"/>
                          </a:rPr>
                          <m:t>𝑁</m:t>
                        </m:r>
                      </m:oMath>
                    </m:oMathPara>
                  </a14:m>
                  <a:endParaRPr lang="fr-FR" dirty="0">
                    <a:solidFill>
                      <a:srgbClr val="C00000"/>
                    </a:solidFill>
                  </a:endParaRPr>
                </a:p>
              </p:txBody>
            </p:sp>
          </mc:Choice>
          <mc:Fallback xmlns="">
            <p:sp>
              <p:nvSpPr>
                <p:cNvPr id="10" name="ZoneTexte 9"/>
                <p:cNvSpPr txBox="1">
                  <a:spLocks noRot="1" noChangeAspect="1" noMove="1" noResize="1" noEditPoints="1" noAdjustHandles="1" noChangeArrowheads="1" noChangeShapeType="1" noTextEdit="1"/>
                </p:cNvSpPr>
                <p:nvPr/>
              </p:nvSpPr>
              <p:spPr>
                <a:xfrm>
                  <a:off x="4546326" y="3494858"/>
                  <a:ext cx="430759" cy="369332"/>
                </a:xfrm>
                <a:prstGeom prst="rect">
                  <a:avLst/>
                </a:prstGeom>
                <a:blipFill rotWithShape="1">
                  <a:blip r:embed="rId17"/>
                  <a:stretch>
                    <a:fillRect/>
                  </a:stretch>
                </a:blipFill>
              </p:spPr>
              <p:txBody>
                <a:bodyPr/>
                <a:lstStyle/>
                <a:p>
                  <a:r>
                    <a:rPr lang="fr-FR">
                      <a:noFill/>
                    </a:rPr>
                    <a:t> </a:t>
                  </a:r>
                </a:p>
              </p:txBody>
            </p:sp>
          </mc:Fallback>
        </mc:AlternateContent>
      </p:grpSp>
    </p:spTree>
    <p:extLst>
      <p:ext uri="{BB962C8B-B14F-4D97-AF65-F5344CB8AC3E}">
        <p14:creationId xmlns:p14="http://schemas.microsoft.com/office/powerpoint/2010/main" val="2894801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4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9" grpId="0" animBg="1"/>
      <p:bldP spid="49" grpId="1" animBg="1"/>
      <p:bldP spid="49" grpId="2" animBg="1"/>
      <p:bldP spid="61" grpId="0" animBg="1"/>
      <p:bldP spid="61"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Flèche droite 323"/>
          <p:cNvSpPr/>
          <p:nvPr/>
        </p:nvSpPr>
        <p:spPr bwMode="auto">
          <a:xfrm rot="18979075">
            <a:off x="4067244" y="1829220"/>
            <a:ext cx="1606272" cy="263347"/>
          </a:xfrm>
          <a:prstGeom prst="rightArrow">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 name="Rectangle 2"/>
          <p:cNvSpPr>
            <a:spLocks noGrp="1" noChangeArrowheads="1"/>
          </p:cNvSpPr>
          <p:nvPr>
            <p:ph type="ctrTitle"/>
          </p:nvPr>
        </p:nvSpPr>
        <p:spPr>
          <a:xfrm>
            <a:off x="0" y="-101884"/>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Mesurer des polarisations de la lumière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5" name="Flèche droite 4"/>
          <p:cNvSpPr/>
          <p:nvPr/>
        </p:nvSpPr>
        <p:spPr bwMode="auto">
          <a:xfrm>
            <a:off x="1867157" y="2377440"/>
            <a:ext cx="2470735" cy="263347"/>
          </a:xfrm>
          <a:prstGeom prst="rightArrow">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2" name="Flèche droite 321"/>
          <p:cNvSpPr/>
          <p:nvPr/>
        </p:nvSpPr>
        <p:spPr bwMode="auto">
          <a:xfrm>
            <a:off x="4345207" y="2377440"/>
            <a:ext cx="2470735" cy="263347"/>
          </a:xfrm>
          <a:prstGeom prst="rightArrow">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9" name="Connecteur droit avec flèche 8"/>
          <p:cNvCxnSpPr/>
          <p:nvPr/>
        </p:nvCxnSpPr>
        <p:spPr bwMode="auto">
          <a:xfrm flipV="1">
            <a:off x="5077648" y="1199693"/>
            <a:ext cx="0" cy="54864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 name="Connecteur droit avec flèche 326"/>
          <p:cNvCxnSpPr/>
          <p:nvPr/>
        </p:nvCxnSpPr>
        <p:spPr bwMode="auto">
          <a:xfrm flipV="1">
            <a:off x="5955472" y="2161643"/>
            <a:ext cx="394106" cy="27432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4" name="Image 163"/>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2011616" y="2649778"/>
            <a:ext cx="653415" cy="255270"/>
          </a:xfrm>
          <a:prstGeom prst="rect">
            <a:avLst/>
          </a:prstGeom>
        </p:spPr>
      </p:pic>
      <p:pic>
        <p:nvPicPr>
          <p:cNvPr id="170" name="Image 169"/>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5317297" y="944423"/>
            <a:ext cx="1276350" cy="255270"/>
          </a:xfrm>
          <a:prstGeom prst="rect">
            <a:avLst/>
          </a:prstGeom>
        </p:spPr>
      </p:pic>
      <p:pic>
        <p:nvPicPr>
          <p:cNvPr id="165" name="Image 164"/>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1984946" y="2625841"/>
            <a:ext cx="680085" cy="255270"/>
          </a:xfrm>
          <a:prstGeom prst="rect">
            <a:avLst/>
          </a:prstGeom>
        </p:spPr>
      </p:pic>
      <p:pic>
        <p:nvPicPr>
          <p:cNvPr id="167" name="Image 166"/>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1997036" y="2649778"/>
            <a:ext cx="575310" cy="255270"/>
          </a:xfrm>
          <a:prstGeom prst="rect">
            <a:avLst/>
          </a:prstGeom>
        </p:spPr>
      </p:pic>
      <p:cxnSp>
        <p:nvCxnSpPr>
          <p:cNvPr id="343" name="Connecteur droit avec flèche 342"/>
          <p:cNvCxnSpPr/>
          <p:nvPr/>
        </p:nvCxnSpPr>
        <p:spPr bwMode="auto">
          <a:xfrm flipV="1">
            <a:off x="2144253" y="1901037"/>
            <a:ext cx="0" cy="54864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4" name="Connecteur droit avec flèche 343"/>
          <p:cNvCxnSpPr/>
          <p:nvPr/>
        </p:nvCxnSpPr>
        <p:spPr bwMode="auto">
          <a:xfrm flipV="1">
            <a:off x="2178240" y="2161643"/>
            <a:ext cx="394106" cy="27432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6" name="Connecteur droit avec flèche 345"/>
          <p:cNvCxnSpPr/>
          <p:nvPr/>
        </p:nvCxnSpPr>
        <p:spPr bwMode="auto">
          <a:xfrm flipV="1">
            <a:off x="2164905" y="1960893"/>
            <a:ext cx="210388" cy="488784"/>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1" name="Image 170"/>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816444" y="2798935"/>
            <a:ext cx="1276350" cy="255270"/>
          </a:xfrm>
          <a:prstGeom prst="rect">
            <a:avLst/>
          </a:prstGeom>
        </p:spPr>
      </p:pic>
      <p:pic>
        <p:nvPicPr>
          <p:cNvPr id="172" name="Image 171"/>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2561391" y="3544639"/>
            <a:ext cx="3926205" cy="255270"/>
          </a:xfrm>
          <a:prstGeom prst="rect">
            <a:avLst/>
          </a:prstGeom>
        </p:spPr>
      </p:pic>
      <p:grpSp>
        <p:nvGrpSpPr>
          <p:cNvPr id="24" name="Groupe 23"/>
          <p:cNvGrpSpPr/>
          <p:nvPr/>
        </p:nvGrpSpPr>
        <p:grpSpPr>
          <a:xfrm>
            <a:off x="3758205" y="1793900"/>
            <a:ext cx="1216153" cy="1216152"/>
            <a:chOff x="3949277" y="1793900"/>
            <a:chExt cx="1216153" cy="1216152"/>
          </a:xfrm>
        </p:grpSpPr>
        <p:sp>
          <p:nvSpPr>
            <p:cNvPr id="6" name="Cube 5"/>
            <p:cNvSpPr/>
            <p:nvPr/>
          </p:nvSpPr>
          <p:spPr bwMode="auto">
            <a:xfrm>
              <a:off x="3949277" y="1793900"/>
              <a:ext cx="1216152" cy="1216152"/>
            </a:xfrm>
            <a:prstGeom prst="cube">
              <a:avLst/>
            </a:prstGeom>
            <a:solidFill>
              <a:schemeClr val="accent3">
                <a:lumMod val="20000"/>
                <a:lumOff val="80000"/>
                <a:alpha val="28000"/>
              </a:schemeClr>
            </a:solidFill>
            <a:ln w="9525" cap="flat" cmpd="sng" algn="ctr">
              <a:solidFill>
                <a:schemeClr val="accent4">
                  <a:lumMod val="9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14" name="Connecteur droit 13"/>
            <p:cNvCxnSpPr/>
            <p:nvPr/>
          </p:nvCxnSpPr>
          <p:spPr bwMode="auto">
            <a:xfrm>
              <a:off x="4265703" y="1793900"/>
              <a:ext cx="0" cy="901174"/>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cteur droit 32"/>
            <p:cNvCxnSpPr/>
            <p:nvPr/>
          </p:nvCxnSpPr>
          <p:spPr bwMode="auto">
            <a:xfrm flipV="1">
              <a:off x="3949277" y="2695074"/>
              <a:ext cx="316426" cy="314978"/>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Connecteur droit 35"/>
            <p:cNvCxnSpPr/>
            <p:nvPr/>
          </p:nvCxnSpPr>
          <p:spPr bwMode="auto">
            <a:xfrm flipH="1">
              <a:off x="4265703" y="2695074"/>
              <a:ext cx="899727" cy="0"/>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Connecteur droit 3"/>
            <p:cNvCxnSpPr/>
            <p:nvPr/>
          </p:nvCxnSpPr>
          <p:spPr bwMode="auto">
            <a:xfrm flipV="1">
              <a:off x="3949277" y="1793900"/>
              <a:ext cx="1216152" cy="297894"/>
            </a:xfrm>
            <a:prstGeom prst="line">
              <a:avLst/>
            </a:prstGeom>
            <a:solidFill>
              <a:schemeClr val="accent1"/>
            </a:solidFill>
            <a:ln w="9525"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Connecteur droit 43"/>
            <p:cNvCxnSpPr/>
            <p:nvPr/>
          </p:nvCxnSpPr>
          <p:spPr bwMode="auto">
            <a:xfrm flipV="1">
              <a:off x="3949278" y="2712158"/>
              <a:ext cx="1216152" cy="297894"/>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 name="Connecteur droit avec flèche 45"/>
          <p:cNvCxnSpPr/>
          <p:nvPr/>
        </p:nvCxnSpPr>
        <p:spPr bwMode="auto">
          <a:xfrm flipV="1">
            <a:off x="5082696" y="1474013"/>
            <a:ext cx="0" cy="233801"/>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Connecteur droit avec flèche 47"/>
          <p:cNvCxnSpPr/>
          <p:nvPr/>
        </p:nvCxnSpPr>
        <p:spPr bwMode="auto">
          <a:xfrm flipV="1">
            <a:off x="5925561" y="2338507"/>
            <a:ext cx="226963" cy="11117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Image 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497637" y="4172281"/>
            <a:ext cx="2914650" cy="304038"/>
          </a:xfrm>
          <a:prstGeom prst="rect">
            <a:avLst/>
          </a:prstGeom>
        </p:spPr>
      </p:pic>
      <p:pic>
        <p:nvPicPr>
          <p:cNvPr id="8" name="Image 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1934456" y="4724590"/>
            <a:ext cx="1981962" cy="347472"/>
          </a:xfrm>
          <a:prstGeom prst="rect">
            <a:avLst/>
          </a:prstGeom>
        </p:spPr>
      </p:pic>
      <p:pic>
        <p:nvPicPr>
          <p:cNvPr id="38" name="Image 37"/>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4903187" y="4692201"/>
            <a:ext cx="1826514" cy="329184"/>
          </a:xfrm>
          <a:prstGeom prst="rect">
            <a:avLst/>
          </a:prstGeom>
        </p:spPr>
      </p:pic>
      <p:pic>
        <p:nvPicPr>
          <p:cNvPr id="10" name="Image 9"/>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3497637" y="5495216"/>
            <a:ext cx="1901952" cy="306324"/>
          </a:xfrm>
          <a:prstGeom prst="rect">
            <a:avLst/>
          </a:prstGeom>
        </p:spPr>
      </p:pic>
    </p:spTree>
    <p:extLst>
      <p:ext uri="{BB962C8B-B14F-4D97-AF65-F5344CB8AC3E}">
        <p14:creationId xmlns:p14="http://schemas.microsoft.com/office/powerpoint/2010/main" val="4208296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4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6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2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4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6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2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2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71"/>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324"/>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32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7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animBg="1"/>
      <p:bldP spid="324" grpId="1" animBg="1"/>
      <p:bldP spid="324" grpId="2" animBg="1"/>
      <p:bldP spid="5" grpId="0" animBg="1"/>
      <p:bldP spid="322" grpId="0" animBg="1"/>
      <p:bldP spid="322" grpId="1" animBg="1"/>
      <p:bldP spid="322" grpId="2"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Expérience EPR avec des photons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cxnSp>
        <p:nvCxnSpPr>
          <p:cNvPr id="13" name="Connecteur droit avec flèche 12"/>
          <p:cNvCxnSpPr/>
          <p:nvPr/>
        </p:nvCxnSpPr>
        <p:spPr bwMode="auto">
          <a:xfrm>
            <a:off x="4139599" y="2192095"/>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flipH="1">
            <a:off x="4293345" y="2582982"/>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oupe 14"/>
          <p:cNvGrpSpPr/>
          <p:nvPr/>
        </p:nvGrpSpPr>
        <p:grpSpPr>
          <a:xfrm rot="10800000">
            <a:off x="3090423" y="2330301"/>
            <a:ext cx="1300892" cy="115656"/>
            <a:chOff x="6020246" y="1270391"/>
            <a:chExt cx="1300892" cy="203462"/>
          </a:xfrm>
        </p:grpSpPr>
        <p:grpSp>
          <p:nvGrpSpPr>
            <p:cNvPr id="17" name="Groupe 16"/>
            <p:cNvGrpSpPr/>
            <p:nvPr/>
          </p:nvGrpSpPr>
          <p:grpSpPr>
            <a:xfrm>
              <a:off x="6198376" y="1270391"/>
              <a:ext cx="933632" cy="203462"/>
              <a:chOff x="6198376" y="1270391"/>
              <a:chExt cx="933632" cy="203462"/>
            </a:xfrm>
          </p:grpSpPr>
          <p:grpSp>
            <p:nvGrpSpPr>
              <p:cNvPr id="20" name="Groupe 19"/>
              <p:cNvGrpSpPr/>
              <p:nvPr/>
            </p:nvGrpSpPr>
            <p:grpSpPr>
              <a:xfrm>
                <a:off x="6198376" y="1270391"/>
                <a:ext cx="466816" cy="203462"/>
                <a:chOff x="6198376" y="1270391"/>
                <a:chExt cx="466816" cy="203462"/>
              </a:xfrm>
            </p:grpSpPr>
            <p:grpSp>
              <p:nvGrpSpPr>
                <p:cNvPr id="54" name="Groupe 53"/>
                <p:cNvGrpSpPr/>
                <p:nvPr/>
              </p:nvGrpSpPr>
              <p:grpSpPr>
                <a:xfrm>
                  <a:off x="6198376" y="1270391"/>
                  <a:ext cx="233408" cy="203462"/>
                  <a:chOff x="6198376" y="1270391"/>
                  <a:chExt cx="233408" cy="203462"/>
                </a:xfrm>
              </p:grpSpPr>
              <p:grpSp>
                <p:nvGrpSpPr>
                  <p:cNvPr id="70" name="Groupe 69"/>
                  <p:cNvGrpSpPr/>
                  <p:nvPr/>
                </p:nvGrpSpPr>
                <p:grpSpPr>
                  <a:xfrm>
                    <a:off x="6198376" y="1270391"/>
                    <a:ext cx="116704" cy="202422"/>
                    <a:chOff x="6198376" y="1270390"/>
                    <a:chExt cx="1249446" cy="1054001"/>
                  </a:xfrm>
                </p:grpSpPr>
                <p:grpSp>
                  <p:nvGrpSpPr>
                    <p:cNvPr id="78" name="Groupe 77"/>
                    <p:cNvGrpSpPr/>
                    <p:nvPr/>
                  </p:nvGrpSpPr>
                  <p:grpSpPr>
                    <a:xfrm>
                      <a:off x="6198376" y="1409991"/>
                      <a:ext cx="628213" cy="914400"/>
                      <a:chOff x="6198376" y="1409991"/>
                      <a:chExt cx="628213" cy="914400"/>
                    </a:xfrm>
                  </p:grpSpPr>
                  <p:sp>
                    <p:nvSpPr>
                      <p:cNvPr id="82" name="Arc 8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3" name="Arc 8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9" name="Groupe 78"/>
                    <p:cNvGrpSpPr/>
                    <p:nvPr/>
                  </p:nvGrpSpPr>
                  <p:grpSpPr>
                    <a:xfrm flipH="1" flipV="1">
                      <a:off x="6819609" y="1270390"/>
                      <a:ext cx="628213" cy="914400"/>
                      <a:chOff x="6198376" y="1409991"/>
                      <a:chExt cx="628213" cy="914400"/>
                    </a:xfrm>
                  </p:grpSpPr>
                  <p:sp>
                    <p:nvSpPr>
                      <p:cNvPr id="80" name="Arc 7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1" name="Arc 8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71" name="Groupe 70"/>
                  <p:cNvGrpSpPr/>
                  <p:nvPr/>
                </p:nvGrpSpPr>
                <p:grpSpPr>
                  <a:xfrm>
                    <a:off x="6315080" y="1271431"/>
                    <a:ext cx="116704" cy="202422"/>
                    <a:chOff x="6198376" y="1270390"/>
                    <a:chExt cx="1249446" cy="1054001"/>
                  </a:xfrm>
                </p:grpSpPr>
                <p:grpSp>
                  <p:nvGrpSpPr>
                    <p:cNvPr id="72" name="Groupe 71"/>
                    <p:cNvGrpSpPr/>
                    <p:nvPr/>
                  </p:nvGrpSpPr>
                  <p:grpSpPr>
                    <a:xfrm>
                      <a:off x="6198376" y="1409991"/>
                      <a:ext cx="628213" cy="914400"/>
                      <a:chOff x="6198376" y="1409991"/>
                      <a:chExt cx="628213" cy="914400"/>
                    </a:xfrm>
                  </p:grpSpPr>
                  <p:sp>
                    <p:nvSpPr>
                      <p:cNvPr id="76" name="Arc 7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7" name="Arc 7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3" name="Groupe 72"/>
                    <p:cNvGrpSpPr/>
                    <p:nvPr/>
                  </p:nvGrpSpPr>
                  <p:grpSpPr>
                    <a:xfrm flipH="1" flipV="1">
                      <a:off x="6819609" y="1270390"/>
                      <a:ext cx="628213" cy="914400"/>
                      <a:chOff x="6198376" y="1409991"/>
                      <a:chExt cx="628213" cy="914400"/>
                    </a:xfrm>
                  </p:grpSpPr>
                  <p:sp>
                    <p:nvSpPr>
                      <p:cNvPr id="74" name="Arc 7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5" name="Arc 7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55" name="Groupe 54"/>
                <p:cNvGrpSpPr/>
                <p:nvPr/>
              </p:nvGrpSpPr>
              <p:grpSpPr>
                <a:xfrm>
                  <a:off x="6431784" y="1270391"/>
                  <a:ext cx="233408" cy="203462"/>
                  <a:chOff x="6198376" y="1270391"/>
                  <a:chExt cx="233408" cy="203462"/>
                </a:xfrm>
              </p:grpSpPr>
              <p:grpSp>
                <p:nvGrpSpPr>
                  <p:cNvPr id="56" name="Groupe 55"/>
                  <p:cNvGrpSpPr/>
                  <p:nvPr/>
                </p:nvGrpSpPr>
                <p:grpSpPr>
                  <a:xfrm>
                    <a:off x="6198376" y="1270391"/>
                    <a:ext cx="116704" cy="202422"/>
                    <a:chOff x="6198376" y="1270390"/>
                    <a:chExt cx="1249446" cy="1054001"/>
                  </a:xfrm>
                </p:grpSpPr>
                <p:grpSp>
                  <p:nvGrpSpPr>
                    <p:cNvPr id="64" name="Groupe 63"/>
                    <p:cNvGrpSpPr/>
                    <p:nvPr/>
                  </p:nvGrpSpPr>
                  <p:grpSpPr>
                    <a:xfrm>
                      <a:off x="6198376" y="1409991"/>
                      <a:ext cx="628213" cy="914400"/>
                      <a:chOff x="6198376" y="1409991"/>
                      <a:chExt cx="628213" cy="914400"/>
                    </a:xfrm>
                  </p:grpSpPr>
                  <p:sp>
                    <p:nvSpPr>
                      <p:cNvPr id="68" name="Arc 6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9" name="Arc 6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65" name="Groupe 64"/>
                    <p:cNvGrpSpPr/>
                    <p:nvPr/>
                  </p:nvGrpSpPr>
                  <p:grpSpPr>
                    <a:xfrm flipH="1" flipV="1">
                      <a:off x="6819609" y="1270390"/>
                      <a:ext cx="628213" cy="914400"/>
                      <a:chOff x="6198376" y="1409991"/>
                      <a:chExt cx="628213" cy="914400"/>
                    </a:xfrm>
                  </p:grpSpPr>
                  <p:sp>
                    <p:nvSpPr>
                      <p:cNvPr id="66" name="Arc 6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7" name="Arc 6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57" name="Groupe 56"/>
                  <p:cNvGrpSpPr/>
                  <p:nvPr/>
                </p:nvGrpSpPr>
                <p:grpSpPr>
                  <a:xfrm>
                    <a:off x="6315080" y="1271431"/>
                    <a:ext cx="116704" cy="202422"/>
                    <a:chOff x="6198376" y="1270390"/>
                    <a:chExt cx="1249446" cy="1054001"/>
                  </a:xfrm>
                </p:grpSpPr>
                <p:grpSp>
                  <p:nvGrpSpPr>
                    <p:cNvPr id="58" name="Groupe 57"/>
                    <p:cNvGrpSpPr/>
                    <p:nvPr/>
                  </p:nvGrpSpPr>
                  <p:grpSpPr>
                    <a:xfrm>
                      <a:off x="6198376" y="1409991"/>
                      <a:ext cx="628213" cy="914400"/>
                      <a:chOff x="6198376" y="1409991"/>
                      <a:chExt cx="628213" cy="914400"/>
                    </a:xfrm>
                  </p:grpSpPr>
                  <p:sp>
                    <p:nvSpPr>
                      <p:cNvPr id="62" name="Arc 6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3" name="Arc 6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9" name="Groupe 58"/>
                    <p:cNvGrpSpPr/>
                    <p:nvPr/>
                  </p:nvGrpSpPr>
                  <p:grpSpPr>
                    <a:xfrm flipH="1" flipV="1">
                      <a:off x="6819609" y="1270390"/>
                      <a:ext cx="628213" cy="914400"/>
                      <a:chOff x="6198376" y="1409991"/>
                      <a:chExt cx="628213" cy="914400"/>
                    </a:xfrm>
                  </p:grpSpPr>
                  <p:sp>
                    <p:nvSpPr>
                      <p:cNvPr id="60" name="Arc 5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1" name="Arc 6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21" name="Groupe 20"/>
              <p:cNvGrpSpPr/>
              <p:nvPr/>
            </p:nvGrpSpPr>
            <p:grpSpPr>
              <a:xfrm>
                <a:off x="6665192" y="1270391"/>
                <a:ext cx="466816" cy="203462"/>
                <a:chOff x="6198376" y="1270391"/>
                <a:chExt cx="466816" cy="203462"/>
              </a:xfrm>
            </p:grpSpPr>
            <p:grpSp>
              <p:nvGrpSpPr>
                <p:cNvPr id="22" name="Groupe 21"/>
                <p:cNvGrpSpPr/>
                <p:nvPr/>
              </p:nvGrpSpPr>
              <p:grpSpPr>
                <a:xfrm>
                  <a:off x="6198376" y="1270391"/>
                  <a:ext cx="233408" cy="203462"/>
                  <a:chOff x="6198376" y="1270391"/>
                  <a:chExt cx="233408" cy="203462"/>
                </a:xfrm>
              </p:grpSpPr>
              <p:grpSp>
                <p:nvGrpSpPr>
                  <p:cNvPr id="39" name="Groupe 38"/>
                  <p:cNvGrpSpPr/>
                  <p:nvPr/>
                </p:nvGrpSpPr>
                <p:grpSpPr>
                  <a:xfrm>
                    <a:off x="6198376" y="1270391"/>
                    <a:ext cx="116704" cy="202422"/>
                    <a:chOff x="6198376" y="1270390"/>
                    <a:chExt cx="1249446" cy="1054001"/>
                  </a:xfrm>
                </p:grpSpPr>
                <p:grpSp>
                  <p:nvGrpSpPr>
                    <p:cNvPr id="48" name="Groupe 47"/>
                    <p:cNvGrpSpPr/>
                    <p:nvPr/>
                  </p:nvGrpSpPr>
                  <p:grpSpPr>
                    <a:xfrm>
                      <a:off x="6198376" y="1409991"/>
                      <a:ext cx="628213" cy="914400"/>
                      <a:chOff x="6198376" y="1409991"/>
                      <a:chExt cx="628213" cy="914400"/>
                    </a:xfrm>
                  </p:grpSpPr>
                  <p:sp>
                    <p:nvSpPr>
                      <p:cNvPr id="52" name="Arc 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3" name="Arc 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9" name="Groupe 48"/>
                    <p:cNvGrpSpPr/>
                    <p:nvPr/>
                  </p:nvGrpSpPr>
                  <p:grpSpPr>
                    <a:xfrm flipH="1" flipV="1">
                      <a:off x="6819609" y="1270390"/>
                      <a:ext cx="628213" cy="914400"/>
                      <a:chOff x="6198376" y="1409991"/>
                      <a:chExt cx="628213" cy="914400"/>
                    </a:xfrm>
                  </p:grpSpPr>
                  <p:sp>
                    <p:nvSpPr>
                      <p:cNvPr id="50" name="Arc 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 name="Arc 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41" name="Groupe 40"/>
                  <p:cNvGrpSpPr/>
                  <p:nvPr/>
                </p:nvGrpSpPr>
                <p:grpSpPr>
                  <a:xfrm>
                    <a:off x="6315080" y="1271431"/>
                    <a:ext cx="116704" cy="202422"/>
                    <a:chOff x="6198376" y="1270390"/>
                    <a:chExt cx="1249446" cy="1054001"/>
                  </a:xfrm>
                </p:grpSpPr>
                <p:grpSp>
                  <p:nvGrpSpPr>
                    <p:cNvPr id="42" name="Groupe 41"/>
                    <p:cNvGrpSpPr/>
                    <p:nvPr/>
                  </p:nvGrpSpPr>
                  <p:grpSpPr>
                    <a:xfrm>
                      <a:off x="6198376" y="1409991"/>
                      <a:ext cx="628213" cy="914400"/>
                      <a:chOff x="6198376" y="1409991"/>
                      <a:chExt cx="628213" cy="914400"/>
                    </a:xfrm>
                  </p:grpSpPr>
                  <p:sp>
                    <p:nvSpPr>
                      <p:cNvPr id="46" name="Arc 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Arc 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3" name="Groupe 42"/>
                    <p:cNvGrpSpPr/>
                    <p:nvPr/>
                  </p:nvGrpSpPr>
                  <p:grpSpPr>
                    <a:xfrm flipH="1" flipV="1">
                      <a:off x="6819609" y="1270390"/>
                      <a:ext cx="628213" cy="914400"/>
                      <a:chOff x="6198376" y="1409991"/>
                      <a:chExt cx="628213" cy="914400"/>
                    </a:xfrm>
                  </p:grpSpPr>
                  <p:sp>
                    <p:nvSpPr>
                      <p:cNvPr id="44" name="Arc 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Arc 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3" name="Groupe 22"/>
                <p:cNvGrpSpPr/>
                <p:nvPr/>
              </p:nvGrpSpPr>
              <p:grpSpPr>
                <a:xfrm>
                  <a:off x="6431784" y="1270391"/>
                  <a:ext cx="233408" cy="203462"/>
                  <a:chOff x="6198376" y="1270391"/>
                  <a:chExt cx="233408" cy="203462"/>
                </a:xfrm>
              </p:grpSpPr>
              <p:grpSp>
                <p:nvGrpSpPr>
                  <p:cNvPr id="24" name="Groupe 23"/>
                  <p:cNvGrpSpPr/>
                  <p:nvPr/>
                </p:nvGrpSpPr>
                <p:grpSpPr>
                  <a:xfrm>
                    <a:off x="6198376" y="1270391"/>
                    <a:ext cx="116704" cy="202422"/>
                    <a:chOff x="6198376" y="1270390"/>
                    <a:chExt cx="1249446" cy="1054001"/>
                  </a:xfrm>
                </p:grpSpPr>
                <p:grpSp>
                  <p:nvGrpSpPr>
                    <p:cNvPr id="33" name="Groupe 32"/>
                    <p:cNvGrpSpPr/>
                    <p:nvPr/>
                  </p:nvGrpSpPr>
                  <p:grpSpPr>
                    <a:xfrm>
                      <a:off x="6198376" y="1409991"/>
                      <a:ext cx="628213" cy="914400"/>
                      <a:chOff x="6198376" y="1409991"/>
                      <a:chExt cx="628213" cy="914400"/>
                    </a:xfrm>
                  </p:grpSpPr>
                  <p:sp>
                    <p:nvSpPr>
                      <p:cNvPr id="37" name="Arc 3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Arc 3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4" name="Groupe 33"/>
                    <p:cNvGrpSpPr/>
                    <p:nvPr/>
                  </p:nvGrpSpPr>
                  <p:grpSpPr>
                    <a:xfrm flipH="1" flipV="1">
                      <a:off x="6819609" y="1270390"/>
                      <a:ext cx="628213" cy="914400"/>
                      <a:chOff x="6198376" y="1409991"/>
                      <a:chExt cx="628213" cy="914400"/>
                    </a:xfrm>
                  </p:grpSpPr>
                  <p:sp>
                    <p:nvSpPr>
                      <p:cNvPr id="35" name="Arc 3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Arc 3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5" name="Groupe 24"/>
                  <p:cNvGrpSpPr/>
                  <p:nvPr/>
                </p:nvGrpSpPr>
                <p:grpSpPr>
                  <a:xfrm>
                    <a:off x="6315080" y="1271431"/>
                    <a:ext cx="116704" cy="202422"/>
                    <a:chOff x="6198376" y="1270390"/>
                    <a:chExt cx="1249446" cy="1054001"/>
                  </a:xfrm>
                </p:grpSpPr>
                <p:grpSp>
                  <p:nvGrpSpPr>
                    <p:cNvPr id="26" name="Groupe 25"/>
                    <p:cNvGrpSpPr/>
                    <p:nvPr/>
                  </p:nvGrpSpPr>
                  <p:grpSpPr>
                    <a:xfrm>
                      <a:off x="6198376" y="1409991"/>
                      <a:ext cx="628213" cy="914400"/>
                      <a:chOff x="6198376" y="1409991"/>
                      <a:chExt cx="628213" cy="914400"/>
                    </a:xfrm>
                  </p:grpSpPr>
                  <p:sp>
                    <p:nvSpPr>
                      <p:cNvPr id="31" name="Arc 3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 name="Arc 3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7" name="Groupe 26"/>
                    <p:cNvGrpSpPr/>
                    <p:nvPr/>
                  </p:nvGrpSpPr>
                  <p:grpSpPr>
                    <a:xfrm flipH="1" flipV="1">
                      <a:off x="6819609" y="1270390"/>
                      <a:ext cx="628213" cy="914400"/>
                      <a:chOff x="6198376" y="1409991"/>
                      <a:chExt cx="628213" cy="914400"/>
                    </a:xfrm>
                  </p:grpSpPr>
                  <p:sp>
                    <p:nvSpPr>
                      <p:cNvPr id="28" name="Arc 2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 name="Arc 2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18" name="Connecteur droit avec flèche 17"/>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cteur droit 18"/>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e 83"/>
          <p:cNvGrpSpPr/>
          <p:nvPr/>
        </p:nvGrpSpPr>
        <p:grpSpPr>
          <a:xfrm>
            <a:off x="3839635" y="2192095"/>
            <a:ext cx="6443" cy="936268"/>
            <a:chOff x="2149967" y="2671084"/>
            <a:chExt cx="6443" cy="936268"/>
          </a:xfrm>
        </p:grpSpPr>
        <p:cxnSp>
          <p:nvCxnSpPr>
            <p:cNvPr id="85" name="Connecteur droit avec flèche 84"/>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Connecteur droit avec flèche 85"/>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 name="Groupe 87"/>
          <p:cNvGrpSpPr/>
          <p:nvPr/>
        </p:nvGrpSpPr>
        <p:grpSpPr>
          <a:xfrm rot="10800000" flipH="1">
            <a:off x="4653724" y="2754254"/>
            <a:ext cx="1463646" cy="168399"/>
            <a:chOff x="6020246" y="1270391"/>
            <a:chExt cx="1300892" cy="203462"/>
          </a:xfrm>
        </p:grpSpPr>
        <p:grpSp>
          <p:nvGrpSpPr>
            <p:cNvPr id="89" name="Groupe 88"/>
            <p:cNvGrpSpPr/>
            <p:nvPr/>
          </p:nvGrpSpPr>
          <p:grpSpPr>
            <a:xfrm>
              <a:off x="6198376" y="1270391"/>
              <a:ext cx="933632" cy="203462"/>
              <a:chOff x="6198376" y="1270391"/>
              <a:chExt cx="933632" cy="203462"/>
            </a:xfrm>
          </p:grpSpPr>
          <p:grpSp>
            <p:nvGrpSpPr>
              <p:cNvPr id="92" name="Groupe 91"/>
              <p:cNvGrpSpPr/>
              <p:nvPr/>
            </p:nvGrpSpPr>
            <p:grpSpPr>
              <a:xfrm>
                <a:off x="6198376" y="1270391"/>
                <a:ext cx="466816" cy="203462"/>
                <a:chOff x="6198376" y="1270391"/>
                <a:chExt cx="466816" cy="203462"/>
              </a:xfrm>
            </p:grpSpPr>
            <p:grpSp>
              <p:nvGrpSpPr>
                <p:cNvPr id="124" name="Groupe 123"/>
                <p:cNvGrpSpPr/>
                <p:nvPr/>
              </p:nvGrpSpPr>
              <p:grpSpPr>
                <a:xfrm>
                  <a:off x="6198376" y="1270391"/>
                  <a:ext cx="233408" cy="203462"/>
                  <a:chOff x="6198376" y="1270391"/>
                  <a:chExt cx="233408" cy="203462"/>
                </a:xfrm>
              </p:grpSpPr>
              <p:grpSp>
                <p:nvGrpSpPr>
                  <p:cNvPr id="140" name="Groupe 139"/>
                  <p:cNvGrpSpPr/>
                  <p:nvPr/>
                </p:nvGrpSpPr>
                <p:grpSpPr>
                  <a:xfrm>
                    <a:off x="6198376" y="1270391"/>
                    <a:ext cx="116704" cy="202422"/>
                    <a:chOff x="6198376" y="1270390"/>
                    <a:chExt cx="1249446" cy="1054001"/>
                  </a:xfrm>
                </p:grpSpPr>
                <p:grpSp>
                  <p:nvGrpSpPr>
                    <p:cNvPr id="148" name="Groupe 147"/>
                    <p:cNvGrpSpPr/>
                    <p:nvPr/>
                  </p:nvGrpSpPr>
                  <p:grpSpPr>
                    <a:xfrm>
                      <a:off x="6198376" y="1409991"/>
                      <a:ext cx="628213" cy="914400"/>
                      <a:chOff x="6198376" y="1409991"/>
                      <a:chExt cx="628213" cy="914400"/>
                    </a:xfrm>
                  </p:grpSpPr>
                  <p:sp>
                    <p:nvSpPr>
                      <p:cNvPr id="152" name="Arc 1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3" name="Arc 1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49" name="Groupe 148"/>
                    <p:cNvGrpSpPr/>
                    <p:nvPr/>
                  </p:nvGrpSpPr>
                  <p:grpSpPr>
                    <a:xfrm flipH="1" flipV="1">
                      <a:off x="6819609" y="1270390"/>
                      <a:ext cx="628213" cy="914400"/>
                      <a:chOff x="6198376" y="1409991"/>
                      <a:chExt cx="628213" cy="914400"/>
                    </a:xfrm>
                  </p:grpSpPr>
                  <p:sp>
                    <p:nvSpPr>
                      <p:cNvPr id="150" name="Arc 1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1" name="Arc 1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41" name="Groupe 140"/>
                  <p:cNvGrpSpPr/>
                  <p:nvPr/>
                </p:nvGrpSpPr>
                <p:grpSpPr>
                  <a:xfrm>
                    <a:off x="6315080" y="1271431"/>
                    <a:ext cx="116704" cy="202422"/>
                    <a:chOff x="6198376" y="1270390"/>
                    <a:chExt cx="1249446" cy="1054001"/>
                  </a:xfrm>
                </p:grpSpPr>
                <p:grpSp>
                  <p:nvGrpSpPr>
                    <p:cNvPr id="142" name="Groupe 141"/>
                    <p:cNvGrpSpPr/>
                    <p:nvPr/>
                  </p:nvGrpSpPr>
                  <p:grpSpPr>
                    <a:xfrm>
                      <a:off x="6198376" y="1409991"/>
                      <a:ext cx="628213" cy="914400"/>
                      <a:chOff x="6198376" y="1409991"/>
                      <a:chExt cx="628213" cy="914400"/>
                    </a:xfrm>
                  </p:grpSpPr>
                  <p:sp>
                    <p:nvSpPr>
                      <p:cNvPr id="146" name="Arc 1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7" name="Arc 1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43" name="Groupe 142"/>
                    <p:cNvGrpSpPr/>
                    <p:nvPr/>
                  </p:nvGrpSpPr>
                  <p:grpSpPr>
                    <a:xfrm flipH="1" flipV="1">
                      <a:off x="6819609" y="1270390"/>
                      <a:ext cx="628213" cy="914400"/>
                      <a:chOff x="6198376" y="1409991"/>
                      <a:chExt cx="628213" cy="914400"/>
                    </a:xfrm>
                  </p:grpSpPr>
                  <p:sp>
                    <p:nvSpPr>
                      <p:cNvPr id="144" name="Arc 1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5" name="Arc 1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25" name="Groupe 124"/>
                <p:cNvGrpSpPr/>
                <p:nvPr/>
              </p:nvGrpSpPr>
              <p:grpSpPr>
                <a:xfrm>
                  <a:off x="6431784" y="1270391"/>
                  <a:ext cx="233408" cy="203462"/>
                  <a:chOff x="6198376" y="1270391"/>
                  <a:chExt cx="233408" cy="203462"/>
                </a:xfrm>
              </p:grpSpPr>
              <p:grpSp>
                <p:nvGrpSpPr>
                  <p:cNvPr id="126" name="Groupe 125"/>
                  <p:cNvGrpSpPr/>
                  <p:nvPr/>
                </p:nvGrpSpPr>
                <p:grpSpPr>
                  <a:xfrm>
                    <a:off x="6198376" y="1270391"/>
                    <a:ext cx="116704" cy="202422"/>
                    <a:chOff x="6198376" y="1270390"/>
                    <a:chExt cx="1249446" cy="1054001"/>
                  </a:xfrm>
                </p:grpSpPr>
                <p:grpSp>
                  <p:nvGrpSpPr>
                    <p:cNvPr id="134" name="Groupe 133"/>
                    <p:cNvGrpSpPr/>
                    <p:nvPr/>
                  </p:nvGrpSpPr>
                  <p:grpSpPr>
                    <a:xfrm>
                      <a:off x="6198376" y="1409991"/>
                      <a:ext cx="628213" cy="914400"/>
                      <a:chOff x="6198376" y="1409991"/>
                      <a:chExt cx="628213" cy="914400"/>
                    </a:xfrm>
                  </p:grpSpPr>
                  <p:sp>
                    <p:nvSpPr>
                      <p:cNvPr id="138" name="Arc 13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9" name="Arc 13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35" name="Groupe 134"/>
                    <p:cNvGrpSpPr/>
                    <p:nvPr/>
                  </p:nvGrpSpPr>
                  <p:grpSpPr>
                    <a:xfrm flipH="1" flipV="1">
                      <a:off x="6819609" y="1270390"/>
                      <a:ext cx="628213" cy="914400"/>
                      <a:chOff x="6198376" y="1409991"/>
                      <a:chExt cx="628213" cy="914400"/>
                    </a:xfrm>
                  </p:grpSpPr>
                  <p:sp>
                    <p:nvSpPr>
                      <p:cNvPr id="136" name="Arc 13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7" name="Arc 13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27" name="Groupe 126"/>
                  <p:cNvGrpSpPr/>
                  <p:nvPr/>
                </p:nvGrpSpPr>
                <p:grpSpPr>
                  <a:xfrm>
                    <a:off x="6315080" y="1271431"/>
                    <a:ext cx="116704" cy="202422"/>
                    <a:chOff x="6198376" y="1270390"/>
                    <a:chExt cx="1249446" cy="1054001"/>
                  </a:xfrm>
                </p:grpSpPr>
                <p:grpSp>
                  <p:nvGrpSpPr>
                    <p:cNvPr id="128" name="Groupe 127"/>
                    <p:cNvGrpSpPr/>
                    <p:nvPr/>
                  </p:nvGrpSpPr>
                  <p:grpSpPr>
                    <a:xfrm>
                      <a:off x="6198376" y="1409991"/>
                      <a:ext cx="628213" cy="914400"/>
                      <a:chOff x="6198376" y="1409991"/>
                      <a:chExt cx="628213" cy="914400"/>
                    </a:xfrm>
                  </p:grpSpPr>
                  <p:sp>
                    <p:nvSpPr>
                      <p:cNvPr id="132" name="Arc 13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3" name="Arc 13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9" name="Groupe 128"/>
                    <p:cNvGrpSpPr/>
                    <p:nvPr/>
                  </p:nvGrpSpPr>
                  <p:grpSpPr>
                    <a:xfrm flipH="1" flipV="1">
                      <a:off x="6819609" y="1270390"/>
                      <a:ext cx="628213" cy="914400"/>
                      <a:chOff x="6198376" y="1409991"/>
                      <a:chExt cx="628213" cy="914400"/>
                    </a:xfrm>
                  </p:grpSpPr>
                  <p:sp>
                    <p:nvSpPr>
                      <p:cNvPr id="130" name="Arc 12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1" name="Arc 13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93" name="Groupe 92"/>
              <p:cNvGrpSpPr/>
              <p:nvPr/>
            </p:nvGrpSpPr>
            <p:grpSpPr>
              <a:xfrm>
                <a:off x="6665192" y="1270391"/>
                <a:ext cx="466816" cy="203462"/>
                <a:chOff x="6198376" y="1270391"/>
                <a:chExt cx="466816" cy="203462"/>
              </a:xfrm>
            </p:grpSpPr>
            <p:grpSp>
              <p:nvGrpSpPr>
                <p:cNvPr id="94" name="Groupe 93"/>
                <p:cNvGrpSpPr/>
                <p:nvPr/>
              </p:nvGrpSpPr>
              <p:grpSpPr>
                <a:xfrm>
                  <a:off x="6198376" y="1270391"/>
                  <a:ext cx="233408" cy="203462"/>
                  <a:chOff x="6198376" y="1270391"/>
                  <a:chExt cx="233408" cy="203462"/>
                </a:xfrm>
              </p:grpSpPr>
              <p:grpSp>
                <p:nvGrpSpPr>
                  <p:cNvPr id="110" name="Groupe 109"/>
                  <p:cNvGrpSpPr/>
                  <p:nvPr/>
                </p:nvGrpSpPr>
                <p:grpSpPr>
                  <a:xfrm>
                    <a:off x="6198376" y="1270391"/>
                    <a:ext cx="116704" cy="202422"/>
                    <a:chOff x="6198376" y="1270390"/>
                    <a:chExt cx="1249446" cy="1054001"/>
                  </a:xfrm>
                </p:grpSpPr>
                <p:grpSp>
                  <p:nvGrpSpPr>
                    <p:cNvPr id="118" name="Groupe 117"/>
                    <p:cNvGrpSpPr/>
                    <p:nvPr/>
                  </p:nvGrpSpPr>
                  <p:grpSpPr>
                    <a:xfrm>
                      <a:off x="6198376" y="1409991"/>
                      <a:ext cx="628213" cy="914400"/>
                      <a:chOff x="6198376" y="1409991"/>
                      <a:chExt cx="628213" cy="914400"/>
                    </a:xfrm>
                  </p:grpSpPr>
                  <p:sp>
                    <p:nvSpPr>
                      <p:cNvPr id="122" name="Arc 12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3" name="Arc 12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9" name="Groupe 118"/>
                    <p:cNvGrpSpPr/>
                    <p:nvPr/>
                  </p:nvGrpSpPr>
                  <p:grpSpPr>
                    <a:xfrm flipH="1" flipV="1">
                      <a:off x="6819609" y="1270390"/>
                      <a:ext cx="628213" cy="914400"/>
                      <a:chOff x="6198376" y="1409991"/>
                      <a:chExt cx="628213" cy="914400"/>
                    </a:xfrm>
                  </p:grpSpPr>
                  <p:sp>
                    <p:nvSpPr>
                      <p:cNvPr id="120" name="Arc 11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1" name="Arc 12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11" name="Groupe 110"/>
                  <p:cNvGrpSpPr/>
                  <p:nvPr/>
                </p:nvGrpSpPr>
                <p:grpSpPr>
                  <a:xfrm>
                    <a:off x="6315080" y="1271431"/>
                    <a:ext cx="116704" cy="202422"/>
                    <a:chOff x="6198376" y="1270390"/>
                    <a:chExt cx="1249446" cy="1054001"/>
                  </a:xfrm>
                </p:grpSpPr>
                <p:grpSp>
                  <p:nvGrpSpPr>
                    <p:cNvPr id="112" name="Groupe 111"/>
                    <p:cNvGrpSpPr/>
                    <p:nvPr/>
                  </p:nvGrpSpPr>
                  <p:grpSpPr>
                    <a:xfrm>
                      <a:off x="6198376" y="1409991"/>
                      <a:ext cx="628213" cy="914400"/>
                      <a:chOff x="6198376" y="1409991"/>
                      <a:chExt cx="628213" cy="914400"/>
                    </a:xfrm>
                  </p:grpSpPr>
                  <p:sp>
                    <p:nvSpPr>
                      <p:cNvPr id="116" name="Arc 11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7" name="Arc 11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3" name="Groupe 112"/>
                    <p:cNvGrpSpPr/>
                    <p:nvPr/>
                  </p:nvGrpSpPr>
                  <p:grpSpPr>
                    <a:xfrm flipH="1" flipV="1">
                      <a:off x="6819609" y="1270390"/>
                      <a:ext cx="628213" cy="914400"/>
                      <a:chOff x="6198376" y="1409991"/>
                      <a:chExt cx="628213" cy="914400"/>
                    </a:xfrm>
                  </p:grpSpPr>
                  <p:sp>
                    <p:nvSpPr>
                      <p:cNvPr id="114" name="Arc 11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5" name="Arc 11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95" name="Groupe 94"/>
                <p:cNvGrpSpPr/>
                <p:nvPr/>
              </p:nvGrpSpPr>
              <p:grpSpPr>
                <a:xfrm>
                  <a:off x="6431784" y="1270391"/>
                  <a:ext cx="233408" cy="203462"/>
                  <a:chOff x="6198376" y="1270391"/>
                  <a:chExt cx="233408" cy="203462"/>
                </a:xfrm>
              </p:grpSpPr>
              <p:grpSp>
                <p:nvGrpSpPr>
                  <p:cNvPr id="96" name="Groupe 95"/>
                  <p:cNvGrpSpPr/>
                  <p:nvPr/>
                </p:nvGrpSpPr>
                <p:grpSpPr>
                  <a:xfrm>
                    <a:off x="6198376" y="1270391"/>
                    <a:ext cx="116704" cy="202422"/>
                    <a:chOff x="6198376" y="1270390"/>
                    <a:chExt cx="1249446" cy="1054001"/>
                  </a:xfrm>
                </p:grpSpPr>
                <p:grpSp>
                  <p:nvGrpSpPr>
                    <p:cNvPr id="104" name="Groupe 103"/>
                    <p:cNvGrpSpPr/>
                    <p:nvPr/>
                  </p:nvGrpSpPr>
                  <p:grpSpPr>
                    <a:xfrm>
                      <a:off x="6198376" y="1409991"/>
                      <a:ext cx="628213" cy="914400"/>
                      <a:chOff x="6198376" y="1409991"/>
                      <a:chExt cx="628213" cy="914400"/>
                    </a:xfrm>
                  </p:grpSpPr>
                  <p:sp>
                    <p:nvSpPr>
                      <p:cNvPr id="108" name="Arc 10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9" name="Arc 10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05" name="Groupe 104"/>
                    <p:cNvGrpSpPr/>
                    <p:nvPr/>
                  </p:nvGrpSpPr>
                  <p:grpSpPr>
                    <a:xfrm flipH="1" flipV="1">
                      <a:off x="6819609" y="1270390"/>
                      <a:ext cx="628213" cy="914400"/>
                      <a:chOff x="6198376" y="1409991"/>
                      <a:chExt cx="628213" cy="914400"/>
                    </a:xfrm>
                  </p:grpSpPr>
                  <p:sp>
                    <p:nvSpPr>
                      <p:cNvPr id="106" name="Arc 10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7" name="Arc 10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97" name="Groupe 96"/>
                  <p:cNvGrpSpPr/>
                  <p:nvPr/>
                </p:nvGrpSpPr>
                <p:grpSpPr>
                  <a:xfrm>
                    <a:off x="6315080" y="1271431"/>
                    <a:ext cx="116704" cy="202422"/>
                    <a:chOff x="6198376" y="1270390"/>
                    <a:chExt cx="1249446" cy="1054001"/>
                  </a:xfrm>
                </p:grpSpPr>
                <p:grpSp>
                  <p:nvGrpSpPr>
                    <p:cNvPr id="98" name="Groupe 97"/>
                    <p:cNvGrpSpPr/>
                    <p:nvPr/>
                  </p:nvGrpSpPr>
                  <p:grpSpPr>
                    <a:xfrm>
                      <a:off x="6198376" y="1409991"/>
                      <a:ext cx="628213" cy="914400"/>
                      <a:chOff x="6198376" y="1409991"/>
                      <a:chExt cx="628213" cy="914400"/>
                    </a:xfrm>
                  </p:grpSpPr>
                  <p:sp>
                    <p:nvSpPr>
                      <p:cNvPr id="102" name="Arc 10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3" name="Arc 10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9" name="Groupe 98"/>
                    <p:cNvGrpSpPr/>
                    <p:nvPr/>
                  </p:nvGrpSpPr>
                  <p:grpSpPr>
                    <a:xfrm flipH="1" flipV="1">
                      <a:off x="6819609" y="1270390"/>
                      <a:ext cx="628213" cy="914400"/>
                      <a:chOff x="6198376" y="1409991"/>
                      <a:chExt cx="628213" cy="914400"/>
                    </a:xfrm>
                  </p:grpSpPr>
                  <p:sp>
                    <p:nvSpPr>
                      <p:cNvPr id="100" name="Arc 9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1" name="Arc 10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90" name="Connecteur droit avec flèche 89"/>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Connecteur droit 90"/>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5" name="Groupe 154"/>
          <p:cNvGrpSpPr/>
          <p:nvPr/>
        </p:nvGrpSpPr>
        <p:grpSpPr>
          <a:xfrm>
            <a:off x="3693332" y="2192093"/>
            <a:ext cx="1347169" cy="942321"/>
            <a:chOff x="2003664" y="2671082"/>
            <a:chExt cx="1347169" cy="942321"/>
          </a:xfrm>
        </p:grpSpPr>
        <p:cxnSp>
          <p:nvCxnSpPr>
            <p:cNvPr id="157" name="Connecteur droit 156"/>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Connecteur droit 157"/>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Connecteur droit 158"/>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0" name="Connecteur droit avec flèche 309"/>
          <p:cNvCxnSpPr/>
          <p:nvPr/>
        </p:nvCxnSpPr>
        <p:spPr bwMode="auto">
          <a:xfrm>
            <a:off x="4145429" y="2191594"/>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Connecteur droit avec flèche 310"/>
          <p:cNvCxnSpPr/>
          <p:nvPr/>
        </p:nvCxnSpPr>
        <p:spPr bwMode="auto">
          <a:xfrm flipH="1">
            <a:off x="4299175" y="2582481"/>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3" name="Groupe 312"/>
          <p:cNvGrpSpPr/>
          <p:nvPr/>
        </p:nvGrpSpPr>
        <p:grpSpPr>
          <a:xfrm>
            <a:off x="3845465" y="2191594"/>
            <a:ext cx="6443" cy="936268"/>
            <a:chOff x="2149967" y="2671084"/>
            <a:chExt cx="6443" cy="936268"/>
          </a:xfrm>
        </p:grpSpPr>
        <p:cxnSp>
          <p:nvCxnSpPr>
            <p:cNvPr id="386" name="Connecteur droit avec flèche 385"/>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7" name="Connecteur droit avec flèche 386"/>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6" name="Groupe 315"/>
          <p:cNvGrpSpPr/>
          <p:nvPr/>
        </p:nvGrpSpPr>
        <p:grpSpPr>
          <a:xfrm>
            <a:off x="3699162" y="2191592"/>
            <a:ext cx="1347169" cy="942321"/>
            <a:chOff x="2003664" y="2671082"/>
            <a:chExt cx="1347169" cy="942321"/>
          </a:xfrm>
        </p:grpSpPr>
        <p:cxnSp>
          <p:nvCxnSpPr>
            <p:cNvPr id="318" name="Connecteur droit 317"/>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Connecteur droit 318"/>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Connecteur droit 319"/>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6" name="Image 5"/>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1137215" y="2776444"/>
            <a:ext cx="297180" cy="219456"/>
          </a:xfrm>
          <a:prstGeom prst="rect">
            <a:avLst/>
          </a:prstGeom>
        </p:spPr>
      </p:pic>
      <p:pic>
        <p:nvPicPr>
          <p:cNvPr id="7" name="Image 6"/>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8065595" y="3125161"/>
            <a:ext cx="301752" cy="288036"/>
          </a:xfrm>
          <a:prstGeom prst="rect">
            <a:avLst/>
          </a:prstGeom>
        </p:spPr>
      </p:pic>
      <p:pic>
        <p:nvPicPr>
          <p:cNvPr id="4110" name="Image 4109"/>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441913" y="3159832"/>
            <a:ext cx="1575435" cy="253365"/>
          </a:xfrm>
          <a:prstGeom prst="rect">
            <a:avLst/>
          </a:prstGeom>
        </p:spPr>
      </p:pic>
      <p:pic>
        <p:nvPicPr>
          <p:cNvPr id="4122" name="Image 41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7429706" y="3499145"/>
            <a:ext cx="1573530" cy="253365"/>
          </a:xfrm>
          <a:prstGeom prst="rect">
            <a:avLst/>
          </a:prstGeom>
        </p:spPr>
      </p:pic>
      <p:sp>
        <p:nvSpPr>
          <p:cNvPr id="190" name="Arc plein 189"/>
          <p:cNvSpPr/>
          <p:nvPr/>
        </p:nvSpPr>
        <p:spPr bwMode="auto">
          <a:xfrm>
            <a:off x="1027327" y="1875553"/>
            <a:ext cx="404608" cy="421822"/>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4120" name="Groupe 4119"/>
          <p:cNvGrpSpPr/>
          <p:nvPr/>
        </p:nvGrpSpPr>
        <p:grpSpPr>
          <a:xfrm>
            <a:off x="1037202" y="2176602"/>
            <a:ext cx="394734" cy="380908"/>
            <a:chOff x="971359" y="1597664"/>
            <a:chExt cx="394734" cy="380908"/>
          </a:xfrm>
        </p:grpSpPr>
        <p:sp>
          <p:nvSpPr>
            <p:cNvPr id="5" name="Rectangle 4"/>
            <p:cNvSpPr/>
            <p:nvPr/>
          </p:nvSpPr>
          <p:spPr bwMode="auto">
            <a:xfrm>
              <a:off x="971359" y="1601538"/>
              <a:ext cx="394733" cy="233799"/>
            </a:xfrm>
            <a:prstGeom prst="rect">
              <a:avLst/>
            </a:prstGeom>
            <a:solidFill>
              <a:schemeClr val="accent4">
                <a:lumMod val="90000"/>
              </a:schemeClr>
            </a:solidFill>
            <a:ln w="9525" cap="flat" cmpd="sng" algn="ctr">
              <a:solidFill>
                <a:schemeClr val="accent4">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9" name="Connecteur droit 8"/>
            <p:cNvCxnSpPr/>
            <p:nvPr/>
          </p:nvCxnSpPr>
          <p:spPr bwMode="auto">
            <a:xfrm flipH="1" flipV="1">
              <a:off x="971360" y="1597664"/>
              <a:ext cx="394732" cy="237673"/>
            </a:xfrm>
            <a:prstGeom prst="line">
              <a:avLst/>
            </a:prstGeom>
            <a:solidFill>
              <a:schemeClr val="accent1"/>
            </a:solidFill>
            <a:ln w="19050" cap="flat" cmpd="sng" algn="ctr">
              <a:solidFill>
                <a:schemeClr val="accent4">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0" name="Rectangle 199"/>
            <p:cNvSpPr/>
            <p:nvPr/>
          </p:nvSpPr>
          <p:spPr bwMode="auto">
            <a:xfrm>
              <a:off x="971360" y="1835337"/>
              <a:ext cx="394733" cy="143235"/>
            </a:xfrm>
            <a:prstGeom prst="rect">
              <a:avLst/>
            </a:prstGeom>
            <a:solidFill>
              <a:schemeClr val="accent4">
                <a:lumMod val="90000"/>
              </a:schemeClr>
            </a:solidFill>
            <a:ln w="9525" cap="flat" cmpd="sng" algn="ctr">
              <a:solidFill>
                <a:schemeClr val="accent4">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195" name="Arc plein 194"/>
          <p:cNvSpPr/>
          <p:nvPr/>
        </p:nvSpPr>
        <p:spPr bwMode="auto">
          <a:xfrm rot="16200000">
            <a:off x="717246" y="2167995"/>
            <a:ext cx="404608" cy="421822"/>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4" name="Arc plein 203"/>
          <p:cNvSpPr/>
          <p:nvPr/>
        </p:nvSpPr>
        <p:spPr bwMode="auto">
          <a:xfrm>
            <a:off x="8014167" y="2297375"/>
            <a:ext cx="404608" cy="421822"/>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4109" name="Groupe 4108"/>
          <p:cNvGrpSpPr/>
          <p:nvPr/>
        </p:nvGrpSpPr>
        <p:grpSpPr>
          <a:xfrm>
            <a:off x="8024041" y="2626491"/>
            <a:ext cx="394734" cy="375031"/>
            <a:chOff x="7121460" y="2002272"/>
            <a:chExt cx="394734" cy="375031"/>
          </a:xfrm>
        </p:grpSpPr>
        <p:sp>
          <p:nvSpPr>
            <p:cNvPr id="206" name="Rectangle 205"/>
            <p:cNvSpPr/>
            <p:nvPr/>
          </p:nvSpPr>
          <p:spPr bwMode="auto">
            <a:xfrm>
              <a:off x="7121461" y="2092836"/>
              <a:ext cx="394733" cy="284467"/>
            </a:xfrm>
            <a:prstGeom prst="rect">
              <a:avLst/>
            </a:prstGeom>
            <a:solidFill>
              <a:schemeClr val="accent4">
                <a:lumMod val="90000"/>
              </a:schemeClr>
            </a:solidFill>
            <a:ln w="9525" cap="flat" cmpd="sng" algn="ctr">
              <a:solidFill>
                <a:schemeClr val="accent4">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207" name="Connecteur droit 206"/>
            <p:cNvCxnSpPr/>
            <p:nvPr/>
          </p:nvCxnSpPr>
          <p:spPr bwMode="auto">
            <a:xfrm flipH="1">
              <a:off x="7121462" y="2092836"/>
              <a:ext cx="394731" cy="284467"/>
            </a:xfrm>
            <a:prstGeom prst="line">
              <a:avLst/>
            </a:prstGeom>
            <a:solidFill>
              <a:schemeClr val="accent1"/>
            </a:solidFill>
            <a:ln w="19050" cap="flat" cmpd="sng" algn="ctr">
              <a:solidFill>
                <a:schemeClr val="accent4">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8" name="Rectangle 207"/>
            <p:cNvSpPr/>
            <p:nvPr/>
          </p:nvSpPr>
          <p:spPr bwMode="auto">
            <a:xfrm>
              <a:off x="7121460" y="2002272"/>
              <a:ext cx="394733" cy="86178"/>
            </a:xfrm>
            <a:prstGeom prst="rect">
              <a:avLst/>
            </a:prstGeom>
            <a:solidFill>
              <a:schemeClr val="accent4">
                <a:lumMod val="90000"/>
              </a:schemeClr>
            </a:solidFill>
            <a:ln w="9525" cap="flat" cmpd="sng" algn="ctr">
              <a:solidFill>
                <a:schemeClr val="accent4">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209" name="Arc plein 208"/>
          <p:cNvSpPr/>
          <p:nvPr/>
        </p:nvSpPr>
        <p:spPr bwMode="auto">
          <a:xfrm rot="5400000">
            <a:off x="8279702" y="2621794"/>
            <a:ext cx="404608" cy="421822"/>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8" name="Image 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2734911" y="1058960"/>
            <a:ext cx="3837623" cy="591503"/>
          </a:xfrm>
          <a:prstGeom prst="rect">
            <a:avLst/>
          </a:prstGeom>
        </p:spPr>
      </p:pic>
      <p:pic>
        <p:nvPicPr>
          <p:cNvPr id="87" name="Image 86"/>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3649099" y="5119571"/>
            <a:ext cx="1855470" cy="276225"/>
          </a:xfrm>
          <a:prstGeom prst="rect">
            <a:avLst/>
          </a:prstGeom>
        </p:spPr>
      </p:pic>
      <p:pic>
        <p:nvPicPr>
          <p:cNvPr id="233" name="Image 232"/>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2473342" y="3958235"/>
            <a:ext cx="4105656" cy="308610"/>
          </a:xfrm>
          <a:prstGeom prst="rect">
            <a:avLst/>
          </a:prstGeom>
        </p:spPr>
      </p:pic>
      <p:pic>
        <p:nvPicPr>
          <p:cNvPr id="4126" name="Image 4125"/>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2499186" y="5602975"/>
            <a:ext cx="5956935" cy="245745"/>
          </a:xfrm>
          <a:prstGeom prst="rect">
            <a:avLst/>
          </a:prstGeom>
        </p:spPr>
      </p:pic>
      <p:pic>
        <p:nvPicPr>
          <p:cNvPr id="235" name="Image 234"/>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2785871" y="5989569"/>
            <a:ext cx="3735705" cy="264795"/>
          </a:xfrm>
          <a:prstGeom prst="rect">
            <a:avLst/>
          </a:prstGeom>
        </p:spPr>
      </p:pic>
      <p:pic>
        <p:nvPicPr>
          <p:cNvPr id="4127" name="Image 4126"/>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3276477" y="4529051"/>
            <a:ext cx="2606040" cy="306324"/>
          </a:xfrm>
          <a:prstGeom prst="rect">
            <a:avLst/>
          </a:prstGeom>
        </p:spPr>
      </p:pic>
    </p:spTree>
    <p:extLst>
      <p:ext uri="{BB962C8B-B14F-4D97-AF65-F5344CB8AC3E}">
        <p14:creationId xmlns:p14="http://schemas.microsoft.com/office/powerpoint/2010/main" val="182673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5" grpId="0" animBg="1"/>
      <p:bldP spid="204" grpId="0" animBg="1"/>
      <p:bldP spid="20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p:cNvSpPr/>
          <p:nvPr/>
        </p:nvSpPr>
        <p:spPr>
          <a:xfrm>
            <a:off x="220240" y="2046557"/>
            <a:ext cx="8825334" cy="646331"/>
          </a:xfrm>
          <a:prstGeom prst="rect">
            <a:avLst/>
          </a:prstGeom>
        </p:spPr>
        <p:txBody>
          <a:bodyPr wrap="square">
            <a:spAutoFit/>
          </a:bodyPr>
          <a:lstStyle/>
          <a:p>
            <a:r>
              <a:rPr lang="fr-FR" i="0" dirty="0" smtClean="0">
                <a:solidFill>
                  <a:schemeClr val="accent2">
                    <a:lumMod val="75000"/>
                  </a:schemeClr>
                </a:solidFill>
              </a:rPr>
              <a:t>Pour un état intriqué quantique                                                               l’intrication implique nécessairement que                                 (de même pour       ) </a:t>
            </a:r>
            <a:endParaRPr lang="fr-FR" i="0" dirty="0">
              <a:solidFill>
                <a:schemeClr val="accent2">
                  <a:lumMod val="75000"/>
                </a:schemeClr>
              </a:solidFill>
            </a:endParaRPr>
          </a:p>
        </p:txBody>
      </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L’argument de Bell (1)</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3" name="Rectangle 192"/>
          <p:cNvSpPr/>
          <p:nvPr/>
        </p:nvSpPr>
        <p:spPr>
          <a:xfrm>
            <a:off x="239712" y="754788"/>
            <a:ext cx="8701242" cy="646331"/>
          </a:xfrm>
          <a:prstGeom prst="rect">
            <a:avLst/>
          </a:prstGeom>
        </p:spPr>
        <p:txBody>
          <a:bodyPr wrap="square">
            <a:spAutoFit/>
          </a:bodyPr>
          <a:lstStyle/>
          <a:p>
            <a:r>
              <a:rPr lang="fr-FR" i="0" dirty="0" smtClean="0">
                <a:solidFill>
                  <a:schemeClr val="accent2">
                    <a:lumMod val="75000"/>
                  </a:schemeClr>
                </a:solidFill>
              </a:rPr>
              <a:t>Le « réalisme local » d’Einstein signifie en fait que la mesure          ne doit dépendre que de       et          que de </a:t>
            </a:r>
            <a:endParaRPr lang="fr-FR" i="0" dirty="0">
              <a:solidFill>
                <a:schemeClr val="accent2">
                  <a:lumMod val="75000"/>
                </a:schemeClr>
              </a:solidFill>
            </a:endParaRPr>
          </a:p>
        </p:txBody>
      </p:sp>
      <p:pic>
        <p:nvPicPr>
          <p:cNvPr id="4109" name="Image 4108"/>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6582784" y="845092"/>
            <a:ext cx="438150" cy="190500"/>
          </a:xfrm>
          <a:prstGeom prst="rect">
            <a:avLst/>
          </a:prstGeom>
        </p:spPr>
      </p:pic>
      <p:pic>
        <p:nvPicPr>
          <p:cNvPr id="12" name="Image 11"/>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2174557" y="1163313"/>
            <a:ext cx="247650" cy="182880"/>
          </a:xfrm>
          <a:prstGeom prst="rect">
            <a:avLst/>
          </a:prstGeom>
        </p:spPr>
      </p:pic>
      <p:pic>
        <p:nvPicPr>
          <p:cNvPr id="4110" name="Image 4109"/>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2870593" y="1126185"/>
            <a:ext cx="441960" cy="238125"/>
          </a:xfrm>
          <a:prstGeom prst="rect">
            <a:avLst/>
          </a:prstGeom>
        </p:spPr>
      </p:pic>
      <p:pic>
        <p:nvPicPr>
          <p:cNvPr id="4097" name="Image 4096"/>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4319401" y="1134738"/>
            <a:ext cx="251460" cy="240030"/>
          </a:xfrm>
          <a:prstGeom prst="rect">
            <a:avLst/>
          </a:prstGeom>
        </p:spPr>
      </p:pic>
      <p:sp>
        <p:nvSpPr>
          <p:cNvPr id="204" name="Rectangle 203"/>
          <p:cNvSpPr/>
          <p:nvPr/>
        </p:nvSpPr>
        <p:spPr>
          <a:xfrm>
            <a:off x="344332" y="3347524"/>
            <a:ext cx="8701242" cy="1200329"/>
          </a:xfrm>
          <a:prstGeom prst="rect">
            <a:avLst/>
          </a:prstGeom>
        </p:spPr>
        <p:txBody>
          <a:bodyPr wrap="square">
            <a:spAutoFit/>
          </a:bodyPr>
          <a:lstStyle/>
          <a:p>
            <a:r>
              <a:rPr lang="fr-FR" i="0" dirty="0" smtClean="0">
                <a:solidFill>
                  <a:schemeClr val="accent2">
                    <a:lumMod val="75000"/>
                  </a:schemeClr>
                </a:solidFill>
              </a:rPr>
              <a:t>L’intuition géniale de Bell a été de se rendre compte que, si on ne connait pas la « variable cachée » on sait précisément ce qu’elle doit faire : elle doit rentre  la mesure           dépendant uniquement de     (et éventuellement d’une variable cachée   )</a:t>
            </a:r>
            <a:endParaRPr lang="fr-FR" i="0" dirty="0">
              <a:solidFill>
                <a:schemeClr val="accent2">
                  <a:lumMod val="75000"/>
                </a:schemeClr>
              </a:solidFill>
            </a:endParaRPr>
          </a:p>
        </p:txBody>
      </p:sp>
      <p:pic>
        <p:nvPicPr>
          <p:cNvPr id="4098" name="Image 409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1288917" y="3991834"/>
            <a:ext cx="560070" cy="255270"/>
          </a:xfrm>
          <a:prstGeom prst="rect">
            <a:avLst/>
          </a:prstGeom>
        </p:spPr>
      </p:pic>
      <p:pic>
        <p:nvPicPr>
          <p:cNvPr id="4100" name="Image 4099"/>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4717335" y="3998292"/>
            <a:ext cx="171450" cy="220980"/>
          </a:xfrm>
          <a:prstGeom prst="rect">
            <a:avLst/>
          </a:prstGeom>
        </p:spPr>
      </p:pic>
      <p:pic>
        <p:nvPicPr>
          <p:cNvPr id="11" name="Image 10"/>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552423" y="2110827"/>
            <a:ext cx="4370261" cy="257175"/>
          </a:xfrm>
          <a:prstGeom prst="rect">
            <a:avLst/>
          </a:prstGeom>
        </p:spPr>
      </p:pic>
      <p:pic>
        <p:nvPicPr>
          <p:cNvPr id="4111" name="Image 4110"/>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4535733" y="2375434"/>
            <a:ext cx="2143125" cy="255270"/>
          </a:xfrm>
          <a:prstGeom prst="rect">
            <a:avLst/>
          </a:prstGeom>
        </p:spPr>
      </p:pic>
      <p:pic>
        <p:nvPicPr>
          <p:cNvPr id="4112" name="Image 4111"/>
          <p:cNvPicPr>
            <a:picLocks noChangeAspect="1"/>
          </p:cNvPicPr>
          <p:nvPr>
            <p:custDataLst>
              <p:tags r:id="rId9"/>
            </p:custDataLst>
          </p:nvPr>
        </p:nvPicPr>
        <p:blipFill>
          <a:blip r:embed="rId17" cstate="print">
            <a:extLst>
              <a:ext uri="{28A0092B-C50C-407E-A947-70E740481C1C}">
                <a14:useLocalDpi xmlns:a14="http://schemas.microsoft.com/office/drawing/2010/main" val="0"/>
              </a:ext>
            </a:extLst>
          </a:blip>
          <a:stretch>
            <a:fillRect/>
          </a:stretch>
        </p:blipFill>
        <p:spPr>
          <a:xfrm>
            <a:off x="8368570" y="2419444"/>
            <a:ext cx="441960" cy="238125"/>
          </a:xfrm>
          <a:prstGeom prst="rect">
            <a:avLst/>
          </a:prstGeom>
        </p:spPr>
      </p:pic>
      <p:pic>
        <p:nvPicPr>
          <p:cNvPr id="14" name="Image 13"/>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a:xfrm>
            <a:off x="1241417" y="4251170"/>
            <a:ext cx="125730" cy="179070"/>
          </a:xfrm>
          <a:prstGeom prst="rect">
            <a:avLst/>
          </a:prstGeom>
        </p:spPr>
      </p:pic>
    </p:spTree>
    <p:extLst>
      <p:ext uri="{BB962C8B-B14F-4D97-AF65-F5344CB8AC3E}">
        <p14:creationId xmlns:p14="http://schemas.microsoft.com/office/powerpoint/2010/main" val="4132324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0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193" grpId="0"/>
      <p:bldP spid="20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L’argument de Bell (3)</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3" name="Rectangle 192"/>
          <p:cNvSpPr/>
          <p:nvPr/>
        </p:nvSpPr>
        <p:spPr>
          <a:xfrm>
            <a:off x="239712" y="1063547"/>
            <a:ext cx="8701242" cy="646331"/>
          </a:xfrm>
          <a:prstGeom prst="rect">
            <a:avLst/>
          </a:prstGeom>
        </p:spPr>
        <p:txBody>
          <a:bodyPr wrap="square">
            <a:spAutoFit/>
          </a:bodyPr>
          <a:lstStyle/>
          <a:p>
            <a:r>
              <a:rPr lang="fr-FR" i="0" dirty="0" smtClean="0">
                <a:solidFill>
                  <a:schemeClr val="accent2">
                    <a:lumMod val="75000"/>
                  </a:schemeClr>
                </a:solidFill>
              </a:rPr>
              <a:t>La vision quantique d’une expérience EPR est que toutes les paires sont identiques puisqu’elles correspondent à un même état quantique (intriqué)</a:t>
            </a:r>
            <a:endParaRPr lang="fr-FR" i="0" dirty="0">
              <a:solidFill>
                <a:schemeClr val="accent2">
                  <a:lumMod val="75000"/>
                </a:schemeClr>
              </a:solidFill>
            </a:endParaRPr>
          </a:p>
        </p:txBody>
      </p:sp>
      <p:pic>
        <p:nvPicPr>
          <p:cNvPr id="22" name="Image 21"/>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174885" y="1903940"/>
            <a:ext cx="4370261" cy="257175"/>
          </a:xfrm>
          <a:prstGeom prst="rect">
            <a:avLst/>
          </a:prstGeom>
        </p:spPr>
      </p:pic>
      <p:sp>
        <p:nvSpPr>
          <p:cNvPr id="23" name="Rectangle 22"/>
          <p:cNvSpPr/>
          <p:nvPr/>
        </p:nvSpPr>
        <p:spPr>
          <a:xfrm>
            <a:off x="239712" y="2441085"/>
            <a:ext cx="8701242" cy="369332"/>
          </a:xfrm>
          <a:prstGeom prst="rect">
            <a:avLst/>
          </a:prstGeom>
        </p:spPr>
        <p:txBody>
          <a:bodyPr wrap="square">
            <a:spAutoFit/>
          </a:bodyPr>
          <a:lstStyle/>
          <a:p>
            <a:r>
              <a:rPr lang="fr-FR" i="0" dirty="0" smtClean="0">
                <a:solidFill>
                  <a:schemeClr val="accent2">
                    <a:lumMod val="75000"/>
                  </a:schemeClr>
                </a:solidFill>
              </a:rPr>
              <a:t>C’est la </a:t>
            </a:r>
            <a:r>
              <a:rPr lang="fr-FR" dirty="0" smtClean="0">
                <a:solidFill>
                  <a:schemeClr val="accent2">
                    <a:lumMod val="75000"/>
                  </a:schemeClr>
                </a:solidFill>
              </a:rPr>
              <a:t>mesure</a:t>
            </a:r>
            <a:r>
              <a:rPr lang="fr-FR" i="0" dirty="0" smtClean="0">
                <a:solidFill>
                  <a:schemeClr val="accent2">
                    <a:lumMod val="75000"/>
                  </a:schemeClr>
                </a:solidFill>
              </a:rPr>
              <a:t> que force le système à « choisir » entre les configurations </a:t>
            </a:r>
            <a:endParaRPr lang="fr-FR" i="0" dirty="0">
              <a:solidFill>
                <a:schemeClr val="accent2">
                  <a:lumMod val="75000"/>
                </a:schemeClr>
              </a:solidFill>
            </a:endParaRPr>
          </a:p>
        </p:txBody>
      </p:sp>
      <p:pic>
        <p:nvPicPr>
          <p:cNvPr id="2" name="Image 1"/>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1994654" y="3016542"/>
            <a:ext cx="1690497" cy="229743"/>
          </a:xfrm>
          <a:prstGeom prst="rect">
            <a:avLst/>
          </a:prstGeom>
        </p:spPr>
      </p:pic>
      <p:pic>
        <p:nvPicPr>
          <p:cNvPr id="4" name="Image 3"/>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4854649" y="2988690"/>
            <a:ext cx="1690497" cy="229743"/>
          </a:xfrm>
          <a:prstGeom prst="rect">
            <a:avLst/>
          </a:prstGeom>
        </p:spPr>
      </p:pic>
      <p:sp>
        <p:nvSpPr>
          <p:cNvPr id="28" name="Rectangle 27"/>
          <p:cNvSpPr/>
          <p:nvPr/>
        </p:nvSpPr>
        <p:spPr>
          <a:xfrm>
            <a:off x="239712" y="3664244"/>
            <a:ext cx="8701242" cy="646331"/>
          </a:xfrm>
          <a:prstGeom prst="rect">
            <a:avLst/>
          </a:prstGeom>
        </p:spPr>
        <p:txBody>
          <a:bodyPr wrap="square">
            <a:spAutoFit/>
          </a:bodyPr>
          <a:lstStyle/>
          <a:p>
            <a:r>
              <a:rPr lang="fr-FR" i="0" dirty="0" smtClean="0">
                <a:solidFill>
                  <a:schemeClr val="accent2">
                    <a:lumMod val="75000"/>
                  </a:schemeClr>
                </a:solidFill>
              </a:rPr>
              <a:t>Dans la vision « variable cachée », chaque pair est caractérisé par une valeur de la variable cachée qui détermine univoquement sa configuration. Par exemple</a:t>
            </a:r>
            <a:endParaRPr lang="fr-FR" i="0" dirty="0">
              <a:solidFill>
                <a:schemeClr val="accent2">
                  <a:lumMod val="75000"/>
                </a:schemeClr>
              </a:solidFill>
            </a:endParaRPr>
          </a:p>
        </p:txBody>
      </p:sp>
      <p:sp>
        <p:nvSpPr>
          <p:cNvPr id="31" name="Rectangle 30"/>
          <p:cNvSpPr/>
          <p:nvPr/>
        </p:nvSpPr>
        <p:spPr>
          <a:xfrm>
            <a:off x="271449" y="5255181"/>
            <a:ext cx="8701242" cy="646331"/>
          </a:xfrm>
          <a:prstGeom prst="rect">
            <a:avLst/>
          </a:prstGeom>
        </p:spPr>
        <p:txBody>
          <a:bodyPr wrap="square">
            <a:spAutoFit/>
          </a:bodyPr>
          <a:lstStyle/>
          <a:p>
            <a:r>
              <a:rPr lang="fr-FR" i="0" dirty="0" smtClean="0">
                <a:solidFill>
                  <a:schemeClr val="accent2">
                    <a:lumMod val="75000"/>
                  </a:schemeClr>
                </a:solidFill>
              </a:rPr>
              <a:t>La mécanique quantique, étant « incomplète » est « obligée » d’utiliser la superposition d’états pour combler sa méconnaissance de la variable cachée.</a:t>
            </a:r>
            <a:endParaRPr lang="fr-FR" i="0" dirty="0">
              <a:solidFill>
                <a:schemeClr val="accent2">
                  <a:lumMod val="75000"/>
                </a:schemeClr>
              </a:solidFill>
            </a:endParaRPr>
          </a:p>
        </p:txBody>
      </p:sp>
      <p:pic>
        <p:nvPicPr>
          <p:cNvPr id="13" name="Image 12"/>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149407" y="4441581"/>
            <a:ext cx="2801493" cy="231458"/>
          </a:xfrm>
          <a:prstGeom prst="rect">
            <a:avLst/>
          </a:prstGeom>
        </p:spPr>
      </p:pic>
      <p:sp>
        <p:nvSpPr>
          <p:cNvPr id="33" name="Rectangle 32"/>
          <p:cNvSpPr/>
          <p:nvPr/>
        </p:nvSpPr>
        <p:spPr>
          <a:xfrm>
            <a:off x="3957098" y="4372644"/>
            <a:ext cx="402917" cy="369332"/>
          </a:xfrm>
          <a:prstGeom prst="rect">
            <a:avLst/>
          </a:prstGeom>
        </p:spPr>
        <p:txBody>
          <a:bodyPr wrap="square">
            <a:spAutoFit/>
          </a:bodyPr>
          <a:lstStyle/>
          <a:p>
            <a:r>
              <a:rPr lang="fr-FR" i="0" dirty="0" smtClean="0">
                <a:solidFill>
                  <a:schemeClr val="accent2">
                    <a:lumMod val="75000"/>
                  </a:schemeClr>
                </a:solidFill>
              </a:rPr>
              <a:t>si</a:t>
            </a:r>
            <a:endParaRPr lang="fr-FR" i="0" dirty="0">
              <a:solidFill>
                <a:schemeClr val="accent2">
                  <a:lumMod val="75000"/>
                </a:schemeClr>
              </a:solidFill>
            </a:endParaRPr>
          </a:p>
        </p:txBody>
      </p:sp>
      <p:pic>
        <p:nvPicPr>
          <p:cNvPr id="6" name="Image 5"/>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4394306" y="4465541"/>
            <a:ext cx="641223" cy="197168"/>
          </a:xfrm>
          <a:prstGeom prst="rect">
            <a:avLst/>
          </a:prstGeom>
        </p:spPr>
      </p:pic>
      <p:pic>
        <p:nvPicPr>
          <p:cNvPr id="7" name="Image 6"/>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1149405" y="4834873"/>
            <a:ext cx="2789492" cy="231458"/>
          </a:xfrm>
          <a:prstGeom prst="rect">
            <a:avLst/>
          </a:prstGeom>
        </p:spPr>
      </p:pic>
      <p:sp>
        <p:nvSpPr>
          <p:cNvPr id="37" name="Rectangle 36"/>
          <p:cNvSpPr/>
          <p:nvPr/>
        </p:nvSpPr>
        <p:spPr>
          <a:xfrm>
            <a:off x="3957098" y="4765936"/>
            <a:ext cx="402917" cy="369332"/>
          </a:xfrm>
          <a:prstGeom prst="rect">
            <a:avLst/>
          </a:prstGeom>
        </p:spPr>
        <p:txBody>
          <a:bodyPr wrap="square">
            <a:spAutoFit/>
          </a:bodyPr>
          <a:lstStyle/>
          <a:p>
            <a:r>
              <a:rPr lang="fr-FR" i="0" dirty="0" smtClean="0">
                <a:solidFill>
                  <a:schemeClr val="accent2">
                    <a:lumMod val="75000"/>
                  </a:schemeClr>
                </a:solidFill>
              </a:rPr>
              <a:t>si</a:t>
            </a:r>
            <a:endParaRPr lang="fr-FR" i="0" dirty="0">
              <a:solidFill>
                <a:schemeClr val="accent2">
                  <a:lumMod val="75000"/>
                </a:schemeClr>
              </a:solidFill>
            </a:endParaRPr>
          </a:p>
        </p:txBody>
      </p:sp>
      <p:pic>
        <p:nvPicPr>
          <p:cNvPr id="8" name="Image 7"/>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4394307" y="4858833"/>
            <a:ext cx="641223" cy="197168"/>
          </a:xfrm>
          <a:prstGeom prst="rect">
            <a:avLst/>
          </a:prstGeom>
        </p:spPr>
      </p:pic>
    </p:spTree>
    <p:extLst>
      <p:ext uri="{BB962C8B-B14F-4D97-AF65-F5344CB8AC3E}">
        <p14:creationId xmlns:p14="http://schemas.microsoft.com/office/powerpoint/2010/main" val="192215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23" grpId="0"/>
      <p:bldP spid="28" grpId="0"/>
      <p:bldP spid="31" grpId="0"/>
      <p:bldP spid="33" grpId="0"/>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L’argument de Bell (4)</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32" name="Image 3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614148" y="1851276"/>
            <a:ext cx="8256270" cy="276225"/>
          </a:xfrm>
          <a:prstGeom prst="rect">
            <a:avLst/>
          </a:prstGeom>
        </p:spPr>
      </p:pic>
      <p:sp>
        <p:nvSpPr>
          <p:cNvPr id="23" name="Rectangle 22"/>
          <p:cNvSpPr/>
          <p:nvPr/>
        </p:nvSpPr>
        <p:spPr>
          <a:xfrm>
            <a:off x="344333" y="774929"/>
            <a:ext cx="8430572" cy="369332"/>
          </a:xfrm>
          <a:prstGeom prst="rect">
            <a:avLst/>
          </a:prstGeom>
        </p:spPr>
        <p:txBody>
          <a:bodyPr wrap="square">
            <a:spAutoFit/>
          </a:bodyPr>
          <a:lstStyle/>
          <a:p>
            <a:r>
              <a:rPr lang="fr-FR" i="0" dirty="0" smtClean="0">
                <a:solidFill>
                  <a:schemeClr val="accent2">
                    <a:lumMod val="75000"/>
                  </a:schemeClr>
                </a:solidFill>
              </a:rPr>
              <a:t>Bell propose de considérer la quantité</a:t>
            </a:r>
            <a:endParaRPr lang="fr-FR" i="0" dirty="0">
              <a:solidFill>
                <a:schemeClr val="accent2">
                  <a:lumMod val="75000"/>
                </a:schemeClr>
              </a:solidFill>
            </a:endParaRPr>
          </a:p>
        </p:txBody>
      </p:sp>
      <p:cxnSp>
        <p:nvCxnSpPr>
          <p:cNvPr id="64" name="Connecteur droit avec flèche 63"/>
          <p:cNvCxnSpPr/>
          <p:nvPr/>
        </p:nvCxnSpPr>
        <p:spPr bwMode="auto">
          <a:xfrm>
            <a:off x="4027742" y="2909264"/>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Connecteur droit avec flèche 64"/>
          <p:cNvCxnSpPr/>
          <p:nvPr/>
        </p:nvCxnSpPr>
        <p:spPr bwMode="auto">
          <a:xfrm flipH="1">
            <a:off x="4181488" y="3300151"/>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6" name="Groupe 65"/>
          <p:cNvGrpSpPr/>
          <p:nvPr/>
        </p:nvGrpSpPr>
        <p:grpSpPr>
          <a:xfrm rot="10800000">
            <a:off x="2978566" y="3047470"/>
            <a:ext cx="1300892" cy="115656"/>
            <a:chOff x="6020246" y="1270391"/>
            <a:chExt cx="1300892" cy="203462"/>
          </a:xfrm>
        </p:grpSpPr>
        <p:grpSp>
          <p:nvGrpSpPr>
            <p:cNvPr id="142" name="Groupe 141"/>
            <p:cNvGrpSpPr/>
            <p:nvPr/>
          </p:nvGrpSpPr>
          <p:grpSpPr>
            <a:xfrm>
              <a:off x="6198376" y="1270391"/>
              <a:ext cx="933632" cy="203462"/>
              <a:chOff x="6198376" y="1270391"/>
              <a:chExt cx="933632" cy="203462"/>
            </a:xfrm>
          </p:grpSpPr>
          <p:grpSp>
            <p:nvGrpSpPr>
              <p:cNvPr id="145" name="Groupe 144"/>
              <p:cNvGrpSpPr/>
              <p:nvPr/>
            </p:nvGrpSpPr>
            <p:grpSpPr>
              <a:xfrm>
                <a:off x="6198376" y="1270391"/>
                <a:ext cx="466816" cy="203462"/>
                <a:chOff x="6198376" y="1270391"/>
                <a:chExt cx="466816" cy="203462"/>
              </a:xfrm>
            </p:grpSpPr>
            <p:grpSp>
              <p:nvGrpSpPr>
                <p:cNvPr id="177" name="Groupe 176"/>
                <p:cNvGrpSpPr/>
                <p:nvPr/>
              </p:nvGrpSpPr>
              <p:grpSpPr>
                <a:xfrm>
                  <a:off x="6198376" y="1270391"/>
                  <a:ext cx="233408" cy="203462"/>
                  <a:chOff x="6198376" y="1270391"/>
                  <a:chExt cx="233408" cy="203462"/>
                </a:xfrm>
              </p:grpSpPr>
              <p:grpSp>
                <p:nvGrpSpPr>
                  <p:cNvPr id="193" name="Groupe 192"/>
                  <p:cNvGrpSpPr/>
                  <p:nvPr/>
                </p:nvGrpSpPr>
                <p:grpSpPr>
                  <a:xfrm>
                    <a:off x="6198376" y="1270391"/>
                    <a:ext cx="116704" cy="202422"/>
                    <a:chOff x="6198376" y="1270390"/>
                    <a:chExt cx="1249446" cy="1054001"/>
                  </a:xfrm>
                </p:grpSpPr>
                <p:grpSp>
                  <p:nvGrpSpPr>
                    <p:cNvPr id="201" name="Groupe 200"/>
                    <p:cNvGrpSpPr/>
                    <p:nvPr/>
                  </p:nvGrpSpPr>
                  <p:grpSpPr>
                    <a:xfrm>
                      <a:off x="6198376" y="1409991"/>
                      <a:ext cx="628213" cy="914400"/>
                      <a:chOff x="6198376" y="1409991"/>
                      <a:chExt cx="628213" cy="914400"/>
                    </a:xfrm>
                  </p:grpSpPr>
                  <p:sp>
                    <p:nvSpPr>
                      <p:cNvPr id="205" name="Arc 20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6" name="Arc 20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02" name="Groupe 201"/>
                    <p:cNvGrpSpPr/>
                    <p:nvPr/>
                  </p:nvGrpSpPr>
                  <p:grpSpPr>
                    <a:xfrm flipH="1" flipV="1">
                      <a:off x="6819609" y="1270390"/>
                      <a:ext cx="628213" cy="914400"/>
                      <a:chOff x="6198376" y="1409991"/>
                      <a:chExt cx="628213" cy="914400"/>
                    </a:xfrm>
                  </p:grpSpPr>
                  <p:sp>
                    <p:nvSpPr>
                      <p:cNvPr id="203" name="Arc 20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4" name="Arc 20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94" name="Groupe 193"/>
                  <p:cNvGrpSpPr/>
                  <p:nvPr/>
                </p:nvGrpSpPr>
                <p:grpSpPr>
                  <a:xfrm>
                    <a:off x="6315080" y="1271431"/>
                    <a:ext cx="116704" cy="202422"/>
                    <a:chOff x="6198376" y="1270390"/>
                    <a:chExt cx="1249446" cy="1054001"/>
                  </a:xfrm>
                </p:grpSpPr>
                <p:grpSp>
                  <p:nvGrpSpPr>
                    <p:cNvPr id="195" name="Groupe 194"/>
                    <p:cNvGrpSpPr/>
                    <p:nvPr/>
                  </p:nvGrpSpPr>
                  <p:grpSpPr>
                    <a:xfrm>
                      <a:off x="6198376" y="1409991"/>
                      <a:ext cx="628213" cy="914400"/>
                      <a:chOff x="6198376" y="1409991"/>
                      <a:chExt cx="628213" cy="914400"/>
                    </a:xfrm>
                  </p:grpSpPr>
                  <p:sp>
                    <p:nvSpPr>
                      <p:cNvPr id="199" name="Arc 19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0" name="Arc 19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96" name="Groupe 195"/>
                    <p:cNvGrpSpPr/>
                    <p:nvPr/>
                  </p:nvGrpSpPr>
                  <p:grpSpPr>
                    <a:xfrm flipH="1" flipV="1">
                      <a:off x="6819609" y="1270390"/>
                      <a:ext cx="628213" cy="914400"/>
                      <a:chOff x="6198376" y="1409991"/>
                      <a:chExt cx="628213" cy="914400"/>
                    </a:xfrm>
                  </p:grpSpPr>
                  <p:sp>
                    <p:nvSpPr>
                      <p:cNvPr id="197" name="Arc 19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98" name="Arc 19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78" name="Groupe 177"/>
                <p:cNvGrpSpPr/>
                <p:nvPr/>
              </p:nvGrpSpPr>
              <p:grpSpPr>
                <a:xfrm>
                  <a:off x="6431784" y="1270391"/>
                  <a:ext cx="233408" cy="203462"/>
                  <a:chOff x="6198376" y="1270391"/>
                  <a:chExt cx="233408" cy="203462"/>
                </a:xfrm>
              </p:grpSpPr>
              <p:grpSp>
                <p:nvGrpSpPr>
                  <p:cNvPr id="179" name="Groupe 178"/>
                  <p:cNvGrpSpPr/>
                  <p:nvPr/>
                </p:nvGrpSpPr>
                <p:grpSpPr>
                  <a:xfrm>
                    <a:off x="6198376" y="1270391"/>
                    <a:ext cx="116704" cy="202422"/>
                    <a:chOff x="6198376" y="1270390"/>
                    <a:chExt cx="1249446" cy="1054001"/>
                  </a:xfrm>
                </p:grpSpPr>
                <p:grpSp>
                  <p:nvGrpSpPr>
                    <p:cNvPr id="187" name="Groupe 186"/>
                    <p:cNvGrpSpPr/>
                    <p:nvPr/>
                  </p:nvGrpSpPr>
                  <p:grpSpPr>
                    <a:xfrm>
                      <a:off x="6198376" y="1409991"/>
                      <a:ext cx="628213" cy="914400"/>
                      <a:chOff x="6198376" y="1409991"/>
                      <a:chExt cx="628213" cy="914400"/>
                    </a:xfrm>
                  </p:grpSpPr>
                  <p:sp>
                    <p:nvSpPr>
                      <p:cNvPr id="191" name="Arc 19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92" name="Arc 19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88" name="Groupe 187"/>
                    <p:cNvGrpSpPr/>
                    <p:nvPr/>
                  </p:nvGrpSpPr>
                  <p:grpSpPr>
                    <a:xfrm flipH="1" flipV="1">
                      <a:off x="6819609" y="1270390"/>
                      <a:ext cx="628213" cy="914400"/>
                      <a:chOff x="6198376" y="1409991"/>
                      <a:chExt cx="628213" cy="914400"/>
                    </a:xfrm>
                  </p:grpSpPr>
                  <p:sp>
                    <p:nvSpPr>
                      <p:cNvPr id="189" name="Arc 18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90" name="Arc 18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80" name="Groupe 179"/>
                  <p:cNvGrpSpPr/>
                  <p:nvPr/>
                </p:nvGrpSpPr>
                <p:grpSpPr>
                  <a:xfrm>
                    <a:off x="6315080" y="1271431"/>
                    <a:ext cx="116704" cy="202422"/>
                    <a:chOff x="6198376" y="1270390"/>
                    <a:chExt cx="1249446" cy="1054001"/>
                  </a:xfrm>
                </p:grpSpPr>
                <p:grpSp>
                  <p:nvGrpSpPr>
                    <p:cNvPr id="181" name="Groupe 180"/>
                    <p:cNvGrpSpPr/>
                    <p:nvPr/>
                  </p:nvGrpSpPr>
                  <p:grpSpPr>
                    <a:xfrm>
                      <a:off x="6198376" y="1409991"/>
                      <a:ext cx="628213" cy="914400"/>
                      <a:chOff x="6198376" y="1409991"/>
                      <a:chExt cx="628213" cy="914400"/>
                    </a:xfrm>
                  </p:grpSpPr>
                  <p:sp>
                    <p:nvSpPr>
                      <p:cNvPr id="185" name="Arc 18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6" name="Arc 18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82" name="Groupe 181"/>
                    <p:cNvGrpSpPr/>
                    <p:nvPr/>
                  </p:nvGrpSpPr>
                  <p:grpSpPr>
                    <a:xfrm flipH="1" flipV="1">
                      <a:off x="6819609" y="1270390"/>
                      <a:ext cx="628213" cy="914400"/>
                      <a:chOff x="6198376" y="1409991"/>
                      <a:chExt cx="628213" cy="914400"/>
                    </a:xfrm>
                  </p:grpSpPr>
                  <p:sp>
                    <p:nvSpPr>
                      <p:cNvPr id="183" name="Arc 18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4" name="Arc 18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146" name="Groupe 145"/>
              <p:cNvGrpSpPr/>
              <p:nvPr/>
            </p:nvGrpSpPr>
            <p:grpSpPr>
              <a:xfrm>
                <a:off x="6665192" y="1270391"/>
                <a:ext cx="466816" cy="203462"/>
                <a:chOff x="6198376" y="1270391"/>
                <a:chExt cx="466816" cy="203462"/>
              </a:xfrm>
            </p:grpSpPr>
            <p:grpSp>
              <p:nvGrpSpPr>
                <p:cNvPr id="147" name="Groupe 146"/>
                <p:cNvGrpSpPr/>
                <p:nvPr/>
              </p:nvGrpSpPr>
              <p:grpSpPr>
                <a:xfrm>
                  <a:off x="6198376" y="1270391"/>
                  <a:ext cx="233408" cy="203462"/>
                  <a:chOff x="6198376" y="1270391"/>
                  <a:chExt cx="233408" cy="203462"/>
                </a:xfrm>
              </p:grpSpPr>
              <p:grpSp>
                <p:nvGrpSpPr>
                  <p:cNvPr id="163" name="Groupe 162"/>
                  <p:cNvGrpSpPr/>
                  <p:nvPr/>
                </p:nvGrpSpPr>
                <p:grpSpPr>
                  <a:xfrm>
                    <a:off x="6198376" y="1270391"/>
                    <a:ext cx="116704" cy="202422"/>
                    <a:chOff x="6198376" y="1270390"/>
                    <a:chExt cx="1249446" cy="1054001"/>
                  </a:xfrm>
                </p:grpSpPr>
                <p:grpSp>
                  <p:nvGrpSpPr>
                    <p:cNvPr id="171" name="Groupe 170"/>
                    <p:cNvGrpSpPr/>
                    <p:nvPr/>
                  </p:nvGrpSpPr>
                  <p:grpSpPr>
                    <a:xfrm>
                      <a:off x="6198376" y="1409991"/>
                      <a:ext cx="628213" cy="914400"/>
                      <a:chOff x="6198376" y="1409991"/>
                      <a:chExt cx="628213" cy="914400"/>
                    </a:xfrm>
                  </p:grpSpPr>
                  <p:sp>
                    <p:nvSpPr>
                      <p:cNvPr id="175" name="Arc 17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6" name="Arc 17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72" name="Groupe 171"/>
                    <p:cNvGrpSpPr/>
                    <p:nvPr/>
                  </p:nvGrpSpPr>
                  <p:grpSpPr>
                    <a:xfrm flipH="1" flipV="1">
                      <a:off x="6819609" y="1270390"/>
                      <a:ext cx="628213" cy="914400"/>
                      <a:chOff x="6198376" y="1409991"/>
                      <a:chExt cx="628213" cy="914400"/>
                    </a:xfrm>
                  </p:grpSpPr>
                  <p:sp>
                    <p:nvSpPr>
                      <p:cNvPr id="173" name="Arc 17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4" name="Arc 17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64" name="Groupe 163"/>
                  <p:cNvGrpSpPr/>
                  <p:nvPr/>
                </p:nvGrpSpPr>
                <p:grpSpPr>
                  <a:xfrm>
                    <a:off x="6315080" y="1271431"/>
                    <a:ext cx="116704" cy="202422"/>
                    <a:chOff x="6198376" y="1270390"/>
                    <a:chExt cx="1249446" cy="1054001"/>
                  </a:xfrm>
                </p:grpSpPr>
                <p:grpSp>
                  <p:nvGrpSpPr>
                    <p:cNvPr id="165" name="Groupe 164"/>
                    <p:cNvGrpSpPr/>
                    <p:nvPr/>
                  </p:nvGrpSpPr>
                  <p:grpSpPr>
                    <a:xfrm>
                      <a:off x="6198376" y="1409991"/>
                      <a:ext cx="628213" cy="914400"/>
                      <a:chOff x="6198376" y="1409991"/>
                      <a:chExt cx="628213" cy="914400"/>
                    </a:xfrm>
                  </p:grpSpPr>
                  <p:sp>
                    <p:nvSpPr>
                      <p:cNvPr id="169" name="Arc 16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0" name="Arc 16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66" name="Groupe 165"/>
                    <p:cNvGrpSpPr/>
                    <p:nvPr/>
                  </p:nvGrpSpPr>
                  <p:grpSpPr>
                    <a:xfrm flipH="1" flipV="1">
                      <a:off x="6819609" y="1270390"/>
                      <a:ext cx="628213" cy="914400"/>
                      <a:chOff x="6198376" y="1409991"/>
                      <a:chExt cx="628213" cy="914400"/>
                    </a:xfrm>
                  </p:grpSpPr>
                  <p:sp>
                    <p:nvSpPr>
                      <p:cNvPr id="167" name="Arc 16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8" name="Arc 16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48" name="Groupe 147"/>
                <p:cNvGrpSpPr/>
                <p:nvPr/>
              </p:nvGrpSpPr>
              <p:grpSpPr>
                <a:xfrm>
                  <a:off x="6431784" y="1270391"/>
                  <a:ext cx="233408" cy="203462"/>
                  <a:chOff x="6198376" y="1270391"/>
                  <a:chExt cx="233408" cy="203462"/>
                </a:xfrm>
              </p:grpSpPr>
              <p:grpSp>
                <p:nvGrpSpPr>
                  <p:cNvPr id="149" name="Groupe 148"/>
                  <p:cNvGrpSpPr/>
                  <p:nvPr/>
                </p:nvGrpSpPr>
                <p:grpSpPr>
                  <a:xfrm>
                    <a:off x="6198376" y="1270391"/>
                    <a:ext cx="116704" cy="202422"/>
                    <a:chOff x="6198376" y="1270390"/>
                    <a:chExt cx="1249446" cy="1054001"/>
                  </a:xfrm>
                </p:grpSpPr>
                <p:grpSp>
                  <p:nvGrpSpPr>
                    <p:cNvPr id="157" name="Groupe 156"/>
                    <p:cNvGrpSpPr/>
                    <p:nvPr/>
                  </p:nvGrpSpPr>
                  <p:grpSpPr>
                    <a:xfrm>
                      <a:off x="6198376" y="1409991"/>
                      <a:ext cx="628213" cy="914400"/>
                      <a:chOff x="6198376" y="1409991"/>
                      <a:chExt cx="628213" cy="914400"/>
                    </a:xfrm>
                  </p:grpSpPr>
                  <p:sp>
                    <p:nvSpPr>
                      <p:cNvPr id="161" name="Arc 16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2" name="Arc 16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58" name="Groupe 157"/>
                    <p:cNvGrpSpPr/>
                    <p:nvPr/>
                  </p:nvGrpSpPr>
                  <p:grpSpPr>
                    <a:xfrm flipH="1" flipV="1">
                      <a:off x="6819609" y="1270390"/>
                      <a:ext cx="628213" cy="914400"/>
                      <a:chOff x="6198376" y="1409991"/>
                      <a:chExt cx="628213" cy="914400"/>
                    </a:xfrm>
                  </p:grpSpPr>
                  <p:sp>
                    <p:nvSpPr>
                      <p:cNvPr id="159" name="Arc 15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0" name="Arc 15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50" name="Groupe 149"/>
                  <p:cNvGrpSpPr/>
                  <p:nvPr/>
                </p:nvGrpSpPr>
                <p:grpSpPr>
                  <a:xfrm>
                    <a:off x="6315080" y="1271431"/>
                    <a:ext cx="116704" cy="202422"/>
                    <a:chOff x="6198376" y="1270390"/>
                    <a:chExt cx="1249446" cy="1054001"/>
                  </a:xfrm>
                </p:grpSpPr>
                <p:grpSp>
                  <p:nvGrpSpPr>
                    <p:cNvPr id="151" name="Groupe 150"/>
                    <p:cNvGrpSpPr/>
                    <p:nvPr/>
                  </p:nvGrpSpPr>
                  <p:grpSpPr>
                    <a:xfrm>
                      <a:off x="6198376" y="1409991"/>
                      <a:ext cx="628213" cy="914400"/>
                      <a:chOff x="6198376" y="1409991"/>
                      <a:chExt cx="628213" cy="914400"/>
                    </a:xfrm>
                  </p:grpSpPr>
                  <p:sp>
                    <p:nvSpPr>
                      <p:cNvPr id="155" name="Arc 15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6" name="Arc 15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52" name="Groupe 151"/>
                    <p:cNvGrpSpPr/>
                    <p:nvPr/>
                  </p:nvGrpSpPr>
                  <p:grpSpPr>
                    <a:xfrm flipH="1" flipV="1">
                      <a:off x="6819609" y="1270390"/>
                      <a:ext cx="628213" cy="914400"/>
                      <a:chOff x="6198376" y="1409991"/>
                      <a:chExt cx="628213" cy="914400"/>
                    </a:xfrm>
                  </p:grpSpPr>
                  <p:sp>
                    <p:nvSpPr>
                      <p:cNvPr id="153" name="Arc 15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4" name="Arc 15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143" name="Connecteur droit avec flèche 142"/>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Connecteur droit 143"/>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 name="Groupe 66"/>
          <p:cNvGrpSpPr/>
          <p:nvPr/>
        </p:nvGrpSpPr>
        <p:grpSpPr>
          <a:xfrm>
            <a:off x="3727778" y="2909264"/>
            <a:ext cx="6443" cy="936268"/>
            <a:chOff x="2149967" y="2671084"/>
            <a:chExt cx="6443" cy="936268"/>
          </a:xfrm>
        </p:grpSpPr>
        <p:cxnSp>
          <p:nvCxnSpPr>
            <p:cNvPr id="140" name="Connecteur droit avec flèche 139"/>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Connecteur droit avec flèche 140"/>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 name="Groupe 67"/>
          <p:cNvGrpSpPr/>
          <p:nvPr/>
        </p:nvGrpSpPr>
        <p:grpSpPr>
          <a:xfrm rot="10800000" flipH="1">
            <a:off x="4541867" y="3471423"/>
            <a:ext cx="1463646" cy="168399"/>
            <a:chOff x="6020246" y="1270391"/>
            <a:chExt cx="1300892" cy="203462"/>
          </a:xfrm>
        </p:grpSpPr>
        <p:grpSp>
          <p:nvGrpSpPr>
            <p:cNvPr id="75" name="Groupe 74"/>
            <p:cNvGrpSpPr/>
            <p:nvPr/>
          </p:nvGrpSpPr>
          <p:grpSpPr>
            <a:xfrm>
              <a:off x="6198376" y="1270391"/>
              <a:ext cx="933632" cy="203462"/>
              <a:chOff x="6198376" y="1270391"/>
              <a:chExt cx="933632" cy="203462"/>
            </a:xfrm>
          </p:grpSpPr>
          <p:grpSp>
            <p:nvGrpSpPr>
              <p:cNvPr id="78" name="Groupe 77"/>
              <p:cNvGrpSpPr/>
              <p:nvPr/>
            </p:nvGrpSpPr>
            <p:grpSpPr>
              <a:xfrm>
                <a:off x="6198376" y="1270391"/>
                <a:ext cx="466816" cy="203462"/>
                <a:chOff x="6198376" y="1270391"/>
                <a:chExt cx="466816" cy="203462"/>
              </a:xfrm>
            </p:grpSpPr>
            <p:grpSp>
              <p:nvGrpSpPr>
                <p:cNvPr id="110" name="Groupe 109"/>
                <p:cNvGrpSpPr/>
                <p:nvPr/>
              </p:nvGrpSpPr>
              <p:grpSpPr>
                <a:xfrm>
                  <a:off x="6198376" y="1270391"/>
                  <a:ext cx="233408" cy="203462"/>
                  <a:chOff x="6198376" y="1270391"/>
                  <a:chExt cx="233408" cy="203462"/>
                </a:xfrm>
              </p:grpSpPr>
              <p:grpSp>
                <p:nvGrpSpPr>
                  <p:cNvPr id="126" name="Groupe 125"/>
                  <p:cNvGrpSpPr/>
                  <p:nvPr/>
                </p:nvGrpSpPr>
                <p:grpSpPr>
                  <a:xfrm>
                    <a:off x="6198376" y="1270391"/>
                    <a:ext cx="116704" cy="202422"/>
                    <a:chOff x="6198376" y="1270390"/>
                    <a:chExt cx="1249446" cy="1054001"/>
                  </a:xfrm>
                </p:grpSpPr>
                <p:grpSp>
                  <p:nvGrpSpPr>
                    <p:cNvPr id="134" name="Groupe 133"/>
                    <p:cNvGrpSpPr/>
                    <p:nvPr/>
                  </p:nvGrpSpPr>
                  <p:grpSpPr>
                    <a:xfrm>
                      <a:off x="6198376" y="1409991"/>
                      <a:ext cx="628213" cy="914400"/>
                      <a:chOff x="6198376" y="1409991"/>
                      <a:chExt cx="628213" cy="914400"/>
                    </a:xfrm>
                  </p:grpSpPr>
                  <p:sp>
                    <p:nvSpPr>
                      <p:cNvPr id="138" name="Arc 13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9" name="Arc 13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35" name="Groupe 134"/>
                    <p:cNvGrpSpPr/>
                    <p:nvPr/>
                  </p:nvGrpSpPr>
                  <p:grpSpPr>
                    <a:xfrm flipH="1" flipV="1">
                      <a:off x="6819609" y="1270390"/>
                      <a:ext cx="628213" cy="914400"/>
                      <a:chOff x="6198376" y="1409991"/>
                      <a:chExt cx="628213" cy="914400"/>
                    </a:xfrm>
                  </p:grpSpPr>
                  <p:sp>
                    <p:nvSpPr>
                      <p:cNvPr id="136" name="Arc 13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7" name="Arc 13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27" name="Groupe 126"/>
                  <p:cNvGrpSpPr/>
                  <p:nvPr/>
                </p:nvGrpSpPr>
                <p:grpSpPr>
                  <a:xfrm>
                    <a:off x="6315080" y="1271431"/>
                    <a:ext cx="116704" cy="202422"/>
                    <a:chOff x="6198376" y="1270390"/>
                    <a:chExt cx="1249446" cy="1054001"/>
                  </a:xfrm>
                </p:grpSpPr>
                <p:grpSp>
                  <p:nvGrpSpPr>
                    <p:cNvPr id="128" name="Groupe 127"/>
                    <p:cNvGrpSpPr/>
                    <p:nvPr/>
                  </p:nvGrpSpPr>
                  <p:grpSpPr>
                    <a:xfrm>
                      <a:off x="6198376" y="1409991"/>
                      <a:ext cx="628213" cy="914400"/>
                      <a:chOff x="6198376" y="1409991"/>
                      <a:chExt cx="628213" cy="914400"/>
                    </a:xfrm>
                  </p:grpSpPr>
                  <p:sp>
                    <p:nvSpPr>
                      <p:cNvPr id="132" name="Arc 13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3" name="Arc 13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9" name="Groupe 128"/>
                    <p:cNvGrpSpPr/>
                    <p:nvPr/>
                  </p:nvGrpSpPr>
                  <p:grpSpPr>
                    <a:xfrm flipH="1" flipV="1">
                      <a:off x="6819609" y="1270390"/>
                      <a:ext cx="628213" cy="914400"/>
                      <a:chOff x="6198376" y="1409991"/>
                      <a:chExt cx="628213" cy="914400"/>
                    </a:xfrm>
                  </p:grpSpPr>
                  <p:sp>
                    <p:nvSpPr>
                      <p:cNvPr id="130" name="Arc 12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1" name="Arc 13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11" name="Groupe 110"/>
                <p:cNvGrpSpPr/>
                <p:nvPr/>
              </p:nvGrpSpPr>
              <p:grpSpPr>
                <a:xfrm>
                  <a:off x="6431784" y="1270391"/>
                  <a:ext cx="233408" cy="203462"/>
                  <a:chOff x="6198376" y="1270391"/>
                  <a:chExt cx="233408" cy="203462"/>
                </a:xfrm>
              </p:grpSpPr>
              <p:grpSp>
                <p:nvGrpSpPr>
                  <p:cNvPr id="112" name="Groupe 111"/>
                  <p:cNvGrpSpPr/>
                  <p:nvPr/>
                </p:nvGrpSpPr>
                <p:grpSpPr>
                  <a:xfrm>
                    <a:off x="6198376" y="1270391"/>
                    <a:ext cx="116704" cy="202422"/>
                    <a:chOff x="6198376" y="1270390"/>
                    <a:chExt cx="1249446" cy="1054001"/>
                  </a:xfrm>
                </p:grpSpPr>
                <p:grpSp>
                  <p:nvGrpSpPr>
                    <p:cNvPr id="120" name="Groupe 119"/>
                    <p:cNvGrpSpPr/>
                    <p:nvPr/>
                  </p:nvGrpSpPr>
                  <p:grpSpPr>
                    <a:xfrm>
                      <a:off x="6198376" y="1409991"/>
                      <a:ext cx="628213" cy="914400"/>
                      <a:chOff x="6198376" y="1409991"/>
                      <a:chExt cx="628213" cy="914400"/>
                    </a:xfrm>
                  </p:grpSpPr>
                  <p:sp>
                    <p:nvSpPr>
                      <p:cNvPr id="124" name="Arc 12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5" name="Arc 12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1" name="Groupe 120"/>
                    <p:cNvGrpSpPr/>
                    <p:nvPr/>
                  </p:nvGrpSpPr>
                  <p:grpSpPr>
                    <a:xfrm flipH="1" flipV="1">
                      <a:off x="6819609" y="1270390"/>
                      <a:ext cx="628213" cy="914400"/>
                      <a:chOff x="6198376" y="1409991"/>
                      <a:chExt cx="628213" cy="914400"/>
                    </a:xfrm>
                  </p:grpSpPr>
                  <p:sp>
                    <p:nvSpPr>
                      <p:cNvPr id="122" name="Arc 12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3" name="Arc 12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13" name="Groupe 112"/>
                  <p:cNvGrpSpPr/>
                  <p:nvPr/>
                </p:nvGrpSpPr>
                <p:grpSpPr>
                  <a:xfrm>
                    <a:off x="6315080" y="1271431"/>
                    <a:ext cx="116704" cy="202422"/>
                    <a:chOff x="6198376" y="1270390"/>
                    <a:chExt cx="1249446" cy="1054001"/>
                  </a:xfrm>
                </p:grpSpPr>
                <p:grpSp>
                  <p:nvGrpSpPr>
                    <p:cNvPr id="114" name="Groupe 113"/>
                    <p:cNvGrpSpPr/>
                    <p:nvPr/>
                  </p:nvGrpSpPr>
                  <p:grpSpPr>
                    <a:xfrm>
                      <a:off x="6198376" y="1409991"/>
                      <a:ext cx="628213" cy="914400"/>
                      <a:chOff x="6198376" y="1409991"/>
                      <a:chExt cx="628213" cy="914400"/>
                    </a:xfrm>
                  </p:grpSpPr>
                  <p:sp>
                    <p:nvSpPr>
                      <p:cNvPr id="118" name="Arc 11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9" name="Arc 11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5" name="Groupe 114"/>
                    <p:cNvGrpSpPr/>
                    <p:nvPr/>
                  </p:nvGrpSpPr>
                  <p:grpSpPr>
                    <a:xfrm flipH="1" flipV="1">
                      <a:off x="6819609" y="1270390"/>
                      <a:ext cx="628213" cy="914400"/>
                      <a:chOff x="6198376" y="1409991"/>
                      <a:chExt cx="628213" cy="914400"/>
                    </a:xfrm>
                  </p:grpSpPr>
                  <p:sp>
                    <p:nvSpPr>
                      <p:cNvPr id="116" name="Arc 11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7" name="Arc 11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79" name="Groupe 78"/>
              <p:cNvGrpSpPr/>
              <p:nvPr/>
            </p:nvGrpSpPr>
            <p:grpSpPr>
              <a:xfrm>
                <a:off x="6665192" y="1270391"/>
                <a:ext cx="466816" cy="203462"/>
                <a:chOff x="6198376" y="1270391"/>
                <a:chExt cx="466816" cy="203462"/>
              </a:xfrm>
            </p:grpSpPr>
            <p:grpSp>
              <p:nvGrpSpPr>
                <p:cNvPr id="80" name="Groupe 79"/>
                <p:cNvGrpSpPr/>
                <p:nvPr/>
              </p:nvGrpSpPr>
              <p:grpSpPr>
                <a:xfrm>
                  <a:off x="6198376" y="1270391"/>
                  <a:ext cx="233408" cy="203462"/>
                  <a:chOff x="6198376" y="1270391"/>
                  <a:chExt cx="233408" cy="203462"/>
                </a:xfrm>
              </p:grpSpPr>
              <p:grpSp>
                <p:nvGrpSpPr>
                  <p:cNvPr id="96" name="Groupe 95"/>
                  <p:cNvGrpSpPr/>
                  <p:nvPr/>
                </p:nvGrpSpPr>
                <p:grpSpPr>
                  <a:xfrm>
                    <a:off x="6198376" y="1270391"/>
                    <a:ext cx="116704" cy="202422"/>
                    <a:chOff x="6198376" y="1270390"/>
                    <a:chExt cx="1249446" cy="1054001"/>
                  </a:xfrm>
                </p:grpSpPr>
                <p:grpSp>
                  <p:nvGrpSpPr>
                    <p:cNvPr id="104" name="Groupe 103"/>
                    <p:cNvGrpSpPr/>
                    <p:nvPr/>
                  </p:nvGrpSpPr>
                  <p:grpSpPr>
                    <a:xfrm>
                      <a:off x="6198376" y="1409991"/>
                      <a:ext cx="628213" cy="914400"/>
                      <a:chOff x="6198376" y="1409991"/>
                      <a:chExt cx="628213" cy="914400"/>
                    </a:xfrm>
                  </p:grpSpPr>
                  <p:sp>
                    <p:nvSpPr>
                      <p:cNvPr id="108" name="Arc 10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9" name="Arc 10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05" name="Groupe 104"/>
                    <p:cNvGrpSpPr/>
                    <p:nvPr/>
                  </p:nvGrpSpPr>
                  <p:grpSpPr>
                    <a:xfrm flipH="1" flipV="1">
                      <a:off x="6819609" y="1270390"/>
                      <a:ext cx="628213" cy="914400"/>
                      <a:chOff x="6198376" y="1409991"/>
                      <a:chExt cx="628213" cy="914400"/>
                    </a:xfrm>
                  </p:grpSpPr>
                  <p:sp>
                    <p:nvSpPr>
                      <p:cNvPr id="106" name="Arc 10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7" name="Arc 10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97" name="Groupe 96"/>
                  <p:cNvGrpSpPr/>
                  <p:nvPr/>
                </p:nvGrpSpPr>
                <p:grpSpPr>
                  <a:xfrm>
                    <a:off x="6315080" y="1271431"/>
                    <a:ext cx="116704" cy="202422"/>
                    <a:chOff x="6198376" y="1270390"/>
                    <a:chExt cx="1249446" cy="1054001"/>
                  </a:xfrm>
                </p:grpSpPr>
                <p:grpSp>
                  <p:nvGrpSpPr>
                    <p:cNvPr id="98" name="Groupe 97"/>
                    <p:cNvGrpSpPr/>
                    <p:nvPr/>
                  </p:nvGrpSpPr>
                  <p:grpSpPr>
                    <a:xfrm>
                      <a:off x="6198376" y="1409991"/>
                      <a:ext cx="628213" cy="914400"/>
                      <a:chOff x="6198376" y="1409991"/>
                      <a:chExt cx="628213" cy="914400"/>
                    </a:xfrm>
                  </p:grpSpPr>
                  <p:sp>
                    <p:nvSpPr>
                      <p:cNvPr id="102" name="Arc 10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3" name="Arc 10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9" name="Groupe 98"/>
                    <p:cNvGrpSpPr/>
                    <p:nvPr/>
                  </p:nvGrpSpPr>
                  <p:grpSpPr>
                    <a:xfrm flipH="1" flipV="1">
                      <a:off x="6819609" y="1270390"/>
                      <a:ext cx="628213" cy="914400"/>
                      <a:chOff x="6198376" y="1409991"/>
                      <a:chExt cx="628213" cy="914400"/>
                    </a:xfrm>
                  </p:grpSpPr>
                  <p:sp>
                    <p:nvSpPr>
                      <p:cNvPr id="100" name="Arc 9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1" name="Arc 10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81" name="Groupe 80"/>
                <p:cNvGrpSpPr/>
                <p:nvPr/>
              </p:nvGrpSpPr>
              <p:grpSpPr>
                <a:xfrm>
                  <a:off x="6431784" y="1270391"/>
                  <a:ext cx="233408" cy="203462"/>
                  <a:chOff x="6198376" y="1270391"/>
                  <a:chExt cx="233408" cy="203462"/>
                </a:xfrm>
              </p:grpSpPr>
              <p:grpSp>
                <p:nvGrpSpPr>
                  <p:cNvPr id="82" name="Groupe 81"/>
                  <p:cNvGrpSpPr/>
                  <p:nvPr/>
                </p:nvGrpSpPr>
                <p:grpSpPr>
                  <a:xfrm>
                    <a:off x="6198376" y="1270391"/>
                    <a:ext cx="116704" cy="202422"/>
                    <a:chOff x="6198376" y="1270390"/>
                    <a:chExt cx="1249446" cy="1054001"/>
                  </a:xfrm>
                </p:grpSpPr>
                <p:grpSp>
                  <p:nvGrpSpPr>
                    <p:cNvPr id="90" name="Groupe 89"/>
                    <p:cNvGrpSpPr/>
                    <p:nvPr/>
                  </p:nvGrpSpPr>
                  <p:grpSpPr>
                    <a:xfrm>
                      <a:off x="6198376" y="1409991"/>
                      <a:ext cx="628213" cy="914400"/>
                      <a:chOff x="6198376" y="1409991"/>
                      <a:chExt cx="628213" cy="914400"/>
                    </a:xfrm>
                  </p:grpSpPr>
                  <p:sp>
                    <p:nvSpPr>
                      <p:cNvPr id="94" name="Arc 9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95" name="Arc 9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1" name="Groupe 90"/>
                    <p:cNvGrpSpPr/>
                    <p:nvPr/>
                  </p:nvGrpSpPr>
                  <p:grpSpPr>
                    <a:xfrm flipH="1" flipV="1">
                      <a:off x="6819609" y="1270390"/>
                      <a:ext cx="628213" cy="914400"/>
                      <a:chOff x="6198376" y="1409991"/>
                      <a:chExt cx="628213" cy="914400"/>
                    </a:xfrm>
                  </p:grpSpPr>
                  <p:sp>
                    <p:nvSpPr>
                      <p:cNvPr id="92" name="Arc 9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93" name="Arc 9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83" name="Groupe 82"/>
                  <p:cNvGrpSpPr/>
                  <p:nvPr/>
                </p:nvGrpSpPr>
                <p:grpSpPr>
                  <a:xfrm>
                    <a:off x="6315080" y="1271431"/>
                    <a:ext cx="116704" cy="202422"/>
                    <a:chOff x="6198376" y="1270390"/>
                    <a:chExt cx="1249446" cy="1054001"/>
                  </a:xfrm>
                </p:grpSpPr>
                <p:grpSp>
                  <p:nvGrpSpPr>
                    <p:cNvPr id="84" name="Groupe 83"/>
                    <p:cNvGrpSpPr/>
                    <p:nvPr/>
                  </p:nvGrpSpPr>
                  <p:grpSpPr>
                    <a:xfrm>
                      <a:off x="6198376" y="1409991"/>
                      <a:ext cx="628213" cy="914400"/>
                      <a:chOff x="6198376" y="1409991"/>
                      <a:chExt cx="628213" cy="914400"/>
                    </a:xfrm>
                  </p:grpSpPr>
                  <p:sp>
                    <p:nvSpPr>
                      <p:cNvPr id="88" name="Arc 8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9" name="Arc 8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85" name="Groupe 84"/>
                    <p:cNvGrpSpPr/>
                    <p:nvPr/>
                  </p:nvGrpSpPr>
                  <p:grpSpPr>
                    <a:xfrm flipH="1" flipV="1">
                      <a:off x="6819609" y="1270390"/>
                      <a:ext cx="628213" cy="914400"/>
                      <a:chOff x="6198376" y="1409991"/>
                      <a:chExt cx="628213" cy="914400"/>
                    </a:xfrm>
                  </p:grpSpPr>
                  <p:sp>
                    <p:nvSpPr>
                      <p:cNvPr id="86" name="Arc 8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7" name="Arc 8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76" name="Connecteur droit avec flèche 75"/>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Connecteur droit 76"/>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 name="Groupe 69"/>
          <p:cNvGrpSpPr/>
          <p:nvPr/>
        </p:nvGrpSpPr>
        <p:grpSpPr>
          <a:xfrm>
            <a:off x="3581475" y="2909262"/>
            <a:ext cx="1347169" cy="942321"/>
            <a:chOff x="2003664" y="2671082"/>
            <a:chExt cx="1347169" cy="942321"/>
          </a:xfrm>
        </p:grpSpPr>
        <p:cxnSp>
          <p:nvCxnSpPr>
            <p:cNvPr id="72" name="Connecteur droit 71"/>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onnecteur droit 72"/>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onnecteur droit 73"/>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 name="Connecteur droit avec flèche 52"/>
          <p:cNvCxnSpPr/>
          <p:nvPr/>
        </p:nvCxnSpPr>
        <p:spPr bwMode="auto">
          <a:xfrm>
            <a:off x="4033572" y="2908763"/>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avec flèche 53"/>
          <p:cNvCxnSpPr/>
          <p:nvPr/>
        </p:nvCxnSpPr>
        <p:spPr bwMode="auto">
          <a:xfrm flipH="1">
            <a:off x="4187318" y="3299650"/>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Groupe 54"/>
          <p:cNvGrpSpPr/>
          <p:nvPr/>
        </p:nvGrpSpPr>
        <p:grpSpPr>
          <a:xfrm>
            <a:off x="3733608" y="2908763"/>
            <a:ext cx="6443" cy="936268"/>
            <a:chOff x="2149967" y="2671084"/>
            <a:chExt cx="6443" cy="936268"/>
          </a:xfrm>
        </p:grpSpPr>
        <p:cxnSp>
          <p:nvCxnSpPr>
            <p:cNvPr id="62" name="Connecteur droit avec flèche 61"/>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Connecteur droit avec flèche 62"/>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e 56"/>
          <p:cNvGrpSpPr/>
          <p:nvPr/>
        </p:nvGrpSpPr>
        <p:grpSpPr>
          <a:xfrm>
            <a:off x="3587305" y="2908761"/>
            <a:ext cx="1347169" cy="942321"/>
            <a:chOff x="2003664" y="2671082"/>
            <a:chExt cx="1347169" cy="942321"/>
          </a:xfrm>
        </p:grpSpPr>
        <p:cxnSp>
          <p:nvCxnSpPr>
            <p:cNvPr id="59" name="Connecteur droit 58"/>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59"/>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60"/>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1" name="Arc plein 50"/>
          <p:cNvSpPr/>
          <p:nvPr/>
        </p:nvSpPr>
        <p:spPr bwMode="auto">
          <a:xfrm rot="16200000">
            <a:off x="490472" y="3003291"/>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2" name="Arc plein 51"/>
          <p:cNvSpPr/>
          <p:nvPr/>
        </p:nvSpPr>
        <p:spPr bwMode="auto">
          <a:xfrm rot="5400000">
            <a:off x="8148998" y="3403445"/>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207" name="Groupe 206"/>
          <p:cNvGrpSpPr/>
          <p:nvPr/>
        </p:nvGrpSpPr>
        <p:grpSpPr>
          <a:xfrm>
            <a:off x="697210" y="2927273"/>
            <a:ext cx="504872" cy="785397"/>
            <a:chOff x="1067001" y="2708862"/>
            <a:chExt cx="504872" cy="785397"/>
          </a:xfrm>
        </p:grpSpPr>
        <p:grpSp>
          <p:nvGrpSpPr>
            <p:cNvPr id="208" name="Groupe 207"/>
            <p:cNvGrpSpPr>
              <a:grpSpLocks noChangeAspect="1"/>
            </p:cNvGrpSpPr>
            <p:nvPr/>
          </p:nvGrpSpPr>
          <p:grpSpPr>
            <a:xfrm>
              <a:off x="1067001" y="2708862"/>
              <a:ext cx="504872" cy="416372"/>
              <a:chOff x="4899578" y="4181608"/>
              <a:chExt cx="1682905" cy="1387905"/>
            </a:xfrm>
          </p:grpSpPr>
          <p:cxnSp>
            <p:nvCxnSpPr>
              <p:cNvPr id="210" name="Connecteur droit 209"/>
              <p:cNvCxnSpPr/>
              <p:nvPr/>
            </p:nvCxnSpPr>
            <p:spPr bwMode="auto">
              <a:xfrm>
                <a:off x="4907336" y="4756054"/>
                <a:ext cx="296462" cy="805241"/>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Connecteur droit 210"/>
              <p:cNvCxnSpPr/>
              <p:nvPr/>
            </p:nvCxnSpPr>
            <p:spPr bwMode="auto">
              <a:xfrm>
                <a:off x="5876144" y="4756054"/>
                <a:ext cx="295969" cy="801583"/>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2" name="Connecteur droit 211"/>
              <p:cNvCxnSpPr/>
              <p:nvPr/>
            </p:nvCxnSpPr>
            <p:spPr bwMode="auto">
              <a:xfrm rot="5400000" flipH="1">
                <a:off x="5676054" y="5070749"/>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 name="Connecteur droit 212"/>
              <p:cNvCxnSpPr/>
              <p:nvPr/>
            </p:nvCxnSpPr>
            <p:spPr bwMode="auto">
              <a:xfrm rot="5400000" flipH="1">
                <a:off x="5386466" y="4255505"/>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4" name="Connecteur droit 213"/>
              <p:cNvCxnSpPr/>
              <p:nvPr/>
            </p:nvCxnSpPr>
            <p:spPr bwMode="auto">
              <a:xfrm flipH="1">
                <a:off x="6174819" y="5008728"/>
                <a:ext cx="394328" cy="56078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 name="Connecteur droit 214"/>
              <p:cNvCxnSpPr/>
              <p:nvPr/>
            </p:nvCxnSpPr>
            <p:spPr bwMode="auto">
              <a:xfrm flipH="1">
                <a:off x="4899827" y="4213083"/>
                <a:ext cx="1362864" cy="52316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Connecteur droit 215"/>
              <p:cNvCxnSpPr/>
              <p:nvPr/>
            </p:nvCxnSpPr>
            <p:spPr bwMode="auto">
              <a:xfrm flipH="1">
                <a:off x="5217074" y="5015006"/>
                <a:ext cx="1349588" cy="530496"/>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7" name="Connecteur droit 216"/>
              <p:cNvCxnSpPr/>
              <p:nvPr/>
            </p:nvCxnSpPr>
            <p:spPr bwMode="auto">
              <a:xfrm>
                <a:off x="6270693" y="4207145"/>
                <a:ext cx="295969" cy="801583"/>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8" name="Connecteur droit 217"/>
              <p:cNvCxnSpPr/>
              <p:nvPr/>
            </p:nvCxnSpPr>
            <p:spPr bwMode="auto">
              <a:xfrm flipH="1">
                <a:off x="5880594" y="4191505"/>
                <a:ext cx="394328" cy="56078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 name="Connecteur droit 218"/>
              <p:cNvCxnSpPr/>
              <p:nvPr/>
            </p:nvCxnSpPr>
            <p:spPr bwMode="auto">
              <a:xfrm flipH="1">
                <a:off x="4907336" y="4181608"/>
                <a:ext cx="394328" cy="56078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0" name="Connecteur droit 219"/>
              <p:cNvCxnSpPr/>
              <p:nvPr/>
            </p:nvCxnSpPr>
            <p:spPr bwMode="auto">
              <a:xfrm rot="5400000" flipH="1">
                <a:off x="5778735" y="3707495"/>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 name="Connecteur droit 220"/>
              <p:cNvCxnSpPr/>
              <p:nvPr/>
            </p:nvCxnSpPr>
            <p:spPr bwMode="auto">
              <a:xfrm>
                <a:off x="5307686" y="4207145"/>
                <a:ext cx="295969" cy="801583"/>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 name="Connecteur droit 221"/>
              <p:cNvCxnSpPr/>
              <p:nvPr/>
            </p:nvCxnSpPr>
            <p:spPr bwMode="auto">
              <a:xfrm flipH="1">
                <a:off x="5210199" y="4994897"/>
                <a:ext cx="394328" cy="560785"/>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Connecteur droit 222"/>
              <p:cNvCxnSpPr/>
              <p:nvPr/>
            </p:nvCxnSpPr>
            <p:spPr bwMode="auto">
              <a:xfrm rot="5400000" flipH="1">
                <a:off x="6083719" y="4516242"/>
                <a:ext cx="11876" cy="985652"/>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09" name="Image 208"/>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212716" y="3274803"/>
              <a:ext cx="297180" cy="219456"/>
            </a:xfrm>
            <a:prstGeom prst="rect">
              <a:avLst/>
            </a:prstGeom>
          </p:spPr>
        </p:pic>
      </p:grpSp>
      <p:grpSp>
        <p:nvGrpSpPr>
          <p:cNvPr id="225" name="Groupe 224"/>
          <p:cNvGrpSpPr/>
          <p:nvPr/>
        </p:nvGrpSpPr>
        <p:grpSpPr>
          <a:xfrm>
            <a:off x="7797488" y="3388442"/>
            <a:ext cx="420508" cy="757219"/>
            <a:chOff x="8096485" y="3158194"/>
            <a:chExt cx="420508" cy="757219"/>
          </a:xfrm>
        </p:grpSpPr>
        <p:grpSp>
          <p:nvGrpSpPr>
            <p:cNvPr id="226" name="Groupe 225"/>
            <p:cNvGrpSpPr>
              <a:grpSpLocks noChangeAspect="1"/>
            </p:cNvGrpSpPr>
            <p:nvPr/>
          </p:nvGrpSpPr>
          <p:grpSpPr>
            <a:xfrm>
              <a:off x="8096485" y="3158194"/>
              <a:ext cx="420508" cy="397922"/>
              <a:chOff x="3158836" y="4254996"/>
              <a:chExt cx="1401694" cy="1326407"/>
            </a:xfrm>
          </p:grpSpPr>
          <p:cxnSp>
            <p:nvCxnSpPr>
              <p:cNvPr id="228" name="Connecteur droit 227"/>
              <p:cNvCxnSpPr/>
              <p:nvPr/>
            </p:nvCxnSpPr>
            <p:spPr bwMode="auto">
              <a:xfrm flipH="1">
                <a:off x="3173468" y="4587533"/>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1" name="Connecteur droit 230"/>
              <p:cNvCxnSpPr/>
              <p:nvPr/>
            </p:nvCxnSpPr>
            <p:spPr bwMode="auto">
              <a:xfrm flipH="1">
                <a:off x="4141783" y="4583875"/>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2" name="Connecteur droit 231"/>
              <p:cNvCxnSpPr/>
              <p:nvPr/>
            </p:nvCxnSpPr>
            <p:spPr bwMode="auto">
              <a:xfrm flipH="1">
                <a:off x="4532879" y="4263228"/>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4" name="Connecteur droit 233"/>
              <p:cNvCxnSpPr/>
              <p:nvPr/>
            </p:nvCxnSpPr>
            <p:spPr bwMode="auto">
              <a:xfrm flipH="1">
                <a:off x="3587603" y="4263214"/>
                <a:ext cx="11876" cy="985652"/>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 name="Connecteur droit 235"/>
              <p:cNvCxnSpPr/>
              <p:nvPr/>
            </p:nvCxnSpPr>
            <p:spPr bwMode="auto">
              <a:xfrm rot="5400000" flipH="1">
                <a:off x="3645724" y="5082639"/>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Connecteur droit 236"/>
              <p:cNvCxnSpPr/>
              <p:nvPr/>
            </p:nvCxnSpPr>
            <p:spPr bwMode="auto">
              <a:xfrm rot="5400000" flipH="1">
                <a:off x="3671260" y="4096987"/>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Connecteur droit 237"/>
              <p:cNvCxnSpPr/>
              <p:nvPr/>
            </p:nvCxnSpPr>
            <p:spPr bwMode="auto">
              <a:xfrm flipH="1">
                <a:off x="4144488" y="5248866"/>
                <a:ext cx="401645" cy="332537"/>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4" name="Connecteur droit 243"/>
              <p:cNvCxnSpPr/>
              <p:nvPr/>
            </p:nvCxnSpPr>
            <p:spPr bwMode="auto">
              <a:xfrm flipH="1">
                <a:off x="4151737" y="4263487"/>
                <a:ext cx="401645" cy="332537"/>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 name="Connecteur droit 244"/>
              <p:cNvCxnSpPr/>
              <p:nvPr/>
            </p:nvCxnSpPr>
            <p:spPr bwMode="auto">
              <a:xfrm flipH="1">
                <a:off x="3197666" y="4254996"/>
                <a:ext cx="401645" cy="332537"/>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 name="Connecteur droit 245"/>
              <p:cNvCxnSpPr/>
              <p:nvPr/>
            </p:nvCxnSpPr>
            <p:spPr bwMode="auto">
              <a:xfrm flipH="1">
                <a:off x="3184732" y="5236990"/>
                <a:ext cx="401645" cy="332537"/>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7" name="Connecteur droit 246"/>
              <p:cNvCxnSpPr/>
              <p:nvPr/>
            </p:nvCxnSpPr>
            <p:spPr bwMode="auto">
              <a:xfrm rot="5400000" flipH="1">
                <a:off x="4049740" y="4761992"/>
                <a:ext cx="11876" cy="985652"/>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8" name="Connecteur droit 247"/>
              <p:cNvCxnSpPr/>
              <p:nvPr/>
            </p:nvCxnSpPr>
            <p:spPr bwMode="auto">
              <a:xfrm rot="5400000" flipH="1">
                <a:off x="4061766" y="3776599"/>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Connecteur droit 248"/>
              <p:cNvCxnSpPr/>
              <p:nvPr/>
            </p:nvCxnSpPr>
            <p:spPr bwMode="auto">
              <a:xfrm flipH="1">
                <a:off x="3197666" y="4275363"/>
                <a:ext cx="1362864" cy="30851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Connecteur droit 249"/>
              <p:cNvCxnSpPr/>
              <p:nvPr/>
            </p:nvCxnSpPr>
            <p:spPr bwMode="auto">
              <a:xfrm flipH="1">
                <a:off x="3185710" y="5261015"/>
                <a:ext cx="1362864" cy="308512"/>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27" name="Image 226"/>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8161687" y="3627377"/>
              <a:ext cx="301752" cy="288036"/>
            </a:xfrm>
            <a:prstGeom prst="rect">
              <a:avLst/>
            </a:prstGeom>
          </p:spPr>
        </p:pic>
      </p:grpSp>
      <p:grpSp>
        <p:nvGrpSpPr>
          <p:cNvPr id="251" name="Groupe 250"/>
          <p:cNvGrpSpPr/>
          <p:nvPr/>
        </p:nvGrpSpPr>
        <p:grpSpPr>
          <a:xfrm>
            <a:off x="7757543" y="3358377"/>
            <a:ext cx="504872" cy="855973"/>
            <a:chOff x="7107398" y="3244606"/>
            <a:chExt cx="504872" cy="855973"/>
          </a:xfrm>
        </p:grpSpPr>
        <p:grpSp>
          <p:nvGrpSpPr>
            <p:cNvPr id="252" name="Groupe 251"/>
            <p:cNvGrpSpPr>
              <a:grpSpLocks noChangeAspect="1"/>
            </p:cNvGrpSpPr>
            <p:nvPr/>
          </p:nvGrpSpPr>
          <p:grpSpPr>
            <a:xfrm>
              <a:off x="7107398" y="3244606"/>
              <a:ext cx="504872" cy="416372"/>
              <a:chOff x="4899578" y="4181608"/>
              <a:chExt cx="1682905" cy="1387905"/>
            </a:xfrm>
          </p:grpSpPr>
          <p:cxnSp>
            <p:nvCxnSpPr>
              <p:cNvPr id="254" name="Connecteur droit 253"/>
              <p:cNvCxnSpPr/>
              <p:nvPr/>
            </p:nvCxnSpPr>
            <p:spPr bwMode="auto">
              <a:xfrm>
                <a:off x="4907336" y="4756054"/>
                <a:ext cx="296462" cy="805241"/>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Connecteur droit 254"/>
              <p:cNvCxnSpPr/>
              <p:nvPr/>
            </p:nvCxnSpPr>
            <p:spPr bwMode="auto">
              <a:xfrm>
                <a:off x="5876144" y="4756054"/>
                <a:ext cx="295969" cy="801583"/>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Connecteur droit 255"/>
              <p:cNvCxnSpPr/>
              <p:nvPr/>
            </p:nvCxnSpPr>
            <p:spPr bwMode="auto">
              <a:xfrm rot="5400000" flipH="1">
                <a:off x="5676054" y="5070749"/>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Connecteur droit 256"/>
              <p:cNvCxnSpPr/>
              <p:nvPr/>
            </p:nvCxnSpPr>
            <p:spPr bwMode="auto">
              <a:xfrm rot="5400000" flipH="1">
                <a:off x="5386466" y="4255505"/>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Connecteur droit 257"/>
              <p:cNvCxnSpPr/>
              <p:nvPr/>
            </p:nvCxnSpPr>
            <p:spPr bwMode="auto">
              <a:xfrm flipH="1">
                <a:off x="6174819" y="5008728"/>
                <a:ext cx="394328" cy="56078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 name="Connecteur droit 258"/>
              <p:cNvCxnSpPr/>
              <p:nvPr/>
            </p:nvCxnSpPr>
            <p:spPr bwMode="auto">
              <a:xfrm flipH="1">
                <a:off x="4899827" y="4213083"/>
                <a:ext cx="1362864" cy="52316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Connecteur droit 259"/>
              <p:cNvCxnSpPr/>
              <p:nvPr/>
            </p:nvCxnSpPr>
            <p:spPr bwMode="auto">
              <a:xfrm flipH="1">
                <a:off x="5217074" y="5015006"/>
                <a:ext cx="1349588" cy="530496"/>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Connecteur droit 260"/>
              <p:cNvCxnSpPr/>
              <p:nvPr/>
            </p:nvCxnSpPr>
            <p:spPr bwMode="auto">
              <a:xfrm>
                <a:off x="6270693" y="4207145"/>
                <a:ext cx="295969" cy="801583"/>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2" name="Connecteur droit 261"/>
              <p:cNvCxnSpPr/>
              <p:nvPr/>
            </p:nvCxnSpPr>
            <p:spPr bwMode="auto">
              <a:xfrm flipH="1">
                <a:off x="5880594" y="4191505"/>
                <a:ext cx="394328" cy="56078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Connecteur droit 262"/>
              <p:cNvCxnSpPr/>
              <p:nvPr/>
            </p:nvCxnSpPr>
            <p:spPr bwMode="auto">
              <a:xfrm flipH="1">
                <a:off x="4907336" y="4181608"/>
                <a:ext cx="394328" cy="56078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4" name="Connecteur droit 263"/>
              <p:cNvCxnSpPr/>
              <p:nvPr/>
            </p:nvCxnSpPr>
            <p:spPr bwMode="auto">
              <a:xfrm rot="5400000" flipH="1">
                <a:off x="5778735" y="3707495"/>
                <a:ext cx="11876" cy="98565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5" name="Connecteur droit 264"/>
              <p:cNvCxnSpPr/>
              <p:nvPr/>
            </p:nvCxnSpPr>
            <p:spPr bwMode="auto">
              <a:xfrm>
                <a:off x="5307686" y="4207145"/>
                <a:ext cx="295969" cy="801583"/>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Connecteur droit 265"/>
              <p:cNvCxnSpPr/>
              <p:nvPr/>
            </p:nvCxnSpPr>
            <p:spPr bwMode="auto">
              <a:xfrm flipH="1">
                <a:off x="5210199" y="4994897"/>
                <a:ext cx="394328" cy="560785"/>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 name="Connecteur droit 266"/>
              <p:cNvCxnSpPr/>
              <p:nvPr/>
            </p:nvCxnSpPr>
            <p:spPr bwMode="auto">
              <a:xfrm rot="5400000" flipH="1">
                <a:off x="6083719" y="4516242"/>
                <a:ext cx="11876" cy="985652"/>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53" name="Image 25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7269014" y="3771395"/>
              <a:ext cx="301752" cy="329184"/>
            </a:xfrm>
            <a:prstGeom prst="rect">
              <a:avLst/>
            </a:prstGeom>
          </p:spPr>
        </p:pic>
      </p:grpSp>
      <p:grpSp>
        <p:nvGrpSpPr>
          <p:cNvPr id="268" name="Groupe 267"/>
          <p:cNvGrpSpPr/>
          <p:nvPr/>
        </p:nvGrpSpPr>
        <p:grpSpPr>
          <a:xfrm>
            <a:off x="682580" y="2902612"/>
            <a:ext cx="558100" cy="853029"/>
            <a:chOff x="1886384" y="2708862"/>
            <a:chExt cx="558100" cy="853029"/>
          </a:xfrm>
        </p:grpSpPr>
        <p:grpSp>
          <p:nvGrpSpPr>
            <p:cNvPr id="269" name="Groupe 268"/>
            <p:cNvGrpSpPr/>
            <p:nvPr/>
          </p:nvGrpSpPr>
          <p:grpSpPr>
            <a:xfrm>
              <a:off x="1886384" y="2708862"/>
              <a:ext cx="558100" cy="404214"/>
              <a:chOff x="4044996" y="4385559"/>
              <a:chExt cx="558100" cy="404214"/>
            </a:xfrm>
          </p:grpSpPr>
          <p:cxnSp>
            <p:nvCxnSpPr>
              <p:cNvPr id="271" name="Connecteur droit 270"/>
              <p:cNvCxnSpPr/>
              <p:nvPr/>
            </p:nvCxnSpPr>
            <p:spPr bwMode="auto">
              <a:xfrm rot="5400000" flipH="1">
                <a:off x="4191062" y="4464445"/>
                <a:ext cx="3563" cy="29569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2" name="Connecteur droit 271"/>
              <p:cNvCxnSpPr/>
              <p:nvPr/>
            </p:nvCxnSpPr>
            <p:spPr bwMode="auto">
              <a:xfrm flipH="1" flipV="1">
                <a:off x="4340954" y="4610511"/>
                <a:ext cx="131071" cy="17926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3" name="Connecteur droit 272"/>
              <p:cNvCxnSpPr/>
              <p:nvPr/>
            </p:nvCxnSpPr>
            <p:spPr bwMode="auto">
              <a:xfrm flipH="1" flipV="1">
                <a:off x="4172296" y="4389686"/>
                <a:ext cx="430800" cy="176994"/>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4" name="Connecteur droit 273"/>
              <p:cNvCxnSpPr/>
              <p:nvPr/>
            </p:nvCxnSpPr>
            <p:spPr bwMode="auto">
              <a:xfrm flipH="1">
                <a:off x="4344561" y="4385559"/>
                <a:ext cx="127463" cy="22199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 name="Connecteur droit 274"/>
              <p:cNvCxnSpPr/>
              <p:nvPr/>
            </p:nvCxnSpPr>
            <p:spPr bwMode="auto">
              <a:xfrm flipH="1">
                <a:off x="4047377" y="4389799"/>
                <a:ext cx="127463" cy="22199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 name="Connecteur droit 275"/>
              <p:cNvCxnSpPr/>
              <p:nvPr/>
            </p:nvCxnSpPr>
            <p:spPr bwMode="auto">
              <a:xfrm rot="5400000" flipH="1">
                <a:off x="4318363" y="4241838"/>
                <a:ext cx="3563" cy="29569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 name="Connecteur droit 276"/>
              <p:cNvCxnSpPr/>
              <p:nvPr/>
            </p:nvCxnSpPr>
            <p:spPr bwMode="auto">
              <a:xfrm flipH="1">
                <a:off x="4469644" y="4564523"/>
                <a:ext cx="127463" cy="22199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Connecteur droit 277"/>
              <p:cNvCxnSpPr/>
              <p:nvPr/>
            </p:nvCxnSpPr>
            <p:spPr bwMode="auto">
              <a:xfrm flipH="1" flipV="1">
                <a:off x="4472025" y="4393137"/>
                <a:ext cx="131071" cy="17926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9" name="Connecteur droit 278"/>
              <p:cNvCxnSpPr/>
              <p:nvPr/>
            </p:nvCxnSpPr>
            <p:spPr bwMode="auto">
              <a:xfrm flipH="1" flipV="1">
                <a:off x="4044996" y="4610511"/>
                <a:ext cx="131071" cy="179262"/>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0" name="Connecteur droit 279"/>
              <p:cNvCxnSpPr/>
              <p:nvPr/>
            </p:nvCxnSpPr>
            <p:spPr bwMode="auto">
              <a:xfrm rot="5400000" flipH="1">
                <a:off x="4322396" y="4638071"/>
                <a:ext cx="3563" cy="295695"/>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1" name="Connecteur droit 280"/>
              <p:cNvCxnSpPr/>
              <p:nvPr/>
            </p:nvCxnSpPr>
            <p:spPr bwMode="auto">
              <a:xfrm flipH="1">
                <a:off x="4176067" y="4559482"/>
                <a:ext cx="127463" cy="221995"/>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Connecteur droit 281"/>
              <p:cNvCxnSpPr/>
              <p:nvPr/>
            </p:nvCxnSpPr>
            <p:spPr bwMode="auto">
              <a:xfrm flipH="1" flipV="1">
                <a:off x="4174263" y="4387418"/>
                <a:ext cx="131071" cy="179262"/>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3" name="Connecteur droit 282"/>
              <p:cNvCxnSpPr/>
              <p:nvPr/>
            </p:nvCxnSpPr>
            <p:spPr bwMode="auto">
              <a:xfrm rot="5400000" flipH="1">
                <a:off x="4451401" y="4417051"/>
                <a:ext cx="3563" cy="295695"/>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4" name="Connecteur droit 283"/>
              <p:cNvCxnSpPr/>
              <p:nvPr/>
            </p:nvCxnSpPr>
            <p:spPr bwMode="auto">
              <a:xfrm flipH="1" flipV="1">
                <a:off x="4044996" y="4614074"/>
                <a:ext cx="427029" cy="170063"/>
              </a:xfrm>
              <a:prstGeom prst="line">
                <a:avLst/>
              </a:prstGeom>
              <a:solidFill>
                <a:schemeClr val="accent1"/>
              </a:solidFill>
              <a:ln w="19050"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70" name="Image 269"/>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2062505" y="3305859"/>
              <a:ext cx="297180" cy="256032"/>
            </a:xfrm>
            <a:prstGeom prst="rect">
              <a:avLst/>
            </a:prstGeom>
          </p:spPr>
        </p:pic>
      </p:grpSp>
      <p:sp>
        <p:nvSpPr>
          <p:cNvPr id="285" name="Arc plein 284"/>
          <p:cNvSpPr/>
          <p:nvPr/>
        </p:nvSpPr>
        <p:spPr bwMode="auto">
          <a:xfrm>
            <a:off x="829186" y="2609971"/>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86" name="Arc plein 285"/>
          <p:cNvSpPr/>
          <p:nvPr/>
        </p:nvSpPr>
        <p:spPr bwMode="auto">
          <a:xfrm>
            <a:off x="7846697" y="3096731"/>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28" name="Image 27"/>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357570" y="1383752"/>
            <a:ext cx="5749290" cy="276225"/>
          </a:xfrm>
          <a:prstGeom prst="rect">
            <a:avLst/>
          </a:prstGeom>
        </p:spPr>
      </p:pic>
    </p:spTree>
    <p:extLst>
      <p:ext uri="{BB962C8B-B14F-4D97-AF65-F5344CB8AC3E}">
        <p14:creationId xmlns:p14="http://schemas.microsoft.com/office/powerpoint/2010/main" val="1492926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2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6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L’argument de Bell (5)</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4" name="Image 3"/>
          <p:cNvPicPr>
            <a:picLocks noChangeAspect="1"/>
          </p:cNvPicPr>
          <p:nvPr>
            <p:custDataLst>
              <p:tags r:id="rId1"/>
            </p:custDataLst>
          </p:nvPr>
        </p:nvPicPr>
        <p:blipFill>
          <a:blip r:embed="rId29" cstate="print">
            <a:extLst>
              <a:ext uri="{28A0092B-C50C-407E-A947-70E740481C1C}">
                <a14:useLocalDpi xmlns:a14="http://schemas.microsoft.com/office/drawing/2010/main" val="0"/>
              </a:ext>
            </a:extLst>
          </a:blip>
          <a:stretch>
            <a:fillRect/>
          </a:stretch>
        </p:blipFill>
        <p:spPr>
          <a:xfrm>
            <a:off x="748740" y="2283684"/>
            <a:ext cx="6530340" cy="304800"/>
          </a:xfrm>
          <a:prstGeom prst="rect">
            <a:avLst/>
          </a:prstGeom>
        </p:spPr>
      </p:pic>
      <p:pic>
        <p:nvPicPr>
          <p:cNvPr id="9" name="Image 8"/>
          <p:cNvPicPr>
            <a:picLocks noChangeAspect="1"/>
          </p:cNvPicPr>
          <p:nvPr>
            <p:custDataLst>
              <p:tags r:id="rId2"/>
            </p:custDataLst>
          </p:nvPr>
        </p:nvPicPr>
        <p:blipFill>
          <a:blip r:embed="rId30" cstate="print">
            <a:extLst>
              <a:ext uri="{28A0092B-C50C-407E-A947-70E740481C1C}">
                <a14:useLocalDpi xmlns:a14="http://schemas.microsoft.com/office/drawing/2010/main" val="0"/>
              </a:ext>
            </a:extLst>
          </a:blip>
          <a:stretch>
            <a:fillRect/>
          </a:stretch>
        </p:blipFill>
        <p:spPr>
          <a:xfrm>
            <a:off x="1009990" y="2819909"/>
            <a:ext cx="5894070" cy="304800"/>
          </a:xfrm>
          <a:prstGeom prst="rect">
            <a:avLst/>
          </a:prstGeom>
        </p:spPr>
      </p:pic>
      <p:grpSp>
        <p:nvGrpSpPr>
          <p:cNvPr id="6" name="Groupe 5"/>
          <p:cNvGrpSpPr/>
          <p:nvPr/>
        </p:nvGrpSpPr>
        <p:grpSpPr>
          <a:xfrm>
            <a:off x="2722652" y="3158247"/>
            <a:ext cx="3458622" cy="182755"/>
            <a:chOff x="2722652" y="3158247"/>
            <a:chExt cx="3458622" cy="182755"/>
          </a:xfrm>
        </p:grpSpPr>
        <p:pic>
          <p:nvPicPr>
            <p:cNvPr id="7" name="Image 6"/>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a:off x="2722652" y="3158247"/>
              <a:ext cx="281940" cy="171450"/>
            </a:xfrm>
            <a:prstGeom prst="rect">
              <a:avLst/>
            </a:prstGeom>
          </p:spPr>
        </p:pic>
        <p:pic>
          <p:nvPicPr>
            <p:cNvPr id="15" name="Image 14"/>
            <p:cNvPicPr>
              <a:picLocks noChangeAspect="1"/>
            </p:cNvPicPr>
            <p:nvPr>
              <p:custDataLst>
                <p:tags r:id="rId22"/>
              </p:custDataLst>
            </p:nvPr>
          </p:nvPicPr>
          <p:blipFill>
            <a:blip r:embed="rId31" cstate="print">
              <a:extLst>
                <a:ext uri="{28A0092B-C50C-407E-A947-70E740481C1C}">
                  <a14:useLocalDpi xmlns:a14="http://schemas.microsoft.com/office/drawing/2010/main" val="0"/>
                </a:ext>
              </a:extLst>
            </a:blip>
            <a:stretch>
              <a:fillRect/>
            </a:stretch>
          </p:blipFill>
          <p:spPr>
            <a:xfrm>
              <a:off x="3564511" y="3158247"/>
              <a:ext cx="281940" cy="171450"/>
            </a:xfrm>
            <a:prstGeom prst="rect">
              <a:avLst/>
            </a:prstGeom>
          </p:spPr>
        </p:pic>
        <p:pic>
          <p:nvPicPr>
            <p:cNvPr id="16" name="Image 15"/>
            <p:cNvPicPr>
              <a:picLocks noChangeAspect="1"/>
            </p:cNvPicPr>
            <p:nvPr>
              <p:custDataLst>
                <p:tags r:id="rId23"/>
              </p:custDataLst>
            </p:nvPr>
          </p:nvPicPr>
          <p:blipFill>
            <a:blip r:embed="rId31" cstate="print">
              <a:extLst>
                <a:ext uri="{28A0092B-C50C-407E-A947-70E740481C1C}">
                  <a14:useLocalDpi xmlns:a14="http://schemas.microsoft.com/office/drawing/2010/main" val="0"/>
                </a:ext>
              </a:extLst>
            </a:blip>
            <a:stretch>
              <a:fillRect/>
            </a:stretch>
          </p:blipFill>
          <p:spPr>
            <a:xfrm>
              <a:off x="5039726" y="3162052"/>
              <a:ext cx="281940" cy="171450"/>
            </a:xfrm>
            <a:prstGeom prst="rect">
              <a:avLst/>
            </a:prstGeom>
          </p:spPr>
        </p:pic>
        <p:pic>
          <p:nvPicPr>
            <p:cNvPr id="17" name="Image 16"/>
            <p:cNvPicPr>
              <a:picLocks noChangeAspect="1"/>
            </p:cNvPicPr>
            <p:nvPr>
              <p:custDataLst>
                <p:tags r:id="rId24"/>
              </p:custDataLst>
            </p:nvPr>
          </p:nvPicPr>
          <p:blipFill>
            <a:blip r:embed="rId31" cstate="print">
              <a:extLst>
                <a:ext uri="{28A0092B-C50C-407E-A947-70E740481C1C}">
                  <a14:useLocalDpi xmlns:a14="http://schemas.microsoft.com/office/drawing/2010/main" val="0"/>
                </a:ext>
              </a:extLst>
            </a:blip>
            <a:stretch>
              <a:fillRect/>
            </a:stretch>
          </p:blipFill>
          <p:spPr>
            <a:xfrm>
              <a:off x="5899334" y="3169552"/>
              <a:ext cx="281940" cy="171450"/>
            </a:xfrm>
            <a:prstGeom prst="rect">
              <a:avLst/>
            </a:prstGeom>
          </p:spPr>
        </p:pic>
      </p:grpSp>
      <p:pic>
        <p:nvPicPr>
          <p:cNvPr id="18" name="Image 17"/>
          <p:cNvPicPr>
            <a:picLocks noChangeAspect="1"/>
          </p:cNvPicPr>
          <p:nvPr>
            <p:custDataLst>
              <p:tags r:id="rId3"/>
            </p:custDataLst>
          </p:nvPr>
        </p:nvPicPr>
        <p:blipFill>
          <a:blip r:embed="rId32" cstate="print">
            <a:extLst>
              <a:ext uri="{28A0092B-C50C-407E-A947-70E740481C1C}">
                <a14:useLocalDpi xmlns:a14="http://schemas.microsoft.com/office/drawing/2010/main" val="0"/>
              </a:ext>
            </a:extLst>
          </a:blip>
          <a:stretch>
            <a:fillRect/>
          </a:stretch>
        </p:blipFill>
        <p:spPr>
          <a:xfrm>
            <a:off x="7207697" y="3168889"/>
            <a:ext cx="563880" cy="171450"/>
          </a:xfrm>
          <a:prstGeom prst="rect">
            <a:avLst/>
          </a:prstGeom>
        </p:spPr>
      </p:pic>
      <p:grpSp>
        <p:nvGrpSpPr>
          <p:cNvPr id="8" name="Groupe 7"/>
          <p:cNvGrpSpPr/>
          <p:nvPr/>
        </p:nvGrpSpPr>
        <p:grpSpPr>
          <a:xfrm>
            <a:off x="2924081" y="3535451"/>
            <a:ext cx="3262408" cy="178766"/>
            <a:chOff x="2924081" y="3535451"/>
            <a:chExt cx="3262408" cy="178766"/>
          </a:xfrm>
        </p:grpSpPr>
        <p:pic>
          <p:nvPicPr>
            <p:cNvPr id="20" name="Image 19"/>
            <p:cNvPicPr>
              <a:picLocks noChangeAspect="1"/>
            </p:cNvPicPr>
            <p:nvPr>
              <p:custDataLst>
                <p:tags r:id="rId17"/>
              </p:custDataLst>
            </p:nvPr>
          </p:nvPicPr>
          <p:blipFill>
            <a:blip r:embed="rId33" cstate="print">
              <a:extLst>
                <a:ext uri="{28A0092B-C50C-407E-A947-70E740481C1C}">
                  <a14:useLocalDpi xmlns:a14="http://schemas.microsoft.com/office/drawing/2010/main" val="0"/>
                </a:ext>
              </a:extLst>
            </a:blip>
            <a:stretch>
              <a:fillRect/>
            </a:stretch>
          </p:blipFill>
          <p:spPr>
            <a:xfrm>
              <a:off x="2924081" y="3538901"/>
              <a:ext cx="85725" cy="171450"/>
            </a:xfrm>
            <a:prstGeom prst="rect">
              <a:avLst/>
            </a:prstGeom>
          </p:spPr>
        </p:pic>
        <p:pic>
          <p:nvPicPr>
            <p:cNvPr id="22" name="Image 21"/>
            <p:cNvPicPr>
              <a:picLocks noChangeAspect="1"/>
            </p:cNvPicPr>
            <p:nvPr>
              <p:custDataLst>
                <p:tags r:id="rId18"/>
              </p:custDataLst>
            </p:nvPr>
          </p:nvPicPr>
          <p:blipFill>
            <a:blip r:embed="rId31" cstate="print">
              <a:extLst>
                <a:ext uri="{28A0092B-C50C-407E-A947-70E740481C1C}">
                  <a14:useLocalDpi xmlns:a14="http://schemas.microsoft.com/office/drawing/2010/main" val="0"/>
                </a:ext>
              </a:extLst>
            </a:blip>
            <a:stretch>
              <a:fillRect/>
            </a:stretch>
          </p:blipFill>
          <p:spPr>
            <a:xfrm>
              <a:off x="3564511" y="3542767"/>
              <a:ext cx="281940" cy="171450"/>
            </a:xfrm>
            <a:prstGeom prst="rect">
              <a:avLst/>
            </a:prstGeom>
          </p:spPr>
        </p:pic>
        <p:pic>
          <p:nvPicPr>
            <p:cNvPr id="25" name="Image 24"/>
            <p:cNvPicPr>
              <a:picLocks noChangeAspect="1"/>
            </p:cNvPicPr>
            <p:nvPr>
              <p:custDataLst>
                <p:tags r:id="rId19"/>
              </p:custDataLst>
            </p:nvPr>
          </p:nvPicPr>
          <p:blipFill>
            <a:blip r:embed="rId31" cstate="print">
              <a:extLst>
                <a:ext uri="{28A0092B-C50C-407E-A947-70E740481C1C}">
                  <a14:useLocalDpi xmlns:a14="http://schemas.microsoft.com/office/drawing/2010/main" val="0"/>
                </a:ext>
              </a:extLst>
            </a:blip>
            <a:stretch>
              <a:fillRect/>
            </a:stretch>
          </p:blipFill>
          <p:spPr>
            <a:xfrm>
              <a:off x="5047819" y="3542767"/>
              <a:ext cx="281940" cy="171450"/>
            </a:xfrm>
            <a:prstGeom prst="rect">
              <a:avLst/>
            </a:prstGeom>
          </p:spPr>
        </p:pic>
        <p:pic>
          <p:nvPicPr>
            <p:cNvPr id="26" name="Image 25"/>
            <p:cNvPicPr>
              <a:picLocks noChangeAspect="1"/>
            </p:cNvPicPr>
            <p:nvPr>
              <p:custDataLst>
                <p:tags r:id="rId20"/>
              </p:custDataLst>
            </p:nvPr>
          </p:nvPicPr>
          <p:blipFill>
            <a:blip r:embed="rId33" cstate="print">
              <a:extLst>
                <a:ext uri="{28A0092B-C50C-407E-A947-70E740481C1C}">
                  <a14:useLocalDpi xmlns:a14="http://schemas.microsoft.com/office/drawing/2010/main" val="0"/>
                </a:ext>
              </a:extLst>
            </a:blip>
            <a:stretch>
              <a:fillRect/>
            </a:stretch>
          </p:blipFill>
          <p:spPr>
            <a:xfrm>
              <a:off x="6100764" y="3535451"/>
              <a:ext cx="85725" cy="171450"/>
            </a:xfrm>
            <a:prstGeom prst="rect">
              <a:avLst/>
            </a:prstGeom>
          </p:spPr>
        </p:pic>
      </p:grpSp>
      <p:pic>
        <p:nvPicPr>
          <p:cNvPr id="27" name="Image 26"/>
          <p:cNvPicPr>
            <a:picLocks noChangeAspect="1"/>
          </p:cNvPicPr>
          <p:nvPr>
            <p:custDataLst>
              <p:tags r:id="rId4"/>
            </p:custDataLst>
          </p:nvPr>
        </p:nvPicPr>
        <p:blipFill>
          <a:blip r:embed="rId32" cstate="print">
            <a:extLst>
              <a:ext uri="{28A0092B-C50C-407E-A947-70E740481C1C}">
                <a14:useLocalDpi xmlns:a14="http://schemas.microsoft.com/office/drawing/2010/main" val="0"/>
              </a:ext>
            </a:extLst>
          </a:blip>
          <a:stretch>
            <a:fillRect/>
          </a:stretch>
        </p:blipFill>
        <p:spPr>
          <a:xfrm>
            <a:off x="7206358" y="3572688"/>
            <a:ext cx="563880" cy="171450"/>
          </a:xfrm>
          <a:prstGeom prst="rect">
            <a:avLst/>
          </a:prstGeom>
        </p:spPr>
      </p:pic>
      <p:grpSp>
        <p:nvGrpSpPr>
          <p:cNvPr id="10" name="Groupe 9"/>
          <p:cNvGrpSpPr/>
          <p:nvPr/>
        </p:nvGrpSpPr>
        <p:grpSpPr>
          <a:xfrm>
            <a:off x="2746818" y="3922361"/>
            <a:ext cx="3434456" cy="182975"/>
            <a:chOff x="2746818" y="3922361"/>
            <a:chExt cx="3434456" cy="182975"/>
          </a:xfrm>
        </p:grpSpPr>
        <p:pic>
          <p:nvPicPr>
            <p:cNvPr id="29" name="Image 28"/>
            <p:cNvPicPr>
              <a:picLocks noChangeAspect="1"/>
            </p:cNvPicPr>
            <p:nvPr>
              <p:custDataLst>
                <p:tags r:id="rId13"/>
              </p:custDataLst>
            </p:nvPr>
          </p:nvPicPr>
          <p:blipFill>
            <a:blip r:embed="rId31" cstate="print">
              <a:extLst>
                <a:ext uri="{28A0092B-C50C-407E-A947-70E740481C1C}">
                  <a14:useLocalDpi xmlns:a14="http://schemas.microsoft.com/office/drawing/2010/main" val="0"/>
                </a:ext>
              </a:extLst>
            </a:blip>
            <a:stretch>
              <a:fillRect/>
            </a:stretch>
          </p:blipFill>
          <p:spPr>
            <a:xfrm>
              <a:off x="2746818" y="3933510"/>
              <a:ext cx="281940" cy="171450"/>
            </a:xfrm>
            <a:prstGeom prst="rect">
              <a:avLst/>
            </a:prstGeom>
          </p:spPr>
        </p:pic>
        <p:pic>
          <p:nvPicPr>
            <p:cNvPr id="229" name="Image 228"/>
            <p:cNvPicPr>
              <a:picLocks noChangeAspect="1"/>
            </p:cNvPicPr>
            <p:nvPr>
              <p:custDataLst>
                <p:tags r:id="rId14"/>
              </p:custDataLst>
            </p:nvPr>
          </p:nvPicPr>
          <p:blipFill>
            <a:blip r:embed="rId33" cstate="print">
              <a:extLst>
                <a:ext uri="{28A0092B-C50C-407E-A947-70E740481C1C}">
                  <a14:useLocalDpi xmlns:a14="http://schemas.microsoft.com/office/drawing/2010/main" val="0"/>
                </a:ext>
              </a:extLst>
            </a:blip>
            <a:stretch>
              <a:fillRect/>
            </a:stretch>
          </p:blipFill>
          <p:spPr>
            <a:xfrm>
              <a:off x="3769178" y="3933886"/>
              <a:ext cx="85725" cy="171450"/>
            </a:xfrm>
            <a:prstGeom prst="rect">
              <a:avLst/>
            </a:prstGeom>
          </p:spPr>
        </p:pic>
        <p:pic>
          <p:nvPicPr>
            <p:cNvPr id="230" name="Image 229"/>
            <p:cNvPicPr>
              <a:picLocks noChangeAspect="1"/>
            </p:cNvPicPr>
            <p:nvPr>
              <p:custDataLst>
                <p:tags r:id="rId15"/>
              </p:custDataLst>
            </p:nvPr>
          </p:nvPicPr>
          <p:blipFill>
            <a:blip r:embed="rId33" cstate="print">
              <a:extLst>
                <a:ext uri="{28A0092B-C50C-407E-A947-70E740481C1C}">
                  <a14:useLocalDpi xmlns:a14="http://schemas.microsoft.com/office/drawing/2010/main" val="0"/>
                </a:ext>
              </a:extLst>
            </a:blip>
            <a:stretch>
              <a:fillRect/>
            </a:stretch>
          </p:blipFill>
          <p:spPr>
            <a:xfrm>
              <a:off x="5231954" y="3922361"/>
              <a:ext cx="85725" cy="171450"/>
            </a:xfrm>
            <a:prstGeom prst="rect">
              <a:avLst/>
            </a:prstGeom>
          </p:spPr>
        </p:pic>
        <p:pic>
          <p:nvPicPr>
            <p:cNvPr id="31" name="Image 30"/>
            <p:cNvPicPr>
              <a:picLocks noChangeAspect="1"/>
            </p:cNvPicPr>
            <p:nvPr>
              <p:custDataLst>
                <p:tags r:id="rId16"/>
              </p:custDataLst>
            </p:nvPr>
          </p:nvPicPr>
          <p:blipFill>
            <a:blip r:embed="rId31" cstate="print">
              <a:extLst>
                <a:ext uri="{28A0092B-C50C-407E-A947-70E740481C1C}">
                  <a14:useLocalDpi xmlns:a14="http://schemas.microsoft.com/office/drawing/2010/main" val="0"/>
                </a:ext>
              </a:extLst>
            </a:blip>
            <a:stretch>
              <a:fillRect/>
            </a:stretch>
          </p:blipFill>
          <p:spPr>
            <a:xfrm>
              <a:off x="5899334" y="3933290"/>
              <a:ext cx="281940" cy="171450"/>
            </a:xfrm>
            <a:prstGeom prst="rect">
              <a:avLst/>
            </a:prstGeom>
          </p:spPr>
        </p:pic>
      </p:grpSp>
      <p:pic>
        <p:nvPicPr>
          <p:cNvPr id="233" name="Image 232"/>
          <p:cNvPicPr>
            <a:picLocks noChangeAspect="1"/>
          </p:cNvPicPr>
          <p:nvPr>
            <p:custDataLst>
              <p:tags r:id="rId5"/>
            </p:custDataLst>
          </p:nvPr>
        </p:nvPicPr>
        <p:blipFill>
          <a:blip r:embed="rId34" cstate="print">
            <a:extLst>
              <a:ext uri="{28A0092B-C50C-407E-A947-70E740481C1C}">
                <a14:useLocalDpi xmlns:a14="http://schemas.microsoft.com/office/drawing/2010/main" val="0"/>
              </a:ext>
            </a:extLst>
          </a:blip>
          <a:stretch>
            <a:fillRect/>
          </a:stretch>
        </p:blipFill>
        <p:spPr>
          <a:xfrm>
            <a:off x="7207697" y="3935086"/>
            <a:ext cx="367665" cy="171450"/>
          </a:xfrm>
          <a:prstGeom prst="rect">
            <a:avLst/>
          </a:prstGeom>
        </p:spPr>
      </p:pic>
      <p:grpSp>
        <p:nvGrpSpPr>
          <p:cNvPr id="243" name="Groupe 242"/>
          <p:cNvGrpSpPr/>
          <p:nvPr/>
        </p:nvGrpSpPr>
        <p:grpSpPr>
          <a:xfrm>
            <a:off x="2943033" y="4308096"/>
            <a:ext cx="3243456" cy="171450"/>
            <a:chOff x="2922398" y="4317996"/>
            <a:chExt cx="3243456" cy="171450"/>
          </a:xfrm>
        </p:grpSpPr>
        <p:pic>
          <p:nvPicPr>
            <p:cNvPr id="235" name="Image 234"/>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2922398" y="4317996"/>
              <a:ext cx="85725" cy="171450"/>
            </a:xfrm>
            <a:prstGeom prst="rect">
              <a:avLst/>
            </a:prstGeom>
          </p:spPr>
        </p:pic>
        <p:pic>
          <p:nvPicPr>
            <p:cNvPr id="239" name="Image 238"/>
            <p:cNvPicPr>
              <a:picLocks noChangeAspect="1"/>
            </p:cNvPicPr>
            <p:nvPr>
              <p:custDataLst>
                <p:tags r:id="rId10"/>
              </p:custDataLst>
            </p:nvPr>
          </p:nvPicPr>
          <p:blipFill>
            <a:blip r:embed="rId33" cstate="print">
              <a:extLst>
                <a:ext uri="{28A0092B-C50C-407E-A947-70E740481C1C}">
                  <a14:useLocalDpi xmlns:a14="http://schemas.microsoft.com/office/drawing/2010/main" val="0"/>
                </a:ext>
              </a:extLst>
            </a:blip>
            <a:stretch>
              <a:fillRect/>
            </a:stretch>
          </p:blipFill>
          <p:spPr>
            <a:xfrm>
              <a:off x="3747401" y="4317996"/>
              <a:ext cx="85725" cy="171450"/>
            </a:xfrm>
            <a:prstGeom prst="rect">
              <a:avLst/>
            </a:prstGeom>
          </p:spPr>
        </p:pic>
        <p:pic>
          <p:nvPicPr>
            <p:cNvPr id="240" name="Image 239"/>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5220520" y="4317996"/>
              <a:ext cx="85725" cy="171450"/>
            </a:xfrm>
            <a:prstGeom prst="rect">
              <a:avLst/>
            </a:prstGeom>
          </p:spPr>
        </p:pic>
        <p:pic>
          <p:nvPicPr>
            <p:cNvPr id="241" name="Image 240"/>
            <p:cNvPicPr>
              <a:picLocks noChangeAspect="1"/>
            </p:cNvPicPr>
            <p:nvPr>
              <p:custDataLst>
                <p:tags r:id="rId12"/>
              </p:custDataLst>
            </p:nvPr>
          </p:nvPicPr>
          <p:blipFill>
            <a:blip r:embed="rId33" cstate="print">
              <a:extLst>
                <a:ext uri="{28A0092B-C50C-407E-A947-70E740481C1C}">
                  <a14:useLocalDpi xmlns:a14="http://schemas.microsoft.com/office/drawing/2010/main" val="0"/>
                </a:ext>
              </a:extLst>
            </a:blip>
            <a:stretch>
              <a:fillRect/>
            </a:stretch>
          </p:blipFill>
          <p:spPr>
            <a:xfrm>
              <a:off x="6080129" y="4317996"/>
              <a:ext cx="85725" cy="171450"/>
            </a:xfrm>
            <a:prstGeom prst="rect">
              <a:avLst/>
            </a:prstGeom>
          </p:spPr>
        </p:pic>
      </p:grpSp>
      <p:pic>
        <p:nvPicPr>
          <p:cNvPr id="242" name="Image 241"/>
          <p:cNvPicPr>
            <a:picLocks noChangeAspect="1"/>
          </p:cNvPicPr>
          <p:nvPr>
            <p:custDataLst>
              <p:tags r:id="rId6"/>
            </p:custDataLst>
          </p:nvPr>
        </p:nvPicPr>
        <p:blipFill>
          <a:blip r:embed="rId34" cstate="print">
            <a:extLst>
              <a:ext uri="{28A0092B-C50C-407E-A947-70E740481C1C}">
                <a14:useLocalDpi xmlns:a14="http://schemas.microsoft.com/office/drawing/2010/main" val="0"/>
              </a:ext>
            </a:extLst>
          </a:blip>
          <a:stretch>
            <a:fillRect/>
          </a:stretch>
        </p:blipFill>
        <p:spPr>
          <a:xfrm>
            <a:off x="7206358" y="4308096"/>
            <a:ext cx="367665" cy="171450"/>
          </a:xfrm>
          <a:prstGeom prst="rect">
            <a:avLst/>
          </a:prstGeom>
        </p:spPr>
      </p:pic>
      <p:pic>
        <p:nvPicPr>
          <p:cNvPr id="224" name="Image 223"/>
          <p:cNvPicPr>
            <a:picLocks noChangeAspect="1"/>
          </p:cNvPicPr>
          <p:nvPr>
            <p:custDataLst>
              <p:tags r:id="rId7"/>
            </p:custDataLst>
          </p:nvPr>
        </p:nvPicPr>
        <p:blipFill>
          <a:blip r:embed="rId35" cstate="print">
            <a:extLst>
              <a:ext uri="{28A0092B-C50C-407E-A947-70E740481C1C}">
                <a14:useLocalDpi xmlns:a14="http://schemas.microsoft.com/office/drawing/2010/main" val="0"/>
              </a:ext>
            </a:extLst>
          </a:blip>
          <a:stretch>
            <a:fillRect/>
          </a:stretch>
        </p:blipFill>
        <p:spPr>
          <a:xfrm>
            <a:off x="4048950" y="4826013"/>
            <a:ext cx="1478280" cy="405384"/>
          </a:xfrm>
          <a:prstGeom prst="rect">
            <a:avLst/>
          </a:prstGeom>
        </p:spPr>
      </p:pic>
      <p:sp>
        <p:nvSpPr>
          <p:cNvPr id="296" name="Rectangle 295"/>
          <p:cNvSpPr/>
          <p:nvPr/>
        </p:nvSpPr>
        <p:spPr>
          <a:xfrm>
            <a:off x="2749910" y="5560787"/>
            <a:ext cx="3755917" cy="369332"/>
          </a:xfrm>
          <a:prstGeom prst="rect">
            <a:avLst/>
          </a:prstGeom>
        </p:spPr>
        <p:txBody>
          <a:bodyPr wrap="square">
            <a:spAutoFit/>
          </a:bodyPr>
          <a:lstStyle/>
          <a:p>
            <a:r>
              <a:rPr lang="fr-FR" i="0" dirty="0" smtClean="0">
                <a:solidFill>
                  <a:schemeClr val="accent2">
                    <a:lumMod val="75000"/>
                  </a:schemeClr>
                </a:solidFill>
              </a:rPr>
              <a:t>(une forme de) </a:t>
            </a:r>
            <a:r>
              <a:rPr lang="fr-FR" dirty="0" smtClean="0">
                <a:solidFill>
                  <a:srgbClr val="FF0000"/>
                </a:solidFill>
              </a:rPr>
              <a:t>l’inégalité de Bell</a:t>
            </a:r>
            <a:endParaRPr lang="fr-FR" dirty="0">
              <a:solidFill>
                <a:srgbClr val="FF0000"/>
              </a:solidFill>
            </a:endParaRPr>
          </a:p>
        </p:txBody>
      </p:sp>
      <p:grpSp>
        <p:nvGrpSpPr>
          <p:cNvPr id="5" name="Groupe 4"/>
          <p:cNvGrpSpPr/>
          <p:nvPr/>
        </p:nvGrpSpPr>
        <p:grpSpPr>
          <a:xfrm>
            <a:off x="344333" y="1334625"/>
            <a:ext cx="8430572" cy="646331"/>
            <a:chOff x="344333" y="1334625"/>
            <a:chExt cx="8430572" cy="646331"/>
          </a:xfrm>
        </p:grpSpPr>
        <p:sp>
          <p:nvSpPr>
            <p:cNvPr id="37" name="Rectangle 36"/>
            <p:cNvSpPr/>
            <p:nvPr/>
          </p:nvSpPr>
          <p:spPr>
            <a:xfrm>
              <a:off x="344333" y="1334625"/>
              <a:ext cx="8430572" cy="646331"/>
            </a:xfrm>
            <a:prstGeom prst="rect">
              <a:avLst/>
            </a:prstGeom>
          </p:spPr>
          <p:txBody>
            <a:bodyPr wrap="square">
              <a:spAutoFit/>
            </a:bodyPr>
            <a:lstStyle/>
            <a:p>
              <a:r>
                <a:rPr lang="fr-FR" i="0" dirty="0" smtClean="0">
                  <a:solidFill>
                    <a:schemeClr val="accent2">
                      <a:lumMod val="75000"/>
                    </a:schemeClr>
                  </a:solidFill>
                </a:rPr>
                <a:t>Selon la théorie des variables cachées, si         est la distribution de probabilité de la variable cachée, alors</a:t>
              </a:r>
              <a:endParaRPr lang="fr-FR" i="0" dirty="0">
                <a:solidFill>
                  <a:schemeClr val="accent2">
                    <a:lumMod val="75000"/>
                  </a:schemeClr>
                </a:solidFill>
              </a:endParaRPr>
            </a:p>
          </p:txBody>
        </p:sp>
        <p:pic>
          <p:nvPicPr>
            <p:cNvPr id="2" name="Image 1"/>
            <p:cNvPicPr>
              <a:picLocks noChangeAspect="1"/>
            </p:cNvPicPr>
            <p:nvPr>
              <p:custDataLst>
                <p:tags r:id="rId8"/>
              </p:custDataLst>
            </p:nvPr>
          </p:nvPicPr>
          <p:blipFill>
            <a:blip r:embed="rId36" cstate="print">
              <a:extLst>
                <a:ext uri="{28A0092B-C50C-407E-A947-70E740481C1C}">
                  <a14:useLocalDpi xmlns:a14="http://schemas.microsoft.com/office/drawing/2010/main" val="0"/>
                </a:ext>
              </a:extLst>
            </a:blip>
            <a:stretch>
              <a:fillRect/>
            </a:stretch>
          </p:blipFill>
          <p:spPr>
            <a:xfrm>
              <a:off x="4616679" y="1420182"/>
              <a:ext cx="510540" cy="255270"/>
            </a:xfrm>
            <a:prstGeom prst="rect">
              <a:avLst/>
            </a:prstGeom>
          </p:spPr>
        </p:pic>
      </p:grpSp>
    </p:spTree>
    <p:extLst>
      <p:ext uri="{BB962C8B-B14F-4D97-AF65-F5344CB8AC3E}">
        <p14:creationId xmlns:p14="http://schemas.microsoft.com/office/powerpoint/2010/main" val="2772821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L’argument de Bell (6)</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12" name="Groupe 11"/>
          <p:cNvGrpSpPr/>
          <p:nvPr/>
        </p:nvGrpSpPr>
        <p:grpSpPr>
          <a:xfrm>
            <a:off x="344333" y="774929"/>
            <a:ext cx="8430572" cy="369332"/>
            <a:chOff x="344333" y="774929"/>
            <a:chExt cx="8430572" cy="369332"/>
          </a:xfrm>
        </p:grpSpPr>
        <p:sp>
          <p:nvSpPr>
            <p:cNvPr id="23" name="Rectangle 22"/>
            <p:cNvSpPr/>
            <p:nvPr/>
          </p:nvSpPr>
          <p:spPr>
            <a:xfrm>
              <a:off x="344333" y="774929"/>
              <a:ext cx="8430572" cy="369332"/>
            </a:xfrm>
            <a:prstGeom prst="rect">
              <a:avLst/>
            </a:prstGeom>
          </p:spPr>
          <p:txBody>
            <a:bodyPr wrap="square">
              <a:spAutoFit/>
            </a:bodyPr>
            <a:lstStyle/>
            <a:p>
              <a:r>
                <a:rPr lang="fr-FR" i="0" dirty="0" smtClean="0">
                  <a:solidFill>
                    <a:schemeClr val="accent2">
                      <a:lumMod val="75000"/>
                    </a:schemeClr>
                  </a:solidFill>
                </a:rPr>
                <a:t>On peut calculer    en utilisant la mécanique quantique</a:t>
              </a:r>
              <a:endParaRPr lang="fr-FR" i="0" dirty="0">
                <a:solidFill>
                  <a:schemeClr val="accent2">
                    <a:lumMod val="75000"/>
                  </a:schemeClr>
                </a:solidFill>
              </a:endParaRPr>
            </a:p>
          </p:txBody>
        </p:sp>
        <p:pic>
          <p:nvPicPr>
            <p:cNvPr id="4098" name="Image 4097"/>
            <p:cNvPicPr>
              <a:picLocks noChangeAspect="1"/>
            </p:cNvPicPr>
            <p:nvPr>
              <p:custDataLst>
                <p:tags r:id="rId16"/>
              </p:custDataLst>
            </p:nvPr>
          </p:nvPicPr>
          <p:blipFill>
            <a:blip r:embed="rId21" cstate="print">
              <a:extLst>
                <a:ext uri="{28A0092B-C50C-407E-A947-70E740481C1C}">
                  <a14:useLocalDpi xmlns:a14="http://schemas.microsoft.com/office/drawing/2010/main" val="0"/>
                </a:ext>
              </a:extLst>
            </a:blip>
            <a:stretch>
              <a:fillRect/>
            </a:stretch>
          </p:blipFill>
          <p:spPr>
            <a:xfrm>
              <a:off x="2135089" y="867202"/>
              <a:ext cx="152400" cy="184785"/>
            </a:xfrm>
            <a:prstGeom prst="rect">
              <a:avLst/>
            </a:prstGeom>
          </p:spPr>
        </p:pic>
      </p:grpSp>
      <p:grpSp>
        <p:nvGrpSpPr>
          <p:cNvPr id="13" name="Groupe 12"/>
          <p:cNvGrpSpPr/>
          <p:nvPr/>
        </p:nvGrpSpPr>
        <p:grpSpPr>
          <a:xfrm>
            <a:off x="474416" y="2275237"/>
            <a:ext cx="8430572" cy="369332"/>
            <a:chOff x="474416" y="2275237"/>
            <a:chExt cx="8430572" cy="369332"/>
          </a:xfrm>
        </p:grpSpPr>
        <p:pic>
          <p:nvPicPr>
            <p:cNvPr id="58" name="Image 57"/>
            <p:cNvPicPr>
              <a:picLocks noChangeAspect="1"/>
            </p:cNvPicPr>
            <p:nvPr>
              <p:custDataLst>
                <p:tags r:id="rId15"/>
              </p:custDataLst>
            </p:nvPr>
          </p:nvPicPr>
          <p:blipFill>
            <a:blip r:embed="rId22" cstate="print">
              <a:extLst>
                <a:ext uri="{28A0092B-C50C-407E-A947-70E740481C1C}">
                  <a14:useLocalDpi xmlns:a14="http://schemas.microsoft.com/office/drawing/2010/main" val="0"/>
                </a:ext>
              </a:extLst>
            </a:blip>
            <a:stretch>
              <a:fillRect/>
            </a:stretch>
          </p:blipFill>
          <p:spPr>
            <a:xfrm>
              <a:off x="1861168" y="2321074"/>
              <a:ext cx="4370261" cy="257175"/>
            </a:xfrm>
            <a:prstGeom prst="rect">
              <a:avLst/>
            </a:prstGeom>
          </p:spPr>
        </p:pic>
        <p:sp>
          <p:nvSpPr>
            <p:cNvPr id="42" name="Rectangle 41"/>
            <p:cNvSpPr/>
            <p:nvPr/>
          </p:nvSpPr>
          <p:spPr>
            <a:xfrm>
              <a:off x="474416" y="2275237"/>
              <a:ext cx="8430572" cy="369332"/>
            </a:xfrm>
            <a:prstGeom prst="rect">
              <a:avLst/>
            </a:prstGeom>
          </p:spPr>
          <p:txBody>
            <a:bodyPr wrap="square">
              <a:spAutoFit/>
            </a:bodyPr>
            <a:lstStyle/>
            <a:p>
              <a:r>
                <a:rPr lang="fr-FR" i="0" dirty="0" smtClean="0">
                  <a:solidFill>
                    <a:schemeClr val="accent2">
                      <a:lumMod val="75000"/>
                    </a:schemeClr>
                  </a:solidFill>
                </a:rPr>
                <a:t>Pour l’état</a:t>
              </a:r>
              <a:endParaRPr lang="fr-FR" i="0" dirty="0">
                <a:solidFill>
                  <a:schemeClr val="accent2">
                    <a:lumMod val="75000"/>
                  </a:schemeClr>
                </a:solidFill>
              </a:endParaRPr>
            </a:p>
          </p:txBody>
        </p:sp>
      </p:grpSp>
      <p:grpSp>
        <p:nvGrpSpPr>
          <p:cNvPr id="14" name="Groupe 13"/>
          <p:cNvGrpSpPr/>
          <p:nvPr/>
        </p:nvGrpSpPr>
        <p:grpSpPr>
          <a:xfrm>
            <a:off x="609511" y="2939364"/>
            <a:ext cx="5017927" cy="1772412"/>
            <a:chOff x="609511" y="2939364"/>
            <a:chExt cx="5017927" cy="1772412"/>
          </a:xfrm>
        </p:grpSpPr>
        <p:pic>
          <p:nvPicPr>
            <p:cNvPr id="5" name="Image 4"/>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tretch>
              <a:fillRect/>
            </a:stretch>
          </p:blipFill>
          <p:spPr>
            <a:xfrm>
              <a:off x="609511" y="2942403"/>
              <a:ext cx="733425" cy="240030"/>
            </a:xfrm>
            <a:prstGeom prst="rect">
              <a:avLst/>
            </a:prstGeom>
          </p:spPr>
        </p:pic>
        <p:pic>
          <p:nvPicPr>
            <p:cNvPr id="2" name="Image 1"/>
            <p:cNvPicPr>
              <a:picLocks noChangeAspect="1"/>
            </p:cNvPicPr>
            <p:nvPr>
              <p:custDataLst>
                <p:tags r:id="rId4"/>
              </p:custDataLst>
            </p:nvPr>
          </p:nvPicPr>
          <p:blipFill>
            <a:blip r:embed="rId24" cstate="print">
              <a:extLst>
                <a:ext uri="{28A0092B-C50C-407E-A947-70E740481C1C}">
                  <a14:useLocalDpi xmlns:a14="http://schemas.microsoft.com/office/drawing/2010/main" val="0"/>
                </a:ext>
              </a:extLst>
            </a:blip>
            <a:stretch>
              <a:fillRect/>
            </a:stretch>
          </p:blipFill>
          <p:spPr>
            <a:xfrm>
              <a:off x="3671056" y="2939364"/>
              <a:ext cx="1754505" cy="358140"/>
            </a:xfrm>
            <a:prstGeom prst="rect">
              <a:avLst/>
            </a:prstGeom>
          </p:spPr>
        </p:pic>
        <p:pic>
          <p:nvPicPr>
            <p:cNvPr id="6" name="Image 5"/>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tretch>
              <a:fillRect/>
            </a:stretch>
          </p:blipFill>
          <p:spPr>
            <a:xfrm>
              <a:off x="2026827" y="2946432"/>
              <a:ext cx="971550" cy="268605"/>
            </a:xfrm>
            <a:prstGeom prst="rect">
              <a:avLst/>
            </a:prstGeom>
          </p:spPr>
        </p:pic>
        <p:pic>
          <p:nvPicPr>
            <p:cNvPr id="7" name="Image 6"/>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609511" y="3405699"/>
              <a:ext cx="733425" cy="240030"/>
            </a:xfrm>
            <a:prstGeom prst="rect">
              <a:avLst/>
            </a:prstGeom>
          </p:spPr>
        </p:pic>
        <p:pic>
          <p:nvPicPr>
            <p:cNvPr id="9" name="Image 8"/>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tretch>
              <a:fillRect/>
            </a:stretch>
          </p:blipFill>
          <p:spPr>
            <a:xfrm>
              <a:off x="3671056" y="3402660"/>
              <a:ext cx="1754505" cy="358140"/>
            </a:xfrm>
            <a:prstGeom prst="rect">
              <a:avLst/>
            </a:prstGeom>
          </p:spPr>
        </p:pic>
        <p:pic>
          <p:nvPicPr>
            <p:cNvPr id="8" name="Image 7"/>
            <p:cNvPicPr>
              <a:picLocks noChangeAspect="1"/>
            </p:cNvPicPr>
            <p:nvPr>
              <p:custDataLst>
                <p:tags r:id="rId8"/>
              </p:custDataLst>
            </p:nvPr>
          </p:nvPicPr>
          <p:blipFill>
            <a:blip r:embed="rId27" cstate="print">
              <a:extLst>
                <a:ext uri="{28A0092B-C50C-407E-A947-70E740481C1C}">
                  <a14:useLocalDpi xmlns:a14="http://schemas.microsoft.com/office/drawing/2010/main" val="0"/>
                </a:ext>
              </a:extLst>
            </a:blip>
            <a:stretch>
              <a:fillRect/>
            </a:stretch>
          </p:blipFill>
          <p:spPr>
            <a:xfrm>
              <a:off x="2026827" y="3409728"/>
              <a:ext cx="773430" cy="278130"/>
            </a:xfrm>
            <a:prstGeom prst="rect">
              <a:avLst/>
            </a:prstGeom>
          </p:spPr>
        </p:pic>
        <p:pic>
          <p:nvPicPr>
            <p:cNvPr id="18" name="Image 17"/>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a:off x="610144" y="3868995"/>
              <a:ext cx="771525" cy="278130"/>
            </a:xfrm>
            <a:prstGeom prst="rect">
              <a:avLst/>
            </a:prstGeom>
          </p:spPr>
        </p:pic>
        <p:pic>
          <p:nvPicPr>
            <p:cNvPr id="10" name="Image 9"/>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a:off x="3671689" y="3865956"/>
              <a:ext cx="1754505" cy="358140"/>
            </a:xfrm>
            <a:prstGeom prst="rect">
              <a:avLst/>
            </a:prstGeom>
          </p:spPr>
        </p:pic>
        <p:pic>
          <p:nvPicPr>
            <p:cNvPr id="19" name="Image 18"/>
            <p:cNvPicPr>
              <a:picLocks noChangeAspect="1"/>
            </p:cNvPicPr>
            <p:nvPr>
              <p:custDataLst>
                <p:tags r:id="rId11"/>
              </p:custDataLst>
            </p:nvPr>
          </p:nvPicPr>
          <p:blipFill>
            <a:blip r:embed="rId27" cstate="print">
              <a:extLst>
                <a:ext uri="{28A0092B-C50C-407E-A947-70E740481C1C}">
                  <a14:useLocalDpi xmlns:a14="http://schemas.microsoft.com/office/drawing/2010/main" val="0"/>
                </a:ext>
              </a:extLst>
            </a:blip>
            <a:stretch>
              <a:fillRect/>
            </a:stretch>
          </p:blipFill>
          <p:spPr>
            <a:xfrm>
              <a:off x="2027460" y="3873024"/>
              <a:ext cx="773430" cy="278130"/>
            </a:xfrm>
            <a:prstGeom prst="rect">
              <a:avLst/>
            </a:prstGeom>
          </p:spPr>
        </p:pic>
        <p:pic>
          <p:nvPicPr>
            <p:cNvPr id="20" name="Image 19"/>
            <p:cNvPicPr>
              <a:picLocks noChangeAspect="1"/>
            </p:cNvPicPr>
            <p:nvPr>
              <p:custDataLst>
                <p:tags r:id="rId12"/>
              </p:custDataLst>
            </p:nvPr>
          </p:nvPicPr>
          <p:blipFill>
            <a:blip r:embed="rId28" cstate="print">
              <a:extLst>
                <a:ext uri="{28A0092B-C50C-407E-A947-70E740481C1C}">
                  <a14:useLocalDpi xmlns:a14="http://schemas.microsoft.com/office/drawing/2010/main" val="0"/>
                </a:ext>
              </a:extLst>
            </a:blip>
            <a:stretch>
              <a:fillRect/>
            </a:stretch>
          </p:blipFill>
          <p:spPr>
            <a:xfrm>
              <a:off x="615172" y="4356675"/>
              <a:ext cx="771525" cy="278130"/>
            </a:xfrm>
            <a:prstGeom prst="rect">
              <a:avLst/>
            </a:prstGeom>
          </p:spPr>
        </p:pic>
        <p:pic>
          <p:nvPicPr>
            <p:cNvPr id="11" name="Image 10"/>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a:off x="3676718" y="4353636"/>
              <a:ext cx="1950720" cy="358140"/>
            </a:xfrm>
            <a:prstGeom prst="rect">
              <a:avLst/>
            </a:prstGeom>
          </p:spPr>
        </p:pic>
        <p:pic>
          <p:nvPicPr>
            <p:cNvPr id="21" name="Image 20"/>
            <p:cNvPicPr>
              <a:picLocks noChangeAspect="1"/>
            </p:cNvPicPr>
            <p:nvPr>
              <p:custDataLst>
                <p:tags r:id="rId14"/>
              </p:custDataLst>
            </p:nvPr>
          </p:nvPicPr>
          <p:blipFill>
            <a:blip r:embed="rId25" cstate="print">
              <a:extLst>
                <a:ext uri="{28A0092B-C50C-407E-A947-70E740481C1C}">
                  <a14:useLocalDpi xmlns:a14="http://schemas.microsoft.com/office/drawing/2010/main" val="0"/>
                </a:ext>
              </a:extLst>
            </a:blip>
            <a:stretch>
              <a:fillRect/>
            </a:stretch>
          </p:blipFill>
          <p:spPr>
            <a:xfrm>
              <a:off x="2032488" y="4360704"/>
              <a:ext cx="971550" cy="268605"/>
            </a:xfrm>
            <a:prstGeom prst="rect">
              <a:avLst/>
            </a:prstGeom>
          </p:spPr>
        </p:pic>
      </p:grpSp>
      <p:pic>
        <p:nvPicPr>
          <p:cNvPr id="17" name="Image 16"/>
          <p:cNvPicPr>
            <a:picLocks noChangeAspect="1"/>
          </p:cNvPicPr>
          <p:nvPr>
            <p:custDataLst>
              <p:tags r:id="rId1"/>
            </p:custDataLst>
          </p:nvPr>
        </p:nvPicPr>
        <p:blipFill>
          <a:blip r:embed="rId31" cstate="print">
            <a:extLst>
              <a:ext uri="{28A0092B-C50C-407E-A947-70E740481C1C}">
                <a14:useLocalDpi xmlns:a14="http://schemas.microsoft.com/office/drawing/2010/main" val="0"/>
              </a:ext>
            </a:extLst>
          </a:blip>
          <a:stretch>
            <a:fillRect/>
          </a:stretch>
        </p:blipFill>
        <p:spPr>
          <a:xfrm>
            <a:off x="2814346" y="5084314"/>
            <a:ext cx="2340864" cy="472440"/>
          </a:xfrm>
          <a:prstGeom prst="rect">
            <a:avLst/>
          </a:prstGeom>
        </p:spPr>
      </p:pic>
      <p:pic>
        <p:nvPicPr>
          <p:cNvPr id="4" name="Image 3"/>
          <p:cNvPicPr>
            <a:picLocks noChangeAspect="1"/>
          </p:cNvPicPr>
          <p:nvPr>
            <p:custDataLst>
              <p:tags r:id="rId2"/>
            </p:custDataLst>
          </p:nvPr>
        </p:nvPicPr>
        <p:blipFill>
          <a:blip r:embed="rId32" cstate="print">
            <a:extLst>
              <a:ext uri="{28A0092B-C50C-407E-A947-70E740481C1C}">
                <a14:useLocalDpi xmlns:a14="http://schemas.microsoft.com/office/drawing/2010/main" val="0"/>
              </a:ext>
            </a:extLst>
          </a:blip>
          <a:stretch>
            <a:fillRect/>
          </a:stretch>
        </p:blipFill>
        <p:spPr>
          <a:xfrm>
            <a:off x="1342938" y="1480044"/>
            <a:ext cx="5179695" cy="257175"/>
          </a:xfrm>
          <a:prstGeom prst="rect">
            <a:avLst/>
          </a:prstGeom>
        </p:spPr>
      </p:pic>
    </p:spTree>
    <p:extLst>
      <p:ext uri="{BB962C8B-B14F-4D97-AF65-F5344CB8AC3E}">
        <p14:creationId xmlns:p14="http://schemas.microsoft.com/office/powerpoint/2010/main" val="3610759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Violation de l’inégalité de Bell</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11" name="Groupe 10"/>
          <p:cNvGrpSpPr/>
          <p:nvPr/>
        </p:nvGrpSpPr>
        <p:grpSpPr>
          <a:xfrm>
            <a:off x="431365" y="1816681"/>
            <a:ext cx="8430572" cy="430179"/>
            <a:chOff x="478865" y="2386697"/>
            <a:chExt cx="8430572" cy="430179"/>
          </a:xfrm>
        </p:grpSpPr>
        <p:pic>
          <p:nvPicPr>
            <p:cNvPr id="9" name="Image 8"/>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978808" y="2411492"/>
              <a:ext cx="1466088" cy="405384"/>
            </a:xfrm>
            <a:prstGeom prst="rect">
              <a:avLst/>
            </a:prstGeom>
          </p:spPr>
        </p:pic>
        <p:sp>
          <p:nvSpPr>
            <p:cNvPr id="36" name="Rectangle 35"/>
            <p:cNvSpPr/>
            <p:nvPr/>
          </p:nvSpPr>
          <p:spPr>
            <a:xfrm>
              <a:off x="478865" y="2386697"/>
              <a:ext cx="8430572" cy="400110"/>
            </a:xfrm>
            <a:prstGeom prst="rect">
              <a:avLst/>
            </a:prstGeom>
          </p:spPr>
          <p:txBody>
            <a:bodyPr wrap="square">
              <a:spAutoFit/>
            </a:bodyPr>
            <a:lstStyle/>
            <a:p>
              <a:r>
                <a:rPr lang="fr-FR" sz="2000" i="0" dirty="0" smtClean="0">
                  <a:solidFill>
                    <a:schemeClr val="accent2">
                      <a:lumMod val="75000"/>
                    </a:schemeClr>
                  </a:solidFill>
                </a:rPr>
                <a:t>Si                      : violation de l’inégalité de Bell </a:t>
              </a:r>
              <a:endParaRPr lang="fr-FR" sz="2000" i="0" dirty="0">
                <a:solidFill>
                  <a:schemeClr val="accent2">
                    <a:lumMod val="75000"/>
                  </a:schemeClr>
                </a:solidFill>
              </a:endParaRPr>
            </a:p>
          </p:txBody>
        </p:sp>
      </p:grpSp>
      <p:grpSp>
        <p:nvGrpSpPr>
          <p:cNvPr id="10" name="Groupe 9"/>
          <p:cNvGrpSpPr/>
          <p:nvPr/>
        </p:nvGrpSpPr>
        <p:grpSpPr>
          <a:xfrm>
            <a:off x="431365" y="1011463"/>
            <a:ext cx="8430572" cy="400110"/>
            <a:chOff x="478865" y="1581479"/>
            <a:chExt cx="8430572" cy="400110"/>
          </a:xfrm>
        </p:grpSpPr>
        <p:pic>
          <p:nvPicPr>
            <p:cNvPr id="7" name="Image 6"/>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072984" y="1663080"/>
              <a:ext cx="532638" cy="304038"/>
            </a:xfrm>
            <a:prstGeom prst="rect">
              <a:avLst/>
            </a:prstGeom>
          </p:spPr>
        </p:pic>
        <p:sp>
          <p:nvSpPr>
            <p:cNvPr id="34" name="Rectangle 33"/>
            <p:cNvSpPr/>
            <p:nvPr/>
          </p:nvSpPr>
          <p:spPr>
            <a:xfrm>
              <a:off x="478865" y="1581479"/>
              <a:ext cx="8430572" cy="400110"/>
            </a:xfrm>
            <a:prstGeom prst="rect">
              <a:avLst/>
            </a:prstGeom>
          </p:spPr>
          <p:txBody>
            <a:bodyPr wrap="square">
              <a:spAutoFit/>
            </a:bodyPr>
            <a:lstStyle/>
            <a:p>
              <a:r>
                <a:rPr lang="fr-FR" sz="2000" i="0" dirty="0" smtClean="0">
                  <a:solidFill>
                    <a:schemeClr val="accent2">
                      <a:lumMod val="75000"/>
                    </a:schemeClr>
                  </a:solidFill>
                </a:rPr>
                <a:t>Mesure expérimentale de     : </a:t>
              </a:r>
              <a:endParaRPr lang="fr-FR" sz="2000" i="0" dirty="0">
                <a:solidFill>
                  <a:schemeClr val="accent2">
                    <a:lumMod val="75000"/>
                  </a:schemeClr>
                </a:solidFill>
              </a:endParaRPr>
            </a:p>
          </p:txBody>
        </p:sp>
        <p:pic>
          <p:nvPicPr>
            <p:cNvPr id="8" name="Image 7"/>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554373" y="1663080"/>
              <a:ext cx="182880" cy="221742"/>
            </a:xfrm>
            <a:prstGeom prst="rect">
              <a:avLst/>
            </a:prstGeom>
          </p:spPr>
        </p:pic>
      </p:grpSp>
      <p:sp>
        <p:nvSpPr>
          <p:cNvPr id="45" name="Rectangle 44"/>
          <p:cNvSpPr/>
          <p:nvPr/>
        </p:nvSpPr>
        <p:spPr>
          <a:xfrm>
            <a:off x="478865" y="4561481"/>
            <a:ext cx="8430572" cy="400110"/>
          </a:xfrm>
          <a:prstGeom prst="rect">
            <a:avLst/>
          </a:prstGeom>
        </p:spPr>
        <p:txBody>
          <a:bodyPr wrap="square">
            <a:spAutoFit/>
          </a:bodyPr>
          <a:lstStyle/>
          <a:p>
            <a:r>
              <a:rPr lang="fr-FR" sz="2000" i="0" dirty="0" smtClean="0">
                <a:solidFill>
                  <a:schemeClr val="accent2">
                    <a:lumMod val="75000"/>
                  </a:schemeClr>
                </a:solidFill>
              </a:rPr>
              <a:t>Les théories à variable cachée de type « réalisme local » sont exclues !</a:t>
            </a:r>
            <a:endParaRPr lang="fr-FR" sz="2000" i="0" dirty="0">
              <a:solidFill>
                <a:schemeClr val="accent2">
                  <a:lumMod val="75000"/>
                </a:schemeClr>
              </a:solidFill>
            </a:endParaRPr>
          </a:p>
        </p:txBody>
      </p:sp>
      <p:sp>
        <p:nvSpPr>
          <p:cNvPr id="17" name="Rectangle 16"/>
          <p:cNvSpPr/>
          <p:nvPr/>
        </p:nvSpPr>
        <p:spPr>
          <a:xfrm>
            <a:off x="431365" y="2596447"/>
            <a:ext cx="8430572" cy="646331"/>
          </a:xfrm>
          <a:prstGeom prst="rect">
            <a:avLst/>
          </a:prstGeom>
        </p:spPr>
        <p:txBody>
          <a:bodyPr wrap="square">
            <a:spAutoFit/>
          </a:bodyPr>
          <a:lstStyle/>
          <a:p>
            <a:r>
              <a:rPr lang="en-US" i="0" dirty="0">
                <a:solidFill>
                  <a:schemeClr val="accent2">
                    <a:lumMod val="75000"/>
                  </a:schemeClr>
                </a:solidFill>
              </a:rPr>
              <a:t>S. J. Freedman and J. F. </a:t>
            </a:r>
            <a:r>
              <a:rPr lang="en-US" i="0" dirty="0" err="1">
                <a:solidFill>
                  <a:schemeClr val="accent2">
                    <a:lumMod val="75000"/>
                  </a:schemeClr>
                </a:solidFill>
              </a:rPr>
              <a:t>Clauser</a:t>
            </a:r>
            <a:r>
              <a:rPr lang="en-US" i="0" dirty="0">
                <a:solidFill>
                  <a:schemeClr val="accent2">
                    <a:lumMod val="75000"/>
                  </a:schemeClr>
                </a:solidFill>
              </a:rPr>
              <a:t>, </a:t>
            </a:r>
            <a:r>
              <a:rPr lang="en-US" dirty="0">
                <a:solidFill>
                  <a:schemeClr val="accent2">
                    <a:lumMod val="75000"/>
                  </a:schemeClr>
                </a:solidFill>
              </a:rPr>
              <a:t>Experimental test of local hidden-variable theories</a:t>
            </a:r>
            <a:r>
              <a:rPr lang="en-US" i="0" dirty="0">
                <a:solidFill>
                  <a:schemeClr val="accent2">
                    <a:lumMod val="75000"/>
                  </a:schemeClr>
                </a:solidFill>
              </a:rPr>
              <a:t>, Phys. Rev. </a:t>
            </a:r>
            <a:r>
              <a:rPr lang="en-US" i="0" dirty="0" err="1">
                <a:solidFill>
                  <a:schemeClr val="accent2">
                    <a:lumMod val="75000"/>
                  </a:schemeClr>
                </a:solidFill>
              </a:rPr>
              <a:t>Lett</a:t>
            </a:r>
            <a:r>
              <a:rPr lang="en-US" i="0" dirty="0">
                <a:solidFill>
                  <a:schemeClr val="accent2">
                    <a:lumMod val="75000"/>
                  </a:schemeClr>
                </a:solidFill>
              </a:rPr>
              <a:t>. </a:t>
            </a:r>
            <a:r>
              <a:rPr lang="en-US" b="1" i="0" dirty="0">
                <a:solidFill>
                  <a:schemeClr val="accent2">
                    <a:lumMod val="75000"/>
                  </a:schemeClr>
                </a:solidFill>
              </a:rPr>
              <a:t>28</a:t>
            </a:r>
            <a:r>
              <a:rPr lang="en-US" i="0" dirty="0">
                <a:solidFill>
                  <a:schemeClr val="accent2">
                    <a:lumMod val="75000"/>
                  </a:schemeClr>
                </a:solidFill>
              </a:rPr>
              <a:t>, 938 (1972)</a:t>
            </a:r>
            <a:endParaRPr lang="fr-FR" i="0" dirty="0">
              <a:solidFill>
                <a:schemeClr val="accent2">
                  <a:lumMod val="75000"/>
                </a:schemeClr>
              </a:solidFill>
            </a:endParaRPr>
          </a:p>
        </p:txBody>
      </p:sp>
      <p:sp>
        <p:nvSpPr>
          <p:cNvPr id="18" name="Rectangle 17"/>
          <p:cNvSpPr/>
          <p:nvPr/>
        </p:nvSpPr>
        <p:spPr>
          <a:xfrm>
            <a:off x="463517" y="3677102"/>
            <a:ext cx="8430572" cy="646331"/>
          </a:xfrm>
          <a:prstGeom prst="rect">
            <a:avLst/>
          </a:prstGeom>
        </p:spPr>
        <p:txBody>
          <a:bodyPr wrap="square">
            <a:spAutoFit/>
          </a:bodyPr>
          <a:lstStyle/>
          <a:p>
            <a:r>
              <a:rPr lang="en-US" i="0" dirty="0">
                <a:solidFill>
                  <a:schemeClr val="accent2">
                    <a:lumMod val="75000"/>
                  </a:schemeClr>
                </a:solidFill>
              </a:rPr>
              <a:t>A. Aspect et al., </a:t>
            </a:r>
            <a:r>
              <a:rPr lang="en-US" dirty="0">
                <a:solidFill>
                  <a:schemeClr val="accent2">
                    <a:lumMod val="75000"/>
                  </a:schemeClr>
                </a:solidFill>
              </a:rPr>
              <a:t>Experimental Test of Bell's Inequalities Using Time-Varying Analyzers</a:t>
            </a:r>
            <a:r>
              <a:rPr lang="en-US" i="0" dirty="0">
                <a:solidFill>
                  <a:schemeClr val="accent2">
                    <a:lumMod val="75000"/>
                  </a:schemeClr>
                </a:solidFill>
              </a:rPr>
              <a:t>, Phys. Rev. </a:t>
            </a:r>
            <a:r>
              <a:rPr lang="en-US" i="0" dirty="0" err="1">
                <a:solidFill>
                  <a:schemeClr val="accent2">
                    <a:lumMod val="75000"/>
                  </a:schemeClr>
                </a:solidFill>
              </a:rPr>
              <a:t>Lett</a:t>
            </a:r>
            <a:r>
              <a:rPr lang="en-US" i="0" dirty="0">
                <a:solidFill>
                  <a:schemeClr val="accent2">
                    <a:lumMod val="75000"/>
                  </a:schemeClr>
                </a:solidFill>
              </a:rPr>
              <a:t>. </a:t>
            </a:r>
            <a:r>
              <a:rPr lang="en-US" b="1" i="0" dirty="0">
                <a:solidFill>
                  <a:schemeClr val="accent2">
                    <a:lumMod val="75000"/>
                  </a:schemeClr>
                </a:solidFill>
              </a:rPr>
              <a:t>49</a:t>
            </a:r>
            <a:r>
              <a:rPr lang="en-US" i="0" dirty="0">
                <a:solidFill>
                  <a:schemeClr val="accent2">
                    <a:lumMod val="75000"/>
                  </a:schemeClr>
                </a:solidFill>
              </a:rPr>
              <a:t>, 1804 (1982)</a:t>
            </a:r>
            <a:endParaRPr lang="fr-FR" i="0" dirty="0">
              <a:solidFill>
                <a:schemeClr val="accent2">
                  <a:lumMod val="75000"/>
                </a:schemeClr>
              </a:solidFill>
            </a:endParaRPr>
          </a:p>
        </p:txBody>
      </p:sp>
    </p:spTree>
    <p:extLst>
      <p:ext uri="{BB962C8B-B14F-4D97-AF65-F5344CB8AC3E}">
        <p14:creationId xmlns:p14="http://schemas.microsoft.com/office/powerpoint/2010/main" val="3190828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Du quantique au classique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45" name="Rectangle 44"/>
          <p:cNvSpPr/>
          <p:nvPr/>
        </p:nvSpPr>
        <p:spPr>
          <a:xfrm>
            <a:off x="478865" y="1058260"/>
            <a:ext cx="8430572" cy="1015663"/>
          </a:xfrm>
          <a:prstGeom prst="rect">
            <a:avLst/>
          </a:prstGeom>
        </p:spPr>
        <p:txBody>
          <a:bodyPr wrap="square">
            <a:spAutoFit/>
          </a:bodyPr>
          <a:lstStyle/>
          <a:p>
            <a:r>
              <a:rPr lang="fr-FR" sz="2000" i="0" dirty="0" smtClean="0">
                <a:solidFill>
                  <a:schemeClr val="accent2">
                    <a:lumMod val="75000"/>
                  </a:schemeClr>
                </a:solidFill>
              </a:rPr>
              <a:t>Si les particules microscopiques (atomes, électrons) sont quantiques, et que les objets macroscopiques sont faits de ces particules, comment peuvent-ils avoir un comportement classique ?</a:t>
            </a:r>
            <a:endParaRPr lang="fr-FR" sz="2000" i="0" dirty="0">
              <a:solidFill>
                <a:schemeClr val="accent2">
                  <a:lumMod val="75000"/>
                </a:schemeClr>
              </a:solidFill>
            </a:endParaRPr>
          </a:p>
        </p:txBody>
      </p:sp>
      <p:sp>
        <p:nvSpPr>
          <p:cNvPr id="19" name="Rectangle 18"/>
          <p:cNvSpPr/>
          <p:nvPr/>
        </p:nvSpPr>
        <p:spPr>
          <a:xfrm>
            <a:off x="479425" y="2435798"/>
            <a:ext cx="8430572" cy="1323439"/>
          </a:xfrm>
          <a:prstGeom prst="rect">
            <a:avLst/>
          </a:prstGeom>
        </p:spPr>
        <p:txBody>
          <a:bodyPr wrap="square">
            <a:spAutoFit/>
          </a:bodyPr>
          <a:lstStyle/>
          <a:p>
            <a:r>
              <a:rPr lang="fr-FR" sz="2000" i="0" dirty="0" smtClean="0">
                <a:solidFill>
                  <a:schemeClr val="accent2">
                    <a:lumMod val="75000"/>
                  </a:schemeClr>
                </a:solidFill>
              </a:rPr>
              <a:t>Phénomène d’« émergence » : un système « complexe », formé de différentes « parts » en interaction peut avoir un comportement qualitativement différent du comportement de chaque part, grâce à une brisure spontanée de symétrie</a:t>
            </a:r>
            <a:endParaRPr lang="fr-FR" sz="2000" i="0" dirty="0">
              <a:solidFill>
                <a:schemeClr val="accent2">
                  <a:lumMod val="75000"/>
                </a:schemeClr>
              </a:solidFill>
            </a:endParaRPr>
          </a:p>
        </p:txBody>
      </p:sp>
    </p:spTree>
    <p:extLst>
      <p:ext uri="{BB962C8B-B14F-4D97-AF65-F5344CB8AC3E}">
        <p14:creationId xmlns:p14="http://schemas.microsoft.com/office/powerpoint/2010/main" val="3932685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Un exemple du phénomène d’« émergence » : l’irréversibilité temporelle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69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45" name="Rectangle 44"/>
          <p:cNvSpPr/>
          <p:nvPr/>
        </p:nvSpPr>
        <p:spPr>
          <a:xfrm>
            <a:off x="478865" y="1058260"/>
            <a:ext cx="8430572" cy="400110"/>
          </a:xfrm>
          <a:prstGeom prst="rect">
            <a:avLst/>
          </a:prstGeom>
        </p:spPr>
        <p:txBody>
          <a:bodyPr wrap="square">
            <a:spAutoFit/>
          </a:bodyPr>
          <a:lstStyle/>
          <a:p>
            <a:r>
              <a:rPr lang="fr-FR" sz="2000" i="0" dirty="0" smtClean="0">
                <a:solidFill>
                  <a:schemeClr val="accent2">
                    <a:lumMod val="75000"/>
                  </a:schemeClr>
                </a:solidFill>
              </a:rPr>
              <a:t>Exemple : gaz parfait</a:t>
            </a:r>
            <a:endParaRPr lang="fr-FR" sz="2000" i="0" dirty="0">
              <a:solidFill>
                <a:schemeClr val="accent2">
                  <a:lumMod val="75000"/>
                </a:schemeClr>
              </a:solidFill>
            </a:endParaRPr>
          </a:p>
        </p:txBody>
      </p:sp>
      <p:sp>
        <p:nvSpPr>
          <p:cNvPr id="2" name="Ellipse 1"/>
          <p:cNvSpPr/>
          <p:nvPr/>
        </p:nvSpPr>
        <p:spPr bwMode="auto">
          <a:xfrm>
            <a:off x="1615043" y="2244436"/>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 name="Ellipse 11"/>
          <p:cNvSpPr/>
          <p:nvPr/>
        </p:nvSpPr>
        <p:spPr bwMode="auto">
          <a:xfrm>
            <a:off x="2512566" y="2909454"/>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 name="Ellipse 12"/>
          <p:cNvSpPr/>
          <p:nvPr/>
        </p:nvSpPr>
        <p:spPr bwMode="auto">
          <a:xfrm>
            <a:off x="3469465" y="2036617"/>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 name="Ellipse 13"/>
          <p:cNvSpPr/>
          <p:nvPr/>
        </p:nvSpPr>
        <p:spPr bwMode="auto">
          <a:xfrm>
            <a:off x="4395741" y="2743198"/>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 name="Ellipse 14"/>
          <p:cNvSpPr/>
          <p:nvPr/>
        </p:nvSpPr>
        <p:spPr bwMode="auto">
          <a:xfrm>
            <a:off x="5559523" y="2214747"/>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 name="Ellipse 15"/>
          <p:cNvSpPr/>
          <p:nvPr/>
        </p:nvSpPr>
        <p:spPr bwMode="auto">
          <a:xfrm>
            <a:off x="5915783" y="2915390"/>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 name="Ellipse 16"/>
          <p:cNvSpPr/>
          <p:nvPr/>
        </p:nvSpPr>
        <p:spPr bwMode="auto">
          <a:xfrm>
            <a:off x="2692566" y="5332020"/>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 name="Ellipse 17"/>
          <p:cNvSpPr/>
          <p:nvPr/>
        </p:nvSpPr>
        <p:spPr bwMode="auto">
          <a:xfrm>
            <a:off x="3649465" y="4459183"/>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 name="Ellipse 19"/>
          <p:cNvSpPr/>
          <p:nvPr/>
        </p:nvSpPr>
        <p:spPr bwMode="auto">
          <a:xfrm>
            <a:off x="4575741" y="5165764"/>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1" name="Ellipse 20"/>
          <p:cNvSpPr/>
          <p:nvPr/>
        </p:nvSpPr>
        <p:spPr bwMode="auto">
          <a:xfrm>
            <a:off x="5739523" y="4637313"/>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2" name="Ellipse 21"/>
          <p:cNvSpPr/>
          <p:nvPr/>
        </p:nvSpPr>
        <p:spPr bwMode="auto">
          <a:xfrm>
            <a:off x="6095783" y="5337956"/>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 name="Ellipse 22"/>
          <p:cNvSpPr/>
          <p:nvPr/>
        </p:nvSpPr>
        <p:spPr bwMode="auto">
          <a:xfrm>
            <a:off x="7778337" y="4726378"/>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173191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0.00191 0.00255 C 0.01493 0.0081 0.02604 0.01735 0.03698 0.02845 C 0.0441 0.03562 0.05295 0.04001 0.06024 0.04741 C 0.06771 0.05504 0.07621 0.06753 0.08489 0.0717 C 0.08663 0.07331 0.08854 0.0747 0.0901 0.07678 C 0.09114 0.07817 0.09149 0.08072 0.09271 0.0821 C 0.09514 0.08488 0.10052 0.08904 0.10052 0.08927 C 0.10573 0.08442 0.11146 0.07771 0.11736 0.07516 C 0.11875 0.07331 0.11996 0.07146 0.12135 0.06985 C 0.1243 0.06684 0.12778 0.06476 0.13038 0.06129 C 0.13767 0.05204 0.14444 0.04348 0.15243 0.03539 C 0.15764 0.03007 0.15746 0.02429 0.16423 0.02151 C 0.16927 0.01157 0.1783 0.00509 0.18489 -0.00277 C 0.18767 -0.00601 0.18958 -0.0104 0.19271 -0.01318 C 0.19531 -0.01549 0.20052 -0.02012 0.20052 -0.01989 C 0.20712 -0.01572 0.21371 -0.01179 0.21996 -0.00624 C 0.22778 0.00093 0.22482 0.00047 0.23298 0.00602 C 0.2434 0.01319 0.25382 0.02105 0.26423 0.02845 C 0.28003 0.03978 0.29132 0.05158 0.30833 0.05967 C 0.31632 0.05597 0.32465 0.0525 0.33298 0.05088 C 0.34531 0.04256 0.33958 0.04487 0.34982 0.04232 C 0.36788 0.0303 0.34062 0.04788 0.36163 0.03701 C 0.37083 0.03238 0.37969 0.02452 0.38889 0.01966 C 0.39375 0.01712 0.3934 0.0185 0.3993 0.01642 C 0.40503 0.01457 0.40972 0.01018 0.41493 0.00763 C 0.41823 0.00602 0.42187 0.00578 0.42517 0.00417 C 0.43316 0.02544 0.44236 0.04487 0.45382 0.06291 C 0.45955 0.07193 0.46458 0.08349 0.47326 0.08719 C 0.47899 0.08534 0.4842 0.08326 0.4901 0.0821 C 0.4967 0.07771 0.50243 0.07516 0.50972 0.07331 C 0.51771 0.068 0.52587 0.06869 0.53437 0.06476 C 0.5434 0.0606 0.55243 0.05689 0.56163 0.05273 C 0.5901 0.04001 0.61996 0.02267 0.64982 0.01642 C 0.66024 0.0118 0.67274 0.0111 0.68246 0.00417 " pathEditMode="relative" rAng="0" ptsTypes="fffffffffffffffffffffffffffffffffA">
                                      <p:cBhvr>
                                        <p:cTn id="24" dur="3000" fill="hold"/>
                                        <p:tgtEl>
                                          <p:spTgt spid="2"/>
                                        </p:tgtEl>
                                        <p:attrNameLst>
                                          <p:attrName>ppt_x</p:attrName>
                                          <p:attrName>ppt_y</p:attrName>
                                        </p:attrNameLst>
                                      </p:cBhvr>
                                      <p:rCtr x="34028" y="3191"/>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4.44444E-6 4.79186E-6 C -0.00885 0.00208 -0.01614 0.0074 -0.02483 0.01017 C -0.0316 0.01642 -0.02604 0.01249 -0.03767 0.01549 C -0.0441 0.01711 -0.05104 0.02104 -0.05729 0.02405 C -0.08125 0.03585 -0.10538 0.04648 -0.12986 0.05689 C -0.13646 0.06267 -0.14444 0.06429 -0.15208 0.0673 C -0.16146 0.07077 -0.17101 0.0747 -0.18073 0.0777 C -0.18194 0.07724 -0.18351 0.07747 -0.18472 0.07609 C -0.18715 0.07285 -0.1875 0.06753 -0.18976 0.06383 C -0.19097 0.06198 -0.19253 0.06059 -0.19358 0.05874 C -0.19548 0.0555 -0.19705 0.0518 -0.19878 0.04833 C -0.20052 0.04486 -0.20417 0.03793 -0.20417 0.03793 C -0.20486 0.03446 -0.2059 0.03099 -0.2066 0.02752 C -0.20694 0.0259 -0.20677 0.02336 -0.20798 0.02243 C -0.21042 0.02012 -0.21302 0.01781 -0.2158 0.01549 C -0.21701 0.01434 -0.21979 0.01202 -0.21979 0.01202 C -0.2276 -0.0037 -0.22187 0.00116 -0.23906 0.00347 C -0.24757 0.00694 -0.25521 0.01249 -0.26371 0.01549 C -0.28212 0.03215 -0.31441 0.03353 -0.33507 0.03631 C -0.33958 0.03816 -0.34271 0.04047 -0.34687 0.04325 C -0.35087 0.04579 -0.35573 0.04672 -0.35989 0.04833 C -0.3625 0.04602 -0.3658 0.04486 -0.36753 0.0414 C -0.3684 0.03978 -0.36892 0.0377 -0.37014 0.03631 C -0.375 0.03099 -0.38403 0.02498 -0.38976 0.02058 C -0.39271 0.01827 -0.39566 0.01549 -0.39878 0.01364 C -0.40121 0.01226 -0.4066 0.01017 -0.4066 0.01017 C -0.41267 -0.00185 -0.42222 -0.00925 -0.43125 -0.01735 C -0.43455 -0.02035 -0.43941 -0.02035 -0.44288 -0.02267 C -0.45173 -0.02868 -0.44219 -0.02405 -0.45069 -0.02775 C -0.45555 -0.0259 -0.45885 -0.02267 -0.46371 -0.02081 C -0.4691 -0.01619 -0.47535 -0.0118 -0.48055 -0.00694 C -0.48941 0.00116 -0.48003 -0.00416 -0.48837 4.79186E-6 C -0.49375 0.00694 -0.50087 0.00902 -0.50781 0.01364 C -0.51701 0.01966 -0.52517 0.02937 -0.53507 0.03284 C -0.53819 0.03885 -0.54097 0.03908 -0.54548 0.04325 C -0.54635 0.04486 -0.54705 0.04672 -0.54809 0.04833 C -0.5493 0.05018 -0.55087 0.05157 -0.55208 0.05342 C -0.55729 0.06198 -0.55937 0.07169 -0.56632 0.0777 C -0.57257 0.07493 -0.57621 0.06545 -0.58055 0.05874 C -0.58889 0.04556 -0.58021 0.0599 -0.58837 0.05018 C -0.59583 0.04116 -0.60208 0.03168 -0.61042 0.02405 C -0.61128 0.02243 -0.6118 0.02035 -0.61302 0.01896 C -0.61545 0.01619 -0.62083 0.01202 -0.62083 0.01202 C -0.6276 -0.00185 -0.63871 -0.00347 -0.64809 -0.01226 C -0.6566 -0.02012 -0.64722 -0.01573 -0.65729 -0.0192 C -0.66389 -0.02521 -0.66858 -0.0296 -0.67673 -0.0296 " pathEditMode="relative" ptsTypes="fffffffffffffffffffffffffffffffffffffffffffffA">
                                      <p:cBhvr>
                                        <p:cTn id="42" dur="3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 grpId="0" animBg="1"/>
      <p:bldP spid="2" grpId="1"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a:solidFill>
                  <a:schemeClr val="bg1">
                    <a:lumMod val="20000"/>
                    <a:lumOff val="80000"/>
                  </a:schemeClr>
                </a:solidFill>
              </a:rPr>
              <a:t>E</a:t>
            </a:r>
            <a:r>
              <a:rPr lang="fr-FR" sz="2000" i="1" dirty="0" smtClean="0">
                <a:solidFill>
                  <a:schemeClr val="bg1">
                    <a:lumMod val="20000"/>
                    <a:lumOff val="80000"/>
                  </a:schemeClr>
                </a:solidFill>
              </a:rPr>
              <a:t>xpérience de Young avec des entités quantiques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62" name="Ellipse 61"/>
          <p:cNvSpPr/>
          <p:nvPr/>
        </p:nvSpPr>
        <p:spPr bwMode="auto">
          <a:xfrm>
            <a:off x="923517" y="3679524"/>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6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01846" y="2650289"/>
            <a:ext cx="4424387" cy="177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23" name="Groupe 4122"/>
          <p:cNvGrpSpPr/>
          <p:nvPr/>
        </p:nvGrpSpPr>
        <p:grpSpPr>
          <a:xfrm>
            <a:off x="1631288" y="2262204"/>
            <a:ext cx="1828800" cy="1828800"/>
            <a:chOff x="1631288" y="2262204"/>
            <a:chExt cx="1828800" cy="1828800"/>
          </a:xfrm>
        </p:grpSpPr>
        <p:sp>
          <p:nvSpPr>
            <p:cNvPr id="66" name="Arc 65"/>
            <p:cNvSpPr>
              <a:spLocks noChangeAspect="1"/>
            </p:cNvSpPr>
            <p:nvPr/>
          </p:nvSpPr>
          <p:spPr bwMode="auto">
            <a:xfrm>
              <a:off x="2317088" y="2948004"/>
              <a:ext cx="457200" cy="4572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7" name="Arc 66"/>
            <p:cNvSpPr>
              <a:spLocks noChangeAspect="1"/>
            </p:cNvSpPr>
            <p:nvPr/>
          </p:nvSpPr>
          <p:spPr bwMode="auto">
            <a:xfrm>
              <a:off x="2088488" y="2719404"/>
              <a:ext cx="914400" cy="9144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8" name="Arc 67"/>
            <p:cNvSpPr>
              <a:spLocks noChangeAspect="1"/>
            </p:cNvSpPr>
            <p:nvPr/>
          </p:nvSpPr>
          <p:spPr bwMode="auto">
            <a:xfrm>
              <a:off x="1859888" y="2490804"/>
              <a:ext cx="1371600" cy="13716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9" name="Arc 68"/>
            <p:cNvSpPr>
              <a:spLocks noChangeAspect="1"/>
            </p:cNvSpPr>
            <p:nvPr/>
          </p:nvSpPr>
          <p:spPr bwMode="auto">
            <a:xfrm>
              <a:off x="1631288" y="2262204"/>
              <a:ext cx="1828800" cy="1828800"/>
            </a:xfrm>
            <a:prstGeom prst="arc">
              <a:avLst>
                <a:gd name="adj1" fmla="val 16200000"/>
                <a:gd name="adj2" fmla="val 5378302"/>
              </a:avLst>
            </a:prstGeom>
            <a:no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pic>
        <p:nvPicPr>
          <p:cNvPr id="7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771827" y="2738923"/>
            <a:ext cx="2451189" cy="71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5" name="Groupe 114"/>
          <p:cNvGrpSpPr/>
          <p:nvPr/>
        </p:nvGrpSpPr>
        <p:grpSpPr>
          <a:xfrm>
            <a:off x="2443276" y="2110405"/>
            <a:ext cx="102412" cy="3271736"/>
            <a:chOff x="2443276" y="2110405"/>
            <a:chExt cx="102412" cy="3271736"/>
          </a:xfrm>
        </p:grpSpPr>
        <p:sp>
          <p:nvSpPr>
            <p:cNvPr id="116" name="Rectangle 115"/>
            <p:cNvSpPr/>
            <p:nvPr/>
          </p:nvSpPr>
          <p:spPr bwMode="auto">
            <a:xfrm>
              <a:off x="2443276" y="2110405"/>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7" name="Rectangle 116"/>
            <p:cNvSpPr/>
            <p:nvPr/>
          </p:nvSpPr>
          <p:spPr bwMode="auto">
            <a:xfrm>
              <a:off x="2443276" y="324244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8" name="Rectangle 117"/>
            <p:cNvSpPr/>
            <p:nvPr/>
          </p:nvSpPr>
          <p:spPr bwMode="auto">
            <a:xfrm>
              <a:off x="2443276" y="4405561"/>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119" name="Rectangle 118"/>
          <p:cNvSpPr/>
          <p:nvPr/>
        </p:nvSpPr>
        <p:spPr bwMode="auto">
          <a:xfrm>
            <a:off x="2545688" y="4078364"/>
            <a:ext cx="102412" cy="44666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4122" name="Groupe 4121"/>
          <p:cNvGrpSpPr/>
          <p:nvPr/>
        </p:nvGrpSpPr>
        <p:grpSpPr>
          <a:xfrm>
            <a:off x="-171934" y="2573398"/>
            <a:ext cx="2286000" cy="2286000"/>
            <a:chOff x="-171934" y="2573398"/>
            <a:chExt cx="2286000" cy="2286000"/>
          </a:xfrm>
        </p:grpSpPr>
        <p:sp>
          <p:nvSpPr>
            <p:cNvPr id="63" name="Arc 62"/>
            <p:cNvSpPr/>
            <p:nvPr/>
          </p:nvSpPr>
          <p:spPr bwMode="auto">
            <a:xfrm>
              <a:off x="513866" y="3273530"/>
              <a:ext cx="914400" cy="9144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4" name="Arc 63"/>
            <p:cNvSpPr>
              <a:spLocks noChangeAspect="1"/>
            </p:cNvSpPr>
            <p:nvPr/>
          </p:nvSpPr>
          <p:spPr bwMode="auto">
            <a:xfrm>
              <a:off x="56666" y="2816330"/>
              <a:ext cx="1828800" cy="18288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0" name="Arc 119"/>
            <p:cNvSpPr>
              <a:spLocks noChangeAspect="1"/>
            </p:cNvSpPr>
            <p:nvPr/>
          </p:nvSpPr>
          <p:spPr bwMode="auto">
            <a:xfrm>
              <a:off x="-171934" y="2573398"/>
              <a:ext cx="2286000" cy="22860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1" name="Arc 120"/>
            <p:cNvSpPr>
              <a:spLocks noChangeAspect="1"/>
            </p:cNvSpPr>
            <p:nvPr/>
          </p:nvSpPr>
          <p:spPr bwMode="auto">
            <a:xfrm>
              <a:off x="285266" y="3044930"/>
              <a:ext cx="1371600" cy="13716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2" name="Arc 121"/>
            <p:cNvSpPr>
              <a:spLocks noChangeAspect="1"/>
            </p:cNvSpPr>
            <p:nvPr/>
          </p:nvSpPr>
          <p:spPr bwMode="auto">
            <a:xfrm>
              <a:off x="726040" y="3502130"/>
              <a:ext cx="457200" cy="457200"/>
            </a:xfrm>
            <a:prstGeom prst="arc">
              <a:avLst>
                <a:gd name="adj1" fmla="val 16200000"/>
                <a:gd name="adj2" fmla="val 5378302"/>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4" name="Groupe 123"/>
          <p:cNvGrpSpPr/>
          <p:nvPr/>
        </p:nvGrpSpPr>
        <p:grpSpPr>
          <a:xfrm>
            <a:off x="1631288" y="3329868"/>
            <a:ext cx="1828800" cy="1828800"/>
            <a:chOff x="1627672" y="3364982"/>
            <a:chExt cx="1828800" cy="1828800"/>
          </a:xfrm>
        </p:grpSpPr>
        <p:sp>
          <p:nvSpPr>
            <p:cNvPr id="125" name="Arc 124"/>
            <p:cNvSpPr>
              <a:spLocks noChangeAspect="1"/>
            </p:cNvSpPr>
            <p:nvPr/>
          </p:nvSpPr>
          <p:spPr bwMode="auto">
            <a:xfrm>
              <a:off x="2313472" y="4050782"/>
              <a:ext cx="457200" cy="4572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6" name="Arc 125"/>
            <p:cNvSpPr>
              <a:spLocks noChangeAspect="1"/>
            </p:cNvSpPr>
            <p:nvPr/>
          </p:nvSpPr>
          <p:spPr bwMode="auto">
            <a:xfrm>
              <a:off x="2084872" y="3822182"/>
              <a:ext cx="914400" cy="9144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7" name="Arc 126"/>
            <p:cNvSpPr>
              <a:spLocks noChangeAspect="1"/>
            </p:cNvSpPr>
            <p:nvPr/>
          </p:nvSpPr>
          <p:spPr bwMode="auto">
            <a:xfrm>
              <a:off x="1856272" y="3593582"/>
              <a:ext cx="1371600" cy="13716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8" name="Arc 127"/>
            <p:cNvSpPr>
              <a:spLocks noChangeAspect="1"/>
            </p:cNvSpPr>
            <p:nvPr/>
          </p:nvSpPr>
          <p:spPr bwMode="auto">
            <a:xfrm>
              <a:off x="1627672" y="3364982"/>
              <a:ext cx="1828800" cy="1828800"/>
            </a:xfrm>
            <a:prstGeom prst="arc">
              <a:avLst>
                <a:gd name="adj1" fmla="val 16200000"/>
                <a:gd name="adj2" fmla="val 5378302"/>
              </a:avLst>
            </a:prstGeom>
            <a:noFill/>
            <a:ln w="9525" cap="flat" cmpd="sng" algn="ctr">
              <a:solidFill>
                <a:srgbClr val="FF33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116" name="Groupe 4115"/>
          <p:cNvGrpSpPr/>
          <p:nvPr/>
        </p:nvGrpSpPr>
        <p:grpSpPr>
          <a:xfrm>
            <a:off x="954255" y="2577116"/>
            <a:ext cx="1514735" cy="2316735"/>
            <a:chOff x="954255" y="2577116"/>
            <a:chExt cx="1514735" cy="2316735"/>
          </a:xfrm>
        </p:grpSpPr>
        <p:cxnSp>
          <p:nvCxnSpPr>
            <p:cNvPr id="137" name="Connecteur droit avec flèche 136"/>
            <p:cNvCxnSpPr/>
            <p:nvPr/>
          </p:nvCxnSpPr>
          <p:spPr bwMode="auto">
            <a:xfrm flipV="1">
              <a:off x="987877" y="2577116"/>
              <a:ext cx="1472210" cy="113202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Connecteur droit avec flèche 137"/>
            <p:cNvCxnSpPr/>
            <p:nvPr/>
          </p:nvCxnSpPr>
          <p:spPr bwMode="auto">
            <a:xfrm flipV="1">
              <a:off x="954255" y="3147407"/>
              <a:ext cx="1514735" cy="597953"/>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Connecteur droit avec flèche 138"/>
            <p:cNvCxnSpPr>
              <a:endCxn id="117" idx="1"/>
            </p:cNvCxnSpPr>
            <p:nvPr/>
          </p:nvCxnSpPr>
          <p:spPr bwMode="auto">
            <a:xfrm>
              <a:off x="996282" y="3730262"/>
              <a:ext cx="1446994" cy="468"/>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Connecteur droit avec flèche 139"/>
            <p:cNvCxnSpPr>
              <a:endCxn id="118" idx="1"/>
            </p:cNvCxnSpPr>
            <p:nvPr/>
          </p:nvCxnSpPr>
          <p:spPr bwMode="auto">
            <a:xfrm>
              <a:off x="987877" y="3730731"/>
              <a:ext cx="1455399" cy="1163120"/>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Connecteur droit avec flèche 140"/>
            <p:cNvCxnSpPr/>
            <p:nvPr/>
          </p:nvCxnSpPr>
          <p:spPr bwMode="auto">
            <a:xfrm>
              <a:off x="971066" y="3721581"/>
              <a:ext cx="1489021" cy="583631"/>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19" name="Groupe 4118"/>
          <p:cNvGrpSpPr/>
          <p:nvPr/>
        </p:nvGrpSpPr>
        <p:grpSpPr>
          <a:xfrm>
            <a:off x="2494482" y="2341352"/>
            <a:ext cx="1237402" cy="1410261"/>
            <a:chOff x="2494482" y="2341352"/>
            <a:chExt cx="1237402" cy="1410261"/>
          </a:xfrm>
        </p:grpSpPr>
        <p:cxnSp>
          <p:nvCxnSpPr>
            <p:cNvPr id="143" name="Connecteur droit avec flèche 142"/>
            <p:cNvCxnSpPr/>
            <p:nvPr/>
          </p:nvCxnSpPr>
          <p:spPr bwMode="auto">
            <a:xfrm flipV="1">
              <a:off x="2494482" y="3086985"/>
              <a:ext cx="1226429" cy="77722"/>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Connecteur droit avec flèche 144"/>
            <p:cNvCxnSpPr/>
            <p:nvPr/>
          </p:nvCxnSpPr>
          <p:spPr bwMode="auto">
            <a:xfrm flipV="1">
              <a:off x="2494482" y="2341352"/>
              <a:ext cx="1215456" cy="823354"/>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Connecteur droit avec flèche 145"/>
            <p:cNvCxnSpPr/>
            <p:nvPr/>
          </p:nvCxnSpPr>
          <p:spPr bwMode="auto">
            <a:xfrm>
              <a:off x="2545688" y="3164706"/>
              <a:ext cx="1164250" cy="206034"/>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Connecteur droit avec flèche 146"/>
            <p:cNvCxnSpPr/>
            <p:nvPr/>
          </p:nvCxnSpPr>
          <p:spPr bwMode="auto">
            <a:xfrm flipV="1">
              <a:off x="2522409" y="2753029"/>
              <a:ext cx="1198502" cy="411678"/>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Connecteur droit avec flèche 148"/>
            <p:cNvCxnSpPr/>
            <p:nvPr/>
          </p:nvCxnSpPr>
          <p:spPr bwMode="auto">
            <a:xfrm>
              <a:off x="2522409" y="3164707"/>
              <a:ext cx="1209475" cy="586906"/>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21" name="Groupe 4120"/>
          <p:cNvGrpSpPr/>
          <p:nvPr/>
        </p:nvGrpSpPr>
        <p:grpSpPr>
          <a:xfrm>
            <a:off x="2503795" y="3781937"/>
            <a:ext cx="1247123" cy="1077461"/>
            <a:chOff x="2503795" y="3781937"/>
            <a:chExt cx="1247123" cy="1077461"/>
          </a:xfrm>
        </p:grpSpPr>
        <p:cxnSp>
          <p:nvCxnSpPr>
            <p:cNvPr id="151" name="Connecteur droit avec flèche 150"/>
            <p:cNvCxnSpPr/>
            <p:nvPr/>
          </p:nvCxnSpPr>
          <p:spPr bwMode="auto">
            <a:xfrm flipV="1">
              <a:off x="2503795" y="4312553"/>
              <a:ext cx="1235404" cy="108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Connecteur droit avec flèche 151"/>
            <p:cNvCxnSpPr/>
            <p:nvPr/>
          </p:nvCxnSpPr>
          <p:spPr bwMode="auto">
            <a:xfrm>
              <a:off x="2503795" y="4313640"/>
              <a:ext cx="1247123" cy="25098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Connecteur droit avec flèche 152"/>
            <p:cNvCxnSpPr/>
            <p:nvPr/>
          </p:nvCxnSpPr>
          <p:spPr bwMode="auto">
            <a:xfrm>
              <a:off x="2503795" y="4313640"/>
              <a:ext cx="1235404" cy="545758"/>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Connecteur droit avec flèche 155"/>
            <p:cNvCxnSpPr/>
            <p:nvPr/>
          </p:nvCxnSpPr>
          <p:spPr bwMode="auto">
            <a:xfrm flipV="1">
              <a:off x="2503795" y="3781937"/>
              <a:ext cx="1228089" cy="530616"/>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Connecteur droit avec flèche 156"/>
            <p:cNvCxnSpPr/>
            <p:nvPr/>
          </p:nvCxnSpPr>
          <p:spPr bwMode="auto">
            <a:xfrm flipV="1">
              <a:off x="2545688" y="4078364"/>
              <a:ext cx="1205230" cy="235278"/>
            </a:xfrm>
            <a:prstGeom prst="straightConnector1">
              <a:avLst/>
            </a:prstGeom>
            <a:solidFill>
              <a:schemeClr val="accent1"/>
            </a:solidFill>
            <a:ln w="9525" cap="flat" cmpd="sng" algn="ctr">
              <a:solidFill>
                <a:srgbClr val="FF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7" name="ZoneTexte 186"/>
          <p:cNvSpPr txBox="1"/>
          <p:nvPr/>
        </p:nvSpPr>
        <p:spPr>
          <a:xfrm>
            <a:off x="5681763" y="2091303"/>
            <a:ext cx="2626427" cy="307777"/>
          </a:xfrm>
          <a:prstGeom prst="rect">
            <a:avLst/>
          </a:prstGeom>
          <a:noFill/>
        </p:spPr>
        <p:txBody>
          <a:bodyPr wrap="square" rtlCol="0">
            <a:spAutoFit/>
          </a:bodyPr>
          <a:lstStyle/>
          <a:p>
            <a:pPr marL="285750" indent="-285750">
              <a:buFont typeface="Arial" pitchFamily="34" charset="0"/>
              <a:buChar char="•"/>
            </a:pPr>
            <a:r>
              <a:rPr lang="fr-FR" sz="1400" i="0" dirty="0" smtClean="0">
                <a:solidFill>
                  <a:schemeClr val="accent2">
                    <a:lumMod val="75000"/>
                  </a:schemeClr>
                </a:solidFill>
              </a:rPr>
              <a:t>Ce sont des ondes !?</a:t>
            </a:r>
          </a:p>
        </p:txBody>
      </p:sp>
      <p:sp>
        <p:nvSpPr>
          <p:cNvPr id="188" name="ZoneTexte 187"/>
          <p:cNvSpPr txBox="1"/>
          <p:nvPr/>
        </p:nvSpPr>
        <p:spPr>
          <a:xfrm>
            <a:off x="5681763" y="2505483"/>
            <a:ext cx="2626427" cy="307777"/>
          </a:xfrm>
          <a:prstGeom prst="rect">
            <a:avLst/>
          </a:prstGeom>
          <a:noFill/>
        </p:spPr>
        <p:txBody>
          <a:bodyPr wrap="square" rtlCol="0">
            <a:spAutoFit/>
          </a:bodyPr>
          <a:lstStyle/>
          <a:p>
            <a:pPr marL="285750" indent="-285750">
              <a:buFont typeface="Arial" pitchFamily="34" charset="0"/>
              <a:buChar char="•"/>
            </a:pPr>
            <a:r>
              <a:rPr lang="fr-FR" sz="1400" i="0" dirty="0" smtClean="0">
                <a:solidFill>
                  <a:schemeClr val="accent2">
                    <a:lumMod val="75000"/>
                  </a:schemeClr>
                </a:solidFill>
              </a:rPr>
              <a:t>Ce sont des particules !?</a:t>
            </a:r>
          </a:p>
        </p:txBody>
      </p:sp>
      <p:sp>
        <p:nvSpPr>
          <p:cNvPr id="56" name="ZoneTexte 55"/>
          <p:cNvSpPr txBox="1"/>
          <p:nvPr/>
        </p:nvSpPr>
        <p:spPr>
          <a:xfrm>
            <a:off x="5780127" y="3516343"/>
            <a:ext cx="2626427" cy="400110"/>
          </a:xfrm>
          <a:prstGeom prst="rect">
            <a:avLst/>
          </a:prstGeom>
          <a:noFill/>
        </p:spPr>
        <p:txBody>
          <a:bodyPr wrap="square" rtlCol="0">
            <a:spAutoFit/>
          </a:bodyPr>
          <a:lstStyle/>
          <a:p>
            <a:r>
              <a:rPr lang="fr-FR" sz="2000" i="0" dirty="0" smtClean="0">
                <a:solidFill>
                  <a:schemeClr val="accent2">
                    <a:lumMod val="75000"/>
                  </a:schemeClr>
                </a:solidFill>
              </a:rPr>
              <a:t>Louis de Broglie :</a:t>
            </a:r>
          </a:p>
        </p:txBody>
      </p:sp>
      <p:pic>
        <p:nvPicPr>
          <p:cNvPr id="4" name="Image 3"/>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5738251" y="4152050"/>
            <a:ext cx="1044702" cy="306324"/>
          </a:xfrm>
          <a:prstGeom prst="rect">
            <a:avLst/>
          </a:prstGeom>
        </p:spPr>
      </p:pic>
      <p:pic>
        <p:nvPicPr>
          <p:cNvPr id="5" name="Image 4"/>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5738251" y="4776906"/>
            <a:ext cx="1062990" cy="306324"/>
          </a:xfrm>
          <a:prstGeom prst="rect">
            <a:avLst/>
          </a:prstGeom>
        </p:spPr>
      </p:pic>
      <p:sp>
        <p:nvSpPr>
          <p:cNvPr id="60" name="ZoneTexte 59"/>
          <p:cNvSpPr txBox="1"/>
          <p:nvPr/>
        </p:nvSpPr>
        <p:spPr>
          <a:xfrm>
            <a:off x="7093341" y="4143206"/>
            <a:ext cx="1313213" cy="307777"/>
          </a:xfrm>
          <a:prstGeom prst="rect">
            <a:avLst/>
          </a:prstGeom>
          <a:noFill/>
        </p:spPr>
        <p:txBody>
          <a:bodyPr wrap="square" rtlCol="0">
            <a:spAutoFit/>
          </a:bodyPr>
          <a:lstStyle/>
          <a:p>
            <a:r>
              <a:rPr lang="fr-FR" sz="1400" i="0" dirty="0" smtClean="0">
                <a:solidFill>
                  <a:schemeClr val="accent2">
                    <a:lumMod val="75000"/>
                  </a:schemeClr>
                </a:solidFill>
              </a:rPr>
              <a:t>« particules »</a:t>
            </a:r>
          </a:p>
        </p:txBody>
      </p:sp>
      <p:sp>
        <p:nvSpPr>
          <p:cNvPr id="61" name="ZoneTexte 60"/>
          <p:cNvSpPr txBox="1"/>
          <p:nvPr/>
        </p:nvSpPr>
        <p:spPr>
          <a:xfrm>
            <a:off x="7156840" y="4739962"/>
            <a:ext cx="1313213" cy="307777"/>
          </a:xfrm>
          <a:prstGeom prst="rect">
            <a:avLst/>
          </a:prstGeom>
          <a:noFill/>
        </p:spPr>
        <p:txBody>
          <a:bodyPr wrap="square" rtlCol="0">
            <a:spAutoFit/>
          </a:bodyPr>
          <a:lstStyle/>
          <a:p>
            <a:r>
              <a:rPr lang="fr-FR" sz="1400" i="0" dirty="0" smtClean="0">
                <a:solidFill>
                  <a:schemeClr val="accent2">
                    <a:lumMod val="75000"/>
                  </a:schemeClr>
                </a:solidFill>
              </a:rPr>
              <a:t>« ondes »</a:t>
            </a:r>
          </a:p>
        </p:txBody>
      </p:sp>
    </p:spTree>
    <p:extLst>
      <p:ext uri="{BB962C8B-B14F-4D97-AF65-F5344CB8AC3E}">
        <p14:creationId xmlns:p14="http://schemas.microsoft.com/office/powerpoint/2010/main" val="2953851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2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1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12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1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9"/>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124"/>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121"/>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6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7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119" grpId="0" animBg="1"/>
      <p:bldP spid="187" grpId="0"/>
      <p:bldP spid="188" grpId="0"/>
      <p:bldP spid="56" grpId="0"/>
      <p:bldP spid="60" grpId="0"/>
      <p:bldP spid="6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Irréversibilité</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8" name="Groupe 7"/>
          <p:cNvGrpSpPr/>
          <p:nvPr/>
        </p:nvGrpSpPr>
        <p:grpSpPr>
          <a:xfrm>
            <a:off x="1187531" y="1031661"/>
            <a:ext cx="1438411" cy="1876306"/>
            <a:chOff x="1187531" y="1031661"/>
            <a:chExt cx="1438411" cy="1876306"/>
          </a:xfrm>
        </p:grpSpPr>
        <p:sp>
          <p:nvSpPr>
            <p:cNvPr id="6" name="Rectangle 5"/>
            <p:cNvSpPr/>
            <p:nvPr/>
          </p:nvSpPr>
          <p:spPr bwMode="auto">
            <a:xfrm>
              <a:off x="1187531" y="1031661"/>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5" name="Rectangle 24"/>
            <p:cNvSpPr/>
            <p:nvPr/>
          </p:nvSpPr>
          <p:spPr bwMode="auto">
            <a:xfrm rot="5400000">
              <a:off x="1825829" y="2251854"/>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6" name="Rectangle 25"/>
            <p:cNvSpPr/>
            <p:nvPr/>
          </p:nvSpPr>
          <p:spPr bwMode="auto">
            <a:xfrm>
              <a:off x="2481942" y="1031666"/>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7" name="Rectangle 26"/>
            <p:cNvSpPr/>
            <p:nvPr/>
          </p:nvSpPr>
          <p:spPr bwMode="auto">
            <a:xfrm rot="5400000">
              <a:off x="1825828" y="1203862"/>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 name="Rectangle 6"/>
            <p:cNvSpPr/>
            <p:nvPr/>
          </p:nvSpPr>
          <p:spPr bwMode="auto">
            <a:xfrm>
              <a:off x="1330033" y="1859975"/>
              <a:ext cx="1151909" cy="887674"/>
            </a:xfrm>
            <a:prstGeom prst="rect">
              <a:avLst/>
            </a:prstGeom>
            <a:blipFill>
              <a:blip r:embed="rId5"/>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 name="Groupe 8"/>
          <p:cNvGrpSpPr/>
          <p:nvPr/>
        </p:nvGrpSpPr>
        <p:grpSpPr>
          <a:xfrm>
            <a:off x="3526970" y="1031666"/>
            <a:ext cx="1438411" cy="1876306"/>
            <a:chOff x="3526970" y="1031666"/>
            <a:chExt cx="1438411" cy="1876306"/>
          </a:xfrm>
        </p:grpSpPr>
        <p:sp>
          <p:nvSpPr>
            <p:cNvPr id="29" name="Rectangle 28"/>
            <p:cNvSpPr/>
            <p:nvPr/>
          </p:nvSpPr>
          <p:spPr bwMode="auto">
            <a:xfrm>
              <a:off x="3526970" y="1031666"/>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1" name="Rectangle 30"/>
            <p:cNvSpPr/>
            <p:nvPr/>
          </p:nvSpPr>
          <p:spPr bwMode="auto">
            <a:xfrm rot="5400000">
              <a:off x="4165268" y="2251859"/>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 name="Rectangle 31"/>
            <p:cNvSpPr/>
            <p:nvPr/>
          </p:nvSpPr>
          <p:spPr bwMode="auto">
            <a:xfrm>
              <a:off x="4821381" y="1031671"/>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 name="Rectangle 32"/>
            <p:cNvSpPr/>
            <p:nvPr/>
          </p:nvSpPr>
          <p:spPr bwMode="auto">
            <a:xfrm rot="5400000">
              <a:off x="4165268" y="835728"/>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1" name="Rectangle 40"/>
            <p:cNvSpPr/>
            <p:nvPr/>
          </p:nvSpPr>
          <p:spPr bwMode="auto">
            <a:xfrm>
              <a:off x="3670970" y="1859975"/>
              <a:ext cx="1151909" cy="887674"/>
            </a:xfrm>
            <a:prstGeom prst="rect">
              <a:avLst/>
            </a:prstGeom>
            <a:blipFill>
              <a:blip r:embed="rId5"/>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0" name="Groupe 9"/>
          <p:cNvGrpSpPr/>
          <p:nvPr/>
        </p:nvGrpSpPr>
        <p:grpSpPr>
          <a:xfrm>
            <a:off x="5807033" y="1031671"/>
            <a:ext cx="1438411" cy="1876306"/>
            <a:chOff x="5807033" y="1031671"/>
            <a:chExt cx="1438411" cy="1876306"/>
          </a:xfrm>
        </p:grpSpPr>
        <p:sp>
          <p:nvSpPr>
            <p:cNvPr id="35" name="Rectangle 34"/>
            <p:cNvSpPr/>
            <p:nvPr/>
          </p:nvSpPr>
          <p:spPr bwMode="auto">
            <a:xfrm>
              <a:off x="5807033" y="1031671"/>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Rectangle 35"/>
            <p:cNvSpPr/>
            <p:nvPr/>
          </p:nvSpPr>
          <p:spPr bwMode="auto">
            <a:xfrm rot="5400000">
              <a:off x="6445331" y="2251864"/>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7" name="Rectangle 36"/>
            <p:cNvSpPr/>
            <p:nvPr/>
          </p:nvSpPr>
          <p:spPr bwMode="auto">
            <a:xfrm>
              <a:off x="7101444" y="1031676"/>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Rectangle 37"/>
            <p:cNvSpPr/>
            <p:nvPr/>
          </p:nvSpPr>
          <p:spPr bwMode="auto">
            <a:xfrm rot="5400000">
              <a:off x="6445331" y="835733"/>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 name="Rectangle 41"/>
            <p:cNvSpPr/>
            <p:nvPr/>
          </p:nvSpPr>
          <p:spPr bwMode="auto">
            <a:xfrm>
              <a:off x="5951033" y="1491846"/>
              <a:ext cx="1151909" cy="1284002"/>
            </a:xfrm>
            <a:prstGeom prst="rect">
              <a:avLst/>
            </a:prstGeom>
            <a:blipFill>
              <a:blip r:embed="rId5"/>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 name="Groupe 10"/>
          <p:cNvGrpSpPr/>
          <p:nvPr/>
        </p:nvGrpSpPr>
        <p:grpSpPr>
          <a:xfrm>
            <a:off x="3539594" y="3874321"/>
            <a:ext cx="1438411" cy="1876306"/>
            <a:chOff x="3539594" y="3874321"/>
            <a:chExt cx="1438411" cy="1876306"/>
          </a:xfrm>
        </p:grpSpPr>
        <p:sp>
          <p:nvSpPr>
            <p:cNvPr id="43" name="Rectangle 42"/>
            <p:cNvSpPr/>
            <p:nvPr/>
          </p:nvSpPr>
          <p:spPr bwMode="auto">
            <a:xfrm>
              <a:off x="3539594" y="3874321"/>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4" name="Rectangle 43"/>
            <p:cNvSpPr/>
            <p:nvPr/>
          </p:nvSpPr>
          <p:spPr bwMode="auto">
            <a:xfrm rot="5400000">
              <a:off x="4177892" y="5094514"/>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 name="Rectangle 45"/>
            <p:cNvSpPr/>
            <p:nvPr/>
          </p:nvSpPr>
          <p:spPr bwMode="auto">
            <a:xfrm>
              <a:off x="4834005" y="3874326"/>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Rectangle 46"/>
            <p:cNvSpPr/>
            <p:nvPr/>
          </p:nvSpPr>
          <p:spPr bwMode="auto">
            <a:xfrm rot="5400000">
              <a:off x="4177892" y="3678383"/>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 name="Rectangle 47"/>
            <p:cNvSpPr/>
            <p:nvPr/>
          </p:nvSpPr>
          <p:spPr bwMode="auto">
            <a:xfrm>
              <a:off x="3683594" y="4334496"/>
              <a:ext cx="1151909" cy="1284002"/>
            </a:xfrm>
            <a:prstGeom prst="rect">
              <a:avLst/>
            </a:prstGeom>
            <a:blipFill>
              <a:blip r:embed="rId5"/>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9" name="Groupe 18"/>
          <p:cNvGrpSpPr/>
          <p:nvPr/>
        </p:nvGrpSpPr>
        <p:grpSpPr>
          <a:xfrm>
            <a:off x="5866409" y="3902510"/>
            <a:ext cx="1438411" cy="1876306"/>
            <a:chOff x="5866409" y="3902510"/>
            <a:chExt cx="1438411" cy="1876306"/>
          </a:xfrm>
        </p:grpSpPr>
        <p:sp>
          <p:nvSpPr>
            <p:cNvPr id="49" name="Rectangle 48"/>
            <p:cNvSpPr/>
            <p:nvPr/>
          </p:nvSpPr>
          <p:spPr bwMode="auto">
            <a:xfrm>
              <a:off x="5866409" y="3902510"/>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0" name="Rectangle 49"/>
            <p:cNvSpPr/>
            <p:nvPr/>
          </p:nvSpPr>
          <p:spPr bwMode="auto">
            <a:xfrm rot="5400000">
              <a:off x="6504707" y="5122703"/>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 name="Rectangle 50"/>
            <p:cNvSpPr/>
            <p:nvPr/>
          </p:nvSpPr>
          <p:spPr bwMode="auto">
            <a:xfrm>
              <a:off x="7160820" y="3902515"/>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2" name="Rectangle 51"/>
            <p:cNvSpPr/>
            <p:nvPr/>
          </p:nvSpPr>
          <p:spPr bwMode="auto">
            <a:xfrm rot="5400000">
              <a:off x="6504707" y="3706572"/>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3" name="Rectangle 52"/>
            <p:cNvSpPr/>
            <p:nvPr/>
          </p:nvSpPr>
          <p:spPr bwMode="auto">
            <a:xfrm>
              <a:off x="6010409" y="4730819"/>
              <a:ext cx="1151909" cy="887674"/>
            </a:xfrm>
            <a:prstGeom prst="rect">
              <a:avLst/>
            </a:prstGeom>
            <a:blipFill>
              <a:blip r:embed="rId5"/>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66" name="Groupe 65"/>
          <p:cNvGrpSpPr/>
          <p:nvPr/>
        </p:nvGrpSpPr>
        <p:grpSpPr>
          <a:xfrm>
            <a:off x="1909445" y="1035721"/>
            <a:ext cx="5077446" cy="5137548"/>
            <a:chOff x="5866409" y="3902510"/>
            <a:chExt cx="1438411" cy="1876306"/>
          </a:xfrm>
        </p:grpSpPr>
        <p:sp>
          <p:nvSpPr>
            <p:cNvPr id="67" name="Rectangle 66"/>
            <p:cNvSpPr/>
            <p:nvPr/>
          </p:nvSpPr>
          <p:spPr bwMode="auto">
            <a:xfrm>
              <a:off x="5866409" y="3902510"/>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8" name="Rectangle 67"/>
            <p:cNvSpPr/>
            <p:nvPr/>
          </p:nvSpPr>
          <p:spPr bwMode="auto">
            <a:xfrm rot="5400000">
              <a:off x="6504707" y="5122703"/>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9" name="Rectangle 68"/>
            <p:cNvSpPr/>
            <p:nvPr/>
          </p:nvSpPr>
          <p:spPr bwMode="auto">
            <a:xfrm>
              <a:off x="7160820" y="3902515"/>
              <a:ext cx="144000" cy="1876301"/>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0" name="Rectangle 69"/>
            <p:cNvSpPr/>
            <p:nvPr/>
          </p:nvSpPr>
          <p:spPr bwMode="auto">
            <a:xfrm rot="5400000">
              <a:off x="6504707" y="3706572"/>
              <a:ext cx="160317" cy="1151908"/>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1" name="Rectangle 70"/>
            <p:cNvSpPr/>
            <p:nvPr/>
          </p:nvSpPr>
          <p:spPr bwMode="auto">
            <a:xfrm>
              <a:off x="6010409" y="4730819"/>
              <a:ext cx="1151909" cy="887674"/>
            </a:xfrm>
            <a:prstGeom prst="rect">
              <a:avLst/>
            </a:prstGeom>
            <a:blipFill>
              <a:blip r:embed="rId5"/>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72" name="Ellipse 71"/>
          <p:cNvSpPr/>
          <p:nvPr/>
        </p:nvSpPr>
        <p:spPr bwMode="auto">
          <a:xfrm>
            <a:off x="2668439" y="4334496"/>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3" name="Ellipse 72"/>
          <p:cNvSpPr/>
          <p:nvPr/>
        </p:nvSpPr>
        <p:spPr bwMode="auto">
          <a:xfrm>
            <a:off x="6076882" y="4367580"/>
            <a:ext cx="180000" cy="178130"/>
          </a:xfrm>
          <a:prstGeom prst="ellipse">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2958375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2" nodeType="clickEffect">
                                  <p:stCondLst>
                                    <p:cond delay="0"/>
                                  </p:stCondLst>
                                  <p:childTnLst>
                                    <p:animMotion origin="layout" path="M 0 0 C 0.00416 0.0037 0.00868 0.00532 0.01302 0.00878 C 0.02326 0.01688 0.03298 0.02567 0.04288 0.03469 C 0.05451 0.03052 0.06059 0.01665 0.07152 0.01225 C 0.07361 0.0104 0.0776 0.00601 0.08055 0.00693 C 0.08263 0.00763 0.08385 0.01087 0.08576 0.01225 C 0.08697 0.01318 0.08854 0.01318 0.08975 0.01387 C 0.09149 0.0148 0.0934 0.01595 0.09496 0.01734 C 0.09965 0.02127 0.1026 0.0252 0.10781 0.02775 C 0.1125 0.03376 0.11736 0.03862 0.12343 0.04162 C 0.13333 0.037 0.12187 0.04347 0.13003 0.03469 C 0.13107 0.03353 0.13263 0.03376 0.13385 0.03284 C 0.14027 0.02844 0.146 0.02243 0.15208 0.01734 C 0.16215 0.00902 0.17465 0.00532 0.18576 0 C 0.18836 0.00532 0.18975 0.01225 0.19236 0.01734 C 0.196 0.02451 0.20208 0.03214 0.20659 0.03816 C 0.20781 0.03977 0.2092 0.04162 0.21041 0.04324 C 0.21215 0.04556 0.21562 0.05018 0.21562 0.05018 C 0.22395 0.04764 0.22986 0.03839 0.23645 0.03122 C 0.24357 0.02359 0.25121 0.01595 0.2585 0.00878 C 0.26371 0.00346 0.26614 -0.00232 0.27274 -0.00509 C 0.27569 -0.01134 0.27795 -0.01319 0.28316 -0.0155 C 0.29045 -0.00579 0.29531 0.00647 0.30399 0.01387 C 0.30746 0.02012 0.31128 0.02312 0.31441 0.02937 C 0.31666 0.03931 0.31909 0.03654 0.32604 0.03469 C 0.33003 0.03122 0.3335 0.03029 0.33767 0.02775 C 0.35243 0.01896 0.34288 0.02197 0.35468 0.01919 C 0.36006 0.01572 0.3717 0.01248 0.37534 0.00693 " pathEditMode="relative" ptsTypes="fffffffffffffffffffffffffffA">
                                      <p:cBhvr>
                                        <p:cTn id="44" dur="2000" fill="hold"/>
                                        <p:tgtEl>
                                          <p:spTgt spid="72"/>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3" nodeType="clickEffect">
                                  <p:stCondLst>
                                    <p:cond delay="0"/>
                                  </p:stCondLst>
                                  <p:childTnLst>
                                    <p:set>
                                      <p:cBhvr>
                                        <p:cTn id="48" dur="1" fill="hold">
                                          <p:stCondLst>
                                            <p:cond delay="0"/>
                                          </p:stCondLst>
                                        </p:cTn>
                                        <p:tgtEl>
                                          <p:spTgt spid="7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1" nodeType="clickEffect">
                                  <p:stCondLst>
                                    <p:cond delay="0"/>
                                  </p:stCondLst>
                                  <p:childTnLst>
                                    <p:animMotion origin="layout" path="M 0 0 C -0.00642 -0.00231 -0.01076 -0.00786 -0.01684 -0.0104 C -0.02118 -0.0141 -0.025 -0.01526 -0.02986 -0.01734 C -0.03229 -0.01942 -0.03542 -0.02012 -0.03767 -0.02266 C -0.03889 -0.02405 -0.03906 -0.02636 -0.04028 -0.02775 C -0.0408 -0.02844 -0.0474 -0.03099 -0.04809 -0.03122 C -0.05538 -0.02821 -0.05278 -0.02382 -0.06111 -0.02081 C -0.06892 -0.00647 -0.06076 -0.0185 -0.06892 -0.01225 C -0.07847 -0.00485 -0.0882 0.00532 -0.0974 0.01365 C -0.10156 0.01735 -0.10833 0.02036 -0.11302 0.02244 C -0.11424 0.0229 -0.11684 0.02406 -0.11684 0.02406 C -0.12639 0.02105 -0.11858 0.02521 -0.12465 0.01712 C -0.12795 0.01272 -0.13281 0.00925 -0.13646 0.00509 C -0.14097 0.00024 -0.14306 -0.00601 -0.14809 -0.0104 C -0.14896 -0.01225 -0.14948 -0.01433 -0.1507 -0.01572 C -0.15434 -0.01965 -0.15886 -0.01549 -0.16233 -0.01387 C -0.17014 -0.0104 -0.17622 -0.00439 -0.18438 -0.00185 C -0.19201 0.00486 -0.19201 0.00717 -0.20139 0.01018 C -0.2125 0.01943 -0.22622 0.02082 -0.23889 0.02406 C -0.24688 0.01712 -0.24184 0.0111 -0.24549 0.00162 C -0.24983 -0.00971 -0.25747 -0.01711 -0.26632 -0.02081 C -0.26892 -0.02312 -0.27136 -0.02544 -0.27396 -0.02775 C -0.27535 -0.0289 -0.27795 -0.03122 -0.27795 -0.03122 C -0.28351 -0.02382 -0.29167 -0.01549 -0.29879 -0.0104 C -0.30208 -0.00786 -0.30625 -0.00693 -0.30903 -0.00346 C -0.31458 0.00347 -0.32257 0.01296 -0.32986 0.0155 C -0.33854 0.01134 -0.34618 0.00209 -0.35451 -0.00346 C -0.35833 -0.00601 -0.36476 -0.00786 -0.36754 -0.01225 " pathEditMode="relative" ptsTypes="fffffffffffffffffffffffffffA">
                                      <p:cBhvr>
                                        <p:cTn id="54" dur="2000" fill="hold"/>
                                        <p:tgtEl>
                                          <p:spTgt spid="7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1" animBg="1"/>
      <p:bldP spid="72" grpId="2" animBg="1"/>
      <p:bldP spid="72" grpId="3" animBg="1"/>
      <p:bldP spid="73" grpId="0" animBg="1"/>
      <p:bldP spid="73"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Transition du quantique au classique : « décohérence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57" name="Ellipse 56"/>
          <p:cNvSpPr/>
          <p:nvPr/>
        </p:nvSpPr>
        <p:spPr bwMode="auto">
          <a:xfrm>
            <a:off x="2416641" y="2386428"/>
            <a:ext cx="180000" cy="178130"/>
          </a:xfrm>
          <a:prstGeom prst="ellipse">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8" name="Ellipse 57"/>
          <p:cNvSpPr/>
          <p:nvPr/>
        </p:nvSpPr>
        <p:spPr bwMode="auto">
          <a:xfrm>
            <a:off x="5822459" y="2281446"/>
            <a:ext cx="180000" cy="178130"/>
          </a:xfrm>
          <a:prstGeom prst="ellipse">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7" name="Image 6"/>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095161" y="2709308"/>
            <a:ext cx="822960" cy="306324"/>
          </a:xfrm>
          <a:prstGeom prst="rect">
            <a:avLst/>
          </a:prstGeom>
        </p:spPr>
      </p:pic>
      <p:pic>
        <p:nvPicPr>
          <p:cNvPr id="8" name="Image 7"/>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5435828" y="2656300"/>
            <a:ext cx="822960" cy="306324"/>
          </a:xfrm>
          <a:prstGeom prst="rect">
            <a:avLst/>
          </a:prstGeom>
        </p:spPr>
      </p:pic>
      <p:pic>
        <p:nvPicPr>
          <p:cNvPr id="12" name="Image 11"/>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941020" y="1707792"/>
            <a:ext cx="4649724" cy="306324"/>
          </a:xfrm>
          <a:prstGeom prst="rect">
            <a:avLst/>
          </a:prstGeom>
        </p:spPr>
      </p:pic>
      <p:pic>
        <p:nvPicPr>
          <p:cNvPr id="9" name="Image 8"/>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5618276" y="957357"/>
            <a:ext cx="3246120" cy="306324"/>
          </a:xfrm>
          <a:prstGeom prst="rect">
            <a:avLst/>
          </a:prstGeom>
        </p:spPr>
      </p:pic>
      <p:sp>
        <p:nvSpPr>
          <p:cNvPr id="65" name="Rectangle 64"/>
          <p:cNvSpPr/>
          <p:nvPr/>
        </p:nvSpPr>
        <p:spPr>
          <a:xfrm>
            <a:off x="239712" y="3335036"/>
            <a:ext cx="8805862" cy="400110"/>
          </a:xfrm>
          <a:prstGeom prst="rect">
            <a:avLst/>
          </a:prstGeom>
        </p:spPr>
        <p:txBody>
          <a:bodyPr wrap="square">
            <a:spAutoFit/>
          </a:bodyPr>
          <a:lstStyle/>
          <a:p>
            <a:pPr algn="ctr"/>
            <a:r>
              <a:rPr lang="fr-FR" sz="2000" i="0" dirty="0" smtClean="0">
                <a:solidFill>
                  <a:schemeClr val="accent2">
                    <a:lumMod val="75000"/>
                  </a:schemeClr>
                </a:solidFill>
              </a:rPr>
              <a:t>Les particules ne sont plus indépendantes (intrication)</a:t>
            </a:r>
            <a:endParaRPr lang="fr-FR" sz="2000" i="0" dirty="0">
              <a:solidFill>
                <a:schemeClr val="accent2">
                  <a:lumMod val="75000"/>
                </a:schemeClr>
              </a:solidFill>
            </a:endParaRPr>
          </a:p>
        </p:txBody>
      </p:sp>
      <p:cxnSp>
        <p:nvCxnSpPr>
          <p:cNvPr id="6" name="Connecteur droit avec flèche 5"/>
          <p:cNvCxnSpPr/>
          <p:nvPr/>
        </p:nvCxnSpPr>
        <p:spPr bwMode="auto">
          <a:xfrm>
            <a:off x="2543633" y="2488745"/>
            <a:ext cx="623637" cy="0"/>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eur droit avec flèche 19"/>
          <p:cNvCxnSpPr/>
          <p:nvPr/>
        </p:nvCxnSpPr>
        <p:spPr bwMode="auto">
          <a:xfrm flipH="1">
            <a:off x="5288822" y="2386428"/>
            <a:ext cx="623637" cy="0"/>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avec flèche 22"/>
          <p:cNvCxnSpPr/>
          <p:nvPr/>
        </p:nvCxnSpPr>
        <p:spPr bwMode="auto">
          <a:xfrm rot="5400000">
            <a:off x="4489849" y="4430721"/>
            <a:ext cx="623637" cy="0"/>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cteur droit avec flèche 23"/>
          <p:cNvCxnSpPr/>
          <p:nvPr/>
        </p:nvCxnSpPr>
        <p:spPr bwMode="auto">
          <a:xfrm rot="16200000" flipV="1">
            <a:off x="3244148" y="486881"/>
            <a:ext cx="623637" cy="0"/>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Image 1"/>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5631992" y="1707792"/>
            <a:ext cx="2948940" cy="306324"/>
          </a:xfrm>
          <a:prstGeom prst="rect">
            <a:avLst/>
          </a:prstGeom>
        </p:spPr>
      </p:pic>
      <p:sp>
        <p:nvSpPr>
          <p:cNvPr id="29" name="Rectangle 28"/>
          <p:cNvSpPr/>
          <p:nvPr/>
        </p:nvSpPr>
        <p:spPr>
          <a:xfrm>
            <a:off x="239712" y="3918847"/>
            <a:ext cx="8805862" cy="400110"/>
          </a:xfrm>
          <a:prstGeom prst="rect">
            <a:avLst/>
          </a:prstGeom>
        </p:spPr>
        <p:txBody>
          <a:bodyPr wrap="square">
            <a:spAutoFit/>
          </a:bodyPr>
          <a:lstStyle/>
          <a:p>
            <a:pPr algn="ctr"/>
            <a:r>
              <a:rPr lang="fr-FR" sz="2000" i="0" dirty="0" smtClean="0">
                <a:solidFill>
                  <a:schemeClr val="accent2">
                    <a:lumMod val="75000"/>
                  </a:schemeClr>
                </a:solidFill>
              </a:rPr>
              <a:t>Agir sur la particule 1 peut influencer la particule 2 (et vice-versa)</a:t>
            </a:r>
            <a:endParaRPr lang="fr-FR" sz="2000" i="0" dirty="0">
              <a:solidFill>
                <a:schemeClr val="accent2">
                  <a:lumMod val="75000"/>
                </a:schemeClr>
              </a:solidFill>
            </a:endParaRPr>
          </a:p>
        </p:txBody>
      </p:sp>
    </p:spTree>
    <p:extLst>
      <p:ext uri="{BB962C8B-B14F-4D97-AF65-F5344CB8AC3E}">
        <p14:creationId xmlns:p14="http://schemas.microsoft.com/office/powerpoint/2010/main" val="1389849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0" presetClass="path" presetSubtype="0" accel="50000" decel="50000" fill="hold" grpId="1" nodeType="clickEffect">
                                  <p:stCondLst>
                                    <p:cond delay="0"/>
                                  </p:stCondLst>
                                  <p:childTnLst>
                                    <p:animMotion origin="layout" path="M 0 0 L 0.125 0 C 0.181 0 0.25 0.069 0.25 0.125 L 0.25 0.25 E" pathEditMode="relative" ptsTypes="">
                                      <p:cBhvr>
                                        <p:cTn id="34" dur="2000" fill="hold"/>
                                        <p:tgtEl>
                                          <p:spTgt spid="57"/>
                                        </p:tgtEl>
                                        <p:attrNameLst>
                                          <p:attrName>ppt_x</p:attrName>
                                          <p:attrName>ppt_y</p:attrName>
                                        </p:attrNameLst>
                                      </p:cBhvr>
                                    </p:animMotion>
                                  </p:childTnLst>
                                </p:cTn>
                              </p:par>
                              <p:par>
                                <p:cTn id="35" presetID="50" presetClass="path" presetSubtype="0" accel="50000" decel="50000" fill="hold" grpId="1" nodeType="withEffect">
                                  <p:stCondLst>
                                    <p:cond delay="0"/>
                                  </p:stCondLst>
                                  <p:childTnLst>
                                    <p:animMotion origin="layout" path="M 2.5E-6 -2.28492E-6 L -0.12934 -2.28492E-6 C -0.1875 -2.28492E-6 -0.25868 -0.06383 -0.25868 -0.11563 L -0.25868 -0.2308 " pathEditMode="relative" rAng="0" ptsTypes="FfFF">
                                      <p:cBhvr>
                                        <p:cTn id="36" dur="2000" fill="hold"/>
                                        <p:tgtEl>
                                          <p:spTgt spid="58"/>
                                        </p:tgtEl>
                                        <p:attrNameLst>
                                          <p:attrName>ppt_x</p:attrName>
                                          <p:attrName>ppt_y</p:attrName>
                                        </p:attrNameLst>
                                      </p:cBhvr>
                                      <p:rCtr x="-12934" y="-11540"/>
                                    </p:animMotion>
                                  </p:childTnLst>
                                </p:cTn>
                              </p:par>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8" grpId="0" animBg="1"/>
      <p:bldP spid="58" grpId="1" animBg="1"/>
      <p:bldP spid="65" grpId="0"/>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Transition du quantique au classique : « décohérence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5" name="Ellipse 24"/>
          <p:cNvSpPr/>
          <p:nvPr/>
        </p:nvSpPr>
        <p:spPr bwMode="auto">
          <a:xfrm>
            <a:off x="701191" y="3780522"/>
            <a:ext cx="95098" cy="102413"/>
          </a:xfrm>
          <a:prstGeom prst="ellipse">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26" name="Groupe 25"/>
          <p:cNvGrpSpPr/>
          <p:nvPr/>
        </p:nvGrpSpPr>
        <p:grpSpPr>
          <a:xfrm>
            <a:off x="2430576" y="1321081"/>
            <a:ext cx="102412" cy="4253257"/>
            <a:chOff x="2443276" y="2110405"/>
            <a:chExt cx="102412" cy="3271736"/>
          </a:xfrm>
        </p:grpSpPr>
        <p:sp>
          <p:nvSpPr>
            <p:cNvPr id="27" name="Rectangle 26"/>
            <p:cNvSpPr/>
            <p:nvPr/>
          </p:nvSpPr>
          <p:spPr bwMode="auto">
            <a:xfrm>
              <a:off x="2443276" y="2110405"/>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8" name="Rectangle 27"/>
            <p:cNvSpPr/>
            <p:nvPr/>
          </p:nvSpPr>
          <p:spPr bwMode="auto">
            <a:xfrm>
              <a:off x="2443276" y="324244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1" name="Rectangle 30"/>
            <p:cNvSpPr/>
            <p:nvPr/>
          </p:nvSpPr>
          <p:spPr bwMode="auto">
            <a:xfrm>
              <a:off x="2443276" y="4405561"/>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cxnSp>
        <p:nvCxnSpPr>
          <p:cNvPr id="32" name="Connecteur droit avec flèche 31"/>
          <p:cNvCxnSpPr>
            <a:stCxn id="25" idx="7"/>
          </p:cNvCxnSpPr>
          <p:nvPr/>
        </p:nvCxnSpPr>
        <p:spPr bwMode="auto">
          <a:xfrm flipV="1">
            <a:off x="782362" y="2647823"/>
            <a:ext cx="1699420" cy="1147697"/>
          </a:xfrm>
          <a:prstGeom prst="straightConnector1">
            <a:avLst/>
          </a:prstGeom>
          <a:solidFill>
            <a:schemeClr val="accent1"/>
          </a:solidFill>
          <a:ln w="9525" cap="flat" cmpd="sng" algn="ctr">
            <a:solidFill>
              <a:schemeClr val="bg2">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cteur droit avec flèche 32"/>
          <p:cNvCxnSpPr/>
          <p:nvPr/>
        </p:nvCxnSpPr>
        <p:spPr bwMode="auto">
          <a:xfrm>
            <a:off x="2532988" y="2647823"/>
            <a:ext cx="1835812" cy="742172"/>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05366" y="2539660"/>
            <a:ext cx="4424387" cy="177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Ellipse 48"/>
          <p:cNvSpPr/>
          <p:nvPr/>
        </p:nvSpPr>
        <p:spPr bwMode="auto">
          <a:xfrm>
            <a:off x="2538931" y="2522627"/>
            <a:ext cx="95098" cy="102413"/>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0" name="Ellipse 49"/>
          <p:cNvSpPr/>
          <p:nvPr/>
        </p:nvSpPr>
        <p:spPr bwMode="auto">
          <a:xfrm>
            <a:off x="2554489" y="4137211"/>
            <a:ext cx="95098" cy="102413"/>
          </a:xfrm>
          <a:prstGeom prst="ellipse">
            <a:avLst/>
          </a:prstGeom>
          <a:solidFill>
            <a:srgbClr val="FFFF00"/>
          </a:solidFill>
          <a:ln w="9525" cap="flat" cmpd="sng" algn="ctr">
            <a:solidFill>
              <a:srgbClr val="FFFF1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 name="Ellipse 50"/>
          <p:cNvSpPr/>
          <p:nvPr/>
        </p:nvSpPr>
        <p:spPr bwMode="auto">
          <a:xfrm>
            <a:off x="2859289" y="3394055"/>
            <a:ext cx="95098" cy="102413"/>
          </a:xfrm>
          <a:prstGeom prst="ellipse">
            <a:avLst/>
          </a:prstGeom>
          <a:solidFill>
            <a:srgbClr val="00B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52" name="Image 5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73379" y="4035255"/>
            <a:ext cx="822960" cy="306324"/>
          </a:xfrm>
          <a:prstGeom prst="rect">
            <a:avLst/>
          </a:prstGeom>
        </p:spPr>
      </p:pic>
      <p:pic>
        <p:nvPicPr>
          <p:cNvPr id="5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391046" y="2254892"/>
            <a:ext cx="2451189" cy="71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330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Particule macroscopique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3" name="Ellipse 22"/>
          <p:cNvSpPr/>
          <p:nvPr/>
        </p:nvSpPr>
        <p:spPr bwMode="auto">
          <a:xfrm>
            <a:off x="3867289" y="1485741"/>
            <a:ext cx="1008000" cy="1008000"/>
          </a:xfrm>
          <a:prstGeom prst="ellipse">
            <a:avLst/>
          </a:prstGeom>
          <a:solidFill>
            <a:srgbClr val="00B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4" name="Ellipse 23"/>
          <p:cNvSpPr/>
          <p:nvPr/>
        </p:nvSpPr>
        <p:spPr bwMode="auto">
          <a:xfrm>
            <a:off x="4648753" y="174769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 name="Ellipse 28"/>
          <p:cNvSpPr/>
          <p:nvPr/>
        </p:nvSpPr>
        <p:spPr bwMode="auto">
          <a:xfrm>
            <a:off x="4252699" y="148574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 name="Ellipse 33"/>
          <p:cNvSpPr/>
          <p:nvPr/>
        </p:nvSpPr>
        <p:spPr bwMode="auto">
          <a:xfrm>
            <a:off x="4320889" y="154609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5" name="Ellipse 34"/>
          <p:cNvSpPr/>
          <p:nvPr/>
        </p:nvSpPr>
        <p:spPr bwMode="auto">
          <a:xfrm>
            <a:off x="4285309" y="1619693"/>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Ellipse 35"/>
          <p:cNvSpPr/>
          <p:nvPr/>
        </p:nvSpPr>
        <p:spPr bwMode="auto">
          <a:xfrm>
            <a:off x="4218160" y="1720493"/>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7" name="Ellipse 36"/>
          <p:cNvSpPr/>
          <p:nvPr/>
        </p:nvSpPr>
        <p:spPr bwMode="auto">
          <a:xfrm>
            <a:off x="4421689" y="179409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 name="Ellipse 38"/>
          <p:cNvSpPr/>
          <p:nvPr/>
        </p:nvSpPr>
        <p:spPr bwMode="auto">
          <a:xfrm>
            <a:off x="4427795" y="164689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1" name="Ellipse 40"/>
          <p:cNvSpPr/>
          <p:nvPr/>
        </p:nvSpPr>
        <p:spPr bwMode="auto">
          <a:xfrm>
            <a:off x="4405467" y="2103099"/>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 name="Ellipse 41"/>
          <p:cNvSpPr/>
          <p:nvPr/>
        </p:nvSpPr>
        <p:spPr bwMode="auto">
          <a:xfrm>
            <a:off x="4547953" y="1989047"/>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3" name="Ellipse 42"/>
          <p:cNvSpPr/>
          <p:nvPr/>
        </p:nvSpPr>
        <p:spPr bwMode="auto">
          <a:xfrm>
            <a:off x="4115431" y="204014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4" name="Ellipse 43"/>
          <p:cNvSpPr/>
          <p:nvPr/>
        </p:nvSpPr>
        <p:spPr bwMode="auto">
          <a:xfrm>
            <a:off x="4010094" y="192470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Ellipse 44"/>
          <p:cNvSpPr/>
          <p:nvPr/>
        </p:nvSpPr>
        <p:spPr bwMode="auto">
          <a:xfrm>
            <a:off x="4598353" y="186035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 name="Ellipse 45"/>
          <p:cNvSpPr/>
          <p:nvPr/>
        </p:nvSpPr>
        <p:spPr bwMode="auto">
          <a:xfrm>
            <a:off x="4598353" y="220320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Ellipse 46"/>
          <p:cNvSpPr/>
          <p:nvPr/>
        </p:nvSpPr>
        <p:spPr bwMode="auto">
          <a:xfrm>
            <a:off x="4541847" y="169729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 name="Ellipse 47"/>
          <p:cNvSpPr/>
          <p:nvPr/>
        </p:nvSpPr>
        <p:spPr bwMode="auto">
          <a:xfrm>
            <a:off x="4699153" y="2089847"/>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3" name="Ellipse 52"/>
          <p:cNvSpPr/>
          <p:nvPr/>
        </p:nvSpPr>
        <p:spPr bwMode="auto">
          <a:xfrm>
            <a:off x="4151899" y="230400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5" name="Ellipse 54"/>
          <p:cNvSpPr/>
          <p:nvPr/>
        </p:nvSpPr>
        <p:spPr bwMode="auto">
          <a:xfrm>
            <a:off x="4705259" y="187430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6" name="Ellipse 55"/>
          <p:cNvSpPr/>
          <p:nvPr/>
        </p:nvSpPr>
        <p:spPr bwMode="auto">
          <a:xfrm>
            <a:off x="4544456" y="158654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7" name="Ellipse 56"/>
          <p:cNvSpPr/>
          <p:nvPr/>
        </p:nvSpPr>
        <p:spPr bwMode="auto">
          <a:xfrm>
            <a:off x="4421689" y="230400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8" name="Ellipse 57"/>
          <p:cNvSpPr/>
          <p:nvPr/>
        </p:nvSpPr>
        <p:spPr bwMode="auto">
          <a:xfrm>
            <a:off x="2325084" y="1257401"/>
            <a:ext cx="100800" cy="100800"/>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17" name="Image 16"/>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5090676" y="1833252"/>
            <a:ext cx="242888" cy="268605"/>
          </a:xfrm>
          <a:prstGeom prst="rect">
            <a:avLst/>
          </a:prstGeom>
        </p:spPr>
      </p:pic>
      <p:pic>
        <p:nvPicPr>
          <p:cNvPr id="66" name="Image 65"/>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2161171" y="985112"/>
            <a:ext cx="214313" cy="171450"/>
          </a:xfrm>
          <a:prstGeom prst="rect">
            <a:avLst/>
          </a:prstGeom>
        </p:spPr>
      </p:pic>
      <p:grpSp>
        <p:nvGrpSpPr>
          <p:cNvPr id="4098" name="Groupe 4097"/>
          <p:cNvGrpSpPr/>
          <p:nvPr/>
        </p:nvGrpSpPr>
        <p:grpSpPr>
          <a:xfrm>
            <a:off x="245822" y="3745286"/>
            <a:ext cx="8805862" cy="1015663"/>
            <a:chOff x="286970" y="5257316"/>
            <a:chExt cx="8805862" cy="1015663"/>
          </a:xfrm>
        </p:grpSpPr>
        <p:sp>
          <p:nvSpPr>
            <p:cNvPr id="64" name="Rectangle 63"/>
            <p:cNvSpPr/>
            <p:nvPr/>
          </p:nvSpPr>
          <p:spPr>
            <a:xfrm>
              <a:off x="286970" y="5257316"/>
              <a:ext cx="8805862" cy="1015663"/>
            </a:xfrm>
            <a:prstGeom prst="rect">
              <a:avLst/>
            </a:prstGeom>
          </p:spPr>
          <p:txBody>
            <a:bodyPr wrap="square">
              <a:spAutoFit/>
            </a:bodyPr>
            <a:lstStyle/>
            <a:p>
              <a:r>
                <a:rPr lang="fr-FR" sz="2000" i="0" dirty="0" smtClean="0">
                  <a:solidFill>
                    <a:schemeClr val="accent2">
                      <a:lumMod val="75000"/>
                    </a:schemeClr>
                  </a:solidFill>
                </a:rPr>
                <a:t>Plus la particule macroscopique    contient des « parts », plus il est « facile » pour la particule    de d’intriquer avec elle, plus il y a des chances pour qu’une information sur l’état de la particule « fuit » vers l’environnement</a:t>
              </a:r>
              <a:endParaRPr lang="fr-FR" sz="2000" i="0" dirty="0">
                <a:solidFill>
                  <a:schemeClr val="accent2">
                    <a:lumMod val="75000"/>
                  </a:schemeClr>
                </a:solidFill>
              </a:endParaRPr>
            </a:p>
          </p:txBody>
        </p:sp>
        <p:pic>
          <p:nvPicPr>
            <p:cNvPr id="73" name="Image 72"/>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966279" y="5369531"/>
              <a:ext cx="161925" cy="179070"/>
            </a:xfrm>
            <a:prstGeom prst="rect">
              <a:avLst/>
            </a:prstGeom>
          </p:spPr>
        </p:pic>
        <p:pic>
          <p:nvPicPr>
            <p:cNvPr id="4097" name="Image 4096"/>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2281269" y="5715368"/>
              <a:ext cx="142875" cy="114300"/>
            </a:xfrm>
            <a:prstGeom prst="rect">
              <a:avLst/>
            </a:prstGeom>
          </p:spPr>
        </p:pic>
      </p:grpSp>
      <p:sp>
        <p:nvSpPr>
          <p:cNvPr id="2" name="Ellipse 1"/>
          <p:cNvSpPr/>
          <p:nvPr/>
        </p:nvSpPr>
        <p:spPr bwMode="auto">
          <a:xfrm>
            <a:off x="4517951" y="2025501"/>
            <a:ext cx="261603" cy="1050918"/>
          </a:xfrm>
          <a:prstGeom prst="ellipse">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 name="Ellipse 50"/>
          <p:cNvSpPr/>
          <p:nvPr/>
        </p:nvSpPr>
        <p:spPr bwMode="auto">
          <a:xfrm rot="327351">
            <a:off x="4517843" y="1711229"/>
            <a:ext cx="356122" cy="1320659"/>
          </a:xfrm>
          <a:prstGeom prst="ellipse">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2" name="Ellipse 51"/>
          <p:cNvSpPr/>
          <p:nvPr/>
        </p:nvSpPr>
        <p:spPr bwMode="auto">
          <a:xfrm rot="20577659">
            <a:off x="4363787" y="1833411"/>
            <a:ext cx="356122" cy="1320659"/>
          </a:xfrm>
          <a:prstGeom prst="ellipse">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3651384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5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50" presetClass="path" presetSubtype="0" accel="50000" decel="50000" fill="hold" grpId="1" nodeType="clickEffect">
                                  <p:stCondLst>
                                    <p:cond delay="0"/>
                                  </p:stCondLst>
                                  <p:childTnLst>
                                    <p:animMotion origin="layout" path="M -2.22222E-6 -4.29232E-6 L 0.1257 -4.29232E-6 C 0.18195 -4.29232E-6 0.25139 0.0643 0.25139 0.11726 L 0.25139 0.23451 " pathEditMode="relative" rAng="0" ptsTypes="FfFF">
                                      <p:cBhvr>
                                        <p:cTn id="79" dur="2000" fill="hold"/>
                                        <p:tgtEl>
                                          <p:spTgt spid="58"/>
                                        </p:tgtEl>
                                        <p:attrNameLst>
                                          <p:attrName>ppt_x</p:attrName>
                                          <p:attrName>ppt_y</p:attrName>
                                        </p:attrNameLst>
                                      </p:cBhvr>
                                      <p:rCtr x="12569" y="11725"/>
                                    </p:animMotion>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5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9" grpId="0" animBg="1"/>
      <p:bldP spid="34" grpId="0" animBg="1"/>
      <p:bldP spid="35" grpId="0" animBg="1"/>
      <p:bldP spid="36" grpId="0" animBg="1"/>
      <p:bldP spid="37" grpId="0" animBg="1"/>
      <p:bldP spid="39" grpId="0" animBg="1"/>
      <p:bldP spid="41" grpId="0" animBg="1"/>
      <p:bldP spid="42" grpId="0" animBg="1"/>
      <p:bldP spid="43" grpId="0" animBg="1"/>
      <p:bldP spid="44" grpId="0" animBg="1"/>
      <p:bldP spid="45" grpId="0" animBg="1"/>
      <p:bldP spid="46" grpId="0" animBg="1"/>
      <p:bldP spid="47" grpId="0" animBg="1"/>
      <p:bldP spid="48" grpId="0" animBg="1"/>
      <p:bldP spid="53" grpId="0" animBg="1"/>
      <p:bldP spid="55" grpId="0" animBg="1"/>
      <p:bldP spid="56" grpId="0" animBg="1"/>
      <p:bldP spid="57" grpId="0" animBg="1"/>
      <p:bldP spid="58" grpId="0" animBg="1"/>
      <p:bldP spid="58" grpId="1" animBg="1"/>
      <p:bldP spid="2" grpId="0" animBg="1"/>
      <p:bldP spid="51" grpId="0" animBg="1"/>
      <p:bldP spid="5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Transition du quantique au classique : « décohérence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5" name="Groupe 4"/>
          <p:cNvGrpSpPr/>
          <p:nvPr/>
        </p:nvGrpSpPr>
        <p:grpSpPr>
          <a:xfrm>
            <a:off x="2430576" y="989781"/>
            <a:ext cx="102412" cy="5048377"/>
            <a:chOff x="2430576" y="989781"/>
            <a:chExt cx="102412" cy="5048377"/>
          </a:xfrm>
        </p:grpSpPr>
        <p:sp>
          <p:nvSpPr>
            <p:cNvPr id="27" name="Rectangle 26"/>
            <p:cNvSpPr/>
            <p:nvPr/>
          </p:nvSpPr>
          <p:spPr bwMode="auto">
            <a:xfrm>
              <a:off x="2430576" y="989781"/>
              <a:ext cx="102412" cy="1269554"/>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8" name="Rectangle 27"/>
            <p:cNvSpPr/>
            <p:nvPr/>
          </p:nvSpPr>
          <p:spPr bwMode="auto">
            <a:xfrm>
              <a:off x="2430576" y="2845735"/>
              <a:ext cx="102412" cy="1269554"/>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1" name="Rectangle 30"/>
            <p:cNvSpPr/>
            <p:nvPr/>
          </p:nvSpPr>
          <p:spPr bwMode="auto">
            <a:xfrm>
              <a:off x="2430576" y="4768604"/>
              <a:ext cx="102412" cy="1269554"/>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49" name="Ellipse 48"/>
          <p:cNvSpPr/>
          <p:nvPr/>
        </p:nvSpPr>
        <p:spPr bwMode="auto">
          <a:xfrm>
            <a:off x="2538931" y="2522627"/>
            <a:ext cx="95098" cy="102413"/>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0" name="Ellipse 49"/>
          <p:cNvSpPr/>
          <p:nvPr/>
        </p:nvSpPr>
        <p:spPr bwMode="auto">
          <a:xfrm>
            <a:off x="2953540" y="2874152"/>
            <a:ext cx="95098" cy="102413"/>
          </a:xfrm>
          <a:prstGeom prst="ellipse">
            <a:avLst/>
          </a:prstGeom>
          <a:solidFill>
            <a:srgbClr val="FFFF00"/>
          </a:solidFill>
          <a:ln w="9525" cap="flat" cmpd="sng" algn="ctr">
            <a:solidFill>
              <a:srgbClr val="FFFF1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1" name="Ellipse 50"/>
          <p:cNvSpPr/>
          <p:nvPr/>
        </p:nvSpPr>
        <p:spPr bwMode="auto">
          <a:xfrm>
            <a:off x="3403345" y="2647823"/>
            <a:ext cx="95098" cy="102413"/>
          </a:xfrm>
          <a:prstGeom prst="ellipse">
            <a:avLst/>
          </a:prstGeom>
          <a:solidFill>
            <a:schemeClr val="bg1">
              <a:lumMod val="75000"/>
            </a:schemeClr>
          </a:solidFill>
          <a:ln w="952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564336" y="2770156"/>
            <a:ext cx="2451189" cy="71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1"/>
          <p:cNvGrpSpPr/>
          <p:nvPr/>
        </p:nvGrpSpPr>
        <p:grpSpPr>
          <a:xfrm>
            <a:off x="602362" y="3443867"/>
            <a:ext cx="360000" cy="358754"/>
            <a:chOff x="3867289" y="1485741"/>
            <a:chExt cx="1008000" cy="1008000"/>
          </a:xfrm>
        </p:grpSpPr>
        <p:sp>
          <p:nvSpPr>
            <p:cNvPr id="23" name="Ellipse 22"/>
            <p:cNvSpPr/>
            <p:nvPr/>
          </p:nvSpPr>
          <p:spPr bwMode="auto">
            <a:xfrm>
              <a:off x="3867289" y="1485741"/>
              <a:ext cx="1008000" cy="1008000"/>
            </a:xfrm>
            <a:prstGeom prst="ellipse">
              <a:avLst/>
            </a:prstGeom>
            <a:solidFill>
              <a:srgbClr val="00B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4" name="Ellipse 23"/>
            <p:cNvSpPr/>
            <p:nvPr/>
          </p:nvSpPr>
          <p:spPr bwMode="auto">
            <a:xfrm>
              <a:off x="4648753" y="174769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 name="Ellipse 28"/>
            <p:cNvSpPr/>
            <p:nvPr/>
          </p:nvSpPr>
          <p:spPr bwMode="auto">
            <a:xfrm>
              <a:off x="4252699" y="148574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 name="Ellipse 33"/>
            <p:cNvSpPr/>
            <p:nvPr/>
          </p:nvSpPr>
          <p:spPr bwMode="auto">
            <a:xfrm>
              <a:off x="4320889" y="154609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5" name="Ellipse 34"/>
            <p:cNvSpPr/>
            <p:nvPr/>
          </p:nvSpPr>
          <p:spPr bwMode="auto">
            <a:xfrm>
              <a:off x="4285309" y="1619693"/>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Ellipse 35"/>
            <p:cNvSpPr/>
            <p:nvPr/>
          </p:nvSpPr>
          <p:spPr bwMode="auto">
            <a:xfrm>
              <a:off x="4218160" y="1720493"/>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7" name="Ellipse 36"/>
            <p:cNvSpPr/>
            <p:nvPr/>
          </p:nvSpPr>
          <p:spPr bwMode="auto">
            <a:xfrm>
              <a:off x="4421689" y="179409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 name="Ellipse 38"/>
            <p:cNvSpPr/>
            <p:nvPr/>
          </p:nvSpPr>
          <p:spPr bwMode="auto">
            <a:xfrm>
              <a:off x="4427795" y="164689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1" name="Ellipse 40"/>
            <p:cNvSpPr/>
            <p:nvPr/>
          </p:nvSpPr>
          <p:spPr bwMode="auto">
            <a:xfrm>
              <a:off x="4405467" y="2103099"/>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 name="Ellipse 41"/>
            <p:cNvSpPr/>
            <p:nvPr/>
          </p:nvSpPr>
          <p:spPr bwMode="auto">
            <a:xfrm>
              <a:off x="4547953" y="1989047"/>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3" name="Ellipse 42"/>
            <p:cNvSpPr/>
            <p:nvPr/>
          </p:nvSpPr>
          <p:spPr bwMode="auto">
            <a:xfrm>
              <a:off x="4115431" y="204014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4" name="Ellipse 43"/>
            <p:cNvSpPr/>
            <p:nvPr/>
          </p:nvSpPr>
          <p:spPr bwMode="auto">
            <a:xfrm>
              <a:off x="4010094" y="192470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Ellipse 44"/>
            <p:cNvSpPr/>
            <p:nvPr/>
          </p:nvSpPr>
          <p:spPr bwMode="auto">
            <a:xfrm>
              <a:off x="4598353" y="186035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 name="Ellipse 45"/>
            <p:cNvSpPr/>
            <p:nvPr/>
          </p:nvSpPr>
          <p:spPr bwMode="auto">
            <a:xfrm>
              <a:off x="4598353" y="220320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Ellipse 46"/>
            <p:cNvSpPr/>
            <p:nvPr/>
          </p:nvSpPr>
          <p:spPr bwMode="auto">
            <a:xfrm>
              <a:off x="4541847" y="169729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 name="Ellipse 47"/>
            <p:cNvSpPr/>
            <p:nvPr/>
          </p:nvSpPr>
          <p:spPr bwMode="auto">
            <a:xfrm>
              <a:off x="4699153" y="2089847"/>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3" name="Ellipse 52"/>
            <p:cNvSpPr/>
            <p:nvPr/>
          </p:nvSpPr>
          <p:spPr bwMode="auto">
            <a:xfrm>
              <a:off x="4151899" y="230400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5" name="Ellipse 54"/>
            <p:cNvSpPr/>
            <p:nvPr/>
          </p:nvSpPr>
          <p:spPr bwMode="auto">
            <a:xfrm>
              <a:off x="4705259" y="187430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6" name="Ellipse 55"/>
            <p:cNvSpPr/>
            <p:nvPr/>
          </p:nvSpPr>
          <p:spPr bwMode="auto">
            <a:xfrm>
              <a:off x="4544456" y="1586541"/>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7" name="Ellipse 56"/>
            <p:cNvSpPr/>
            <p:nvPr/>
          </p:nvSpPr>
          <p:spPr bwMode="auto">
            <a:xfrm>
              <a:off x="4421689" y="2304005"/>
              <a:ext cx="100800" cy="100800"/>
            </a:xfrm>
            <a:prstGeom prst="ellipse">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79" name="Ellipse 78"/>
          <p:cNvSpPr/>
          <p:nvPr/>
        </p:nvSpPr>
        <p:spPr bwMode="auto">
          <a:xfrm rot="17698956">
            <a:off x="3658417" y="2220960"/>
            <a:ext cx="310057" cy="1320659"/>
          </a:xfrm>
          <a:prstGeom prst="ellipse">
            <a:avLst/>
          </a:prstGeom>
          <a:noFill/>
          <a:ln w="2857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0" name="Ellipse 79"/>
          <p:cNvSpPr/>
          <p:nvPr/>
        </p:nvSpPr>
        <p:spPr bwMode="auto">
          <a:xfrm rot="16675078">
            <a:off x="3515471" y="2172891"/>
            <a:ext cx="231252" cy="1684611"/>
          </a:xfrm>
          <a:prstGeom prst="ellipse">
            <a:avLst/>
          </a:prstGeom>
          <a:noFill/>
          <a:ln w="28575" cap="flat" cmpd="sng" algn="ctr">
            <a:solidFill>
              <a:srgbClr val="FFFF1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1" name="Ellipse 80"/>
          <p:cNvSpPr/>
          <p:nvPr/>
        </p:nvSpPr>
        <p:spPr bwMode="auto">
          <a:xfrm rot="17097741">
            <a:off x="3381211" y="1762698"/>
            <a:ext cx="245835" cy="2127192"/>
          </a:xfrm>
          <a:prstGeom prst="ellipse">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2" name="Ellipse 81"/>
          <p:cNvSpPr/>
          <p:nvPr/>
        </p:nvSpPr>
        <p:spPr bwMode="auto">
          <a:xfrm>
            <a:off x="2780893" y="4513864"/>
            <a:ext cx="95098" cy="102413"/>
          </a:xfrm>
          <a:prstGeom prst="ellipse">
            <a:avLst/>
          </a:prstGeom>
          <a:solidFill>
            <a:schemeClr val="tx1">
              <a:lumMod val="50000"/>
            </a:schemeClr>
          </a:solidFill>
          <a:ln w="9525" cap="flat" cmpd="sng" algn="ctr">
            <a:solidFill>
              <a:schemeClr val="tx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3" name="Ellipse 82"/>
          <p:cNvSpPr/>
          <p:nvPr/>
        </p:nvSpPr>
        <p:spPr bwMode="auto">
          <a:xfrm>
            <a:off x="2780893" y="4248820"/>
            <a:ext cx="95098" cy="102413"/>
          </a:xfrm>
          <a:prstGeom prst="ellipse">
            <a:avLst/>
          </a:prstGeom>
          <a:solidFill>
            <a:schemeClr val="tx1">
              <a:lumMod val="50000"/>
            </a:schemeClr>
          </a:solidFill>
          <a:ln w="9525" cap="flat" cmpd="sng" algn="ctr">
            <a:solidFill>
              <a:schemeClr val="tx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4" name="Ellipse 83"/>
          <p:cNvSpPr/>
          <p:nvPr/>
        </p:nvSpPr>
        <p:spPr bwMode="auto">
          <a:xfrm>
            <a:off x="3046802" y="4279843"/>
            <a:ext cx="95098" cy="102413"/>
          </a:xfrm>
          <a:prstGeom prst="ellipse">
            <a:avLst/>
          </a:prstGeom>
          <a:solidFill>
            <a:schemeClr val="tx1">
              <a:lumMod val="50000"/>
            </a:schemeClr>
          </a:solidFill>
          <a:ln w="9525" cap="flat" cmpd="sng" algn="ctr">
            <a:solidFill>
              <a:schemeClr val="tx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8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012731" y="2314131"/>
            <a:ext cx="4424387" cy="177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297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50"/>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51"/>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82"/>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8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0139 -0.00069 C 0.00382 -0.00277 0.00989 -0.00416 0.01458 -0.00855 C 0.01632 -0.01017 0.01718 -0.01295 0.01892 -0.01434 C 0.02639 -0.02058 0.03472 -0.02752 0.04218 -0.03423 C 0.04687 -0.03839 0.05121 -0.03885 0.05659 -0.04139 C 0.06562 -0.05018 0.07725 -0.06475 0.08854 -0.06707 C 0.09392 -0.06961 0.09479 -0.07447 0.10017 -0.07678 C 0.10711 -0.08302 0.10833 -0.08441 0.11597 -0.08765 C 0.12205 -0.09297 0.1309 -0.10384 0.13784 -0.10684 C 0.14236 -0.11101 0.14687 -0.11563 0.15086 -0.12049 C 0.1625 -0.13436 0.15503 -0.1302 0.16389 -0.1339 C 0.16909 -0.13876 0.17135 -0.14477 0.17691 -0.1494 C 0.17864 -0.15102 0.18073 -0.15217 0.18264 -0.15333 C 0.18541 -0.15472 0.19132 -0.15703 0.19132 -0.1568 C 0.20243 -0.15356 0.21319 -0.14431 0.22448 -0.13968 C 0.23298 -0.13621 0.24236 -0.13552 0.25086 -0.1339 C 0.26128 -0.13182 0.27048 -0.12789 0.28125 -0.12627 C 0.28732 -0.12326 0.30017 -0.12049 0.30017 -0.12026 C 0.31232 -0.10939 0.32326 -0.10707 0.33784 -0.10499 C 0.34409 -0.10291 0.34791 -0.09852 0.35364 -0.09528 C 0.36771 -0.08719 0.38177 -0.07979 0.39722 -0.07979 " pathEditMode="relative" rAng="0" ptsTypes="fffffffffffffffffffff">
                                      <p:cBhvr>
                                        <p:cTn id="33" dur="2000" fill="hold"/>
                                        <p:tgtEl>
                                          <p:spTgt spid="2"/>
                                        </p:tgtEl>
                                        <p:attrNameLst>
                                          <p:attrName>ppt_x</p:attrName>
                                          <p:attrName>ppt_y</p:attrName>
                                        </p:attrNameLst>
                                      </p:cBhvr>
                                      <p:rCtr x="19931" y="-7817"/>
                                    </p:animMotion>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79" grpId="0" animBg="1"/>
      <p:bldP spid="80" grpId="0" animBg="1"/>
      <p:bldP spid="81" grpId="0" animBg="1"/>
      <p:bldP spid="82" grpId="0" animBg="1"/>
      <p:bldP spid="83" grpId="0" animBg="1"/>
      <p:bldP spid="8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Réduction du paquet d’onde : états « pointeur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9" name="Rectangle 8"/>
          <p:cNvSpPr/>
          <p:nvPr/>
        </p:nvSpPr>
        <p:spPr>
          <a:xfrm>
            <a:off x="0" y="1016621"/>
            <a:ext cx="8805862" cy="400110"/>
          </a:xfrm>
          <a:prstGeom prst="rect">
            <a:avLst/>
          </a:prstGeom>
        </p:spPr>
        <p:txBody>
          <a:bodyPr wrap="square">
            <a:spAutoFit/>
          </a:bodyPr>
          <a:lstStyle/>
          <a:p>
            <a:pPr algn="r"/>
            <a:r>
              <a:rPr lang="fr-FR" sz="2000" i="0" dirty="0" smtClean="0">
                <a:solidFill>
                  <a:schemeClr val="accent2">
                    <a:lumMod val="75000"/>
                  </a:schemeClr>
                </a:solidFill>
              </a:rPr>
              <a:t>Pourquoi seul un états – les états propres – survivent à une mesure ?</a:t>
            </a:r>
            <a:endParaRPr lang="fr-FR" sz="2000" i="0" dirty="0">
              <a:solidFill>
                <a:schemeClr val="accent2">
                  <a:lumMod val="75000"/>
                </a:schemeClr>
              </a:solidFill>
            </a:endParaRPr>
          </a:p>
        </p:txBody>
      </p:sp>
      <p:pic>
        <p:nvPicPr>
          <p:cNvPr id="2" name="Image 1"/>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961860" y="1909762"/>
            <a:ext cx="1005840" cy="274320"/>
          </a:xfrm>
          <a:prstGeom prst="rect">
            <a:avLst/>
          </a:prstGeom>
        </p:spPr>
      </p:pic>
      <p:grpSp>
        <p:nvGrpSpPr>
          <p:cNvPr id="19" name="Groupe 18"/>
          <p:cNvGrpSpPr/>
          <p:nvPr/>
        </p:nvGrpSpPr>
        <p:grpSpPr>
          <a:xfrm>
            <a:off x="4114517" y="1673794"/>
            <a:ext cx="1232453" cy="373128"/>
            <a:chOff x="4114517" y="1673794"/>
            <a:chExt cx="1232453" cy="373128"/>
          </a:xfrm>
        </p:grpSpPr>
        <p:sp>
          <p:nvSpPr>
            <p:cNvPr id="12" name="Rectangle 11"/>
            <p:cNvSpPr/>
            <p:nvPr/>
          </p:nvSpPr>
          <p:spPr>
            <a:xfrm>
              <a:off x="4114517" y="1673794"/>
              <a:ext cx="1022383" cy="369332"/>
            </a:xfrm>
            <a:prstGeom prst="rect">
              <a:avLst/>
            </a:prstGeom>
          </p:spPr>
          <p:txBody>
            <a:bodyPr wrap="square">
              <a:spAutoFit/>
            </a:bodyPr>
            <a:lstStyle/>
            <a:p>
              <a:pPr algn="ctr"/>
              <a:r>
                <a:rPr lang="fr-FR" i="0" dirty="0" smtClean="0">
                  <a:solidFill>
                    <a:schemeClr val="accent2">
                      <a:lumMod val="75000"/>
                    </a:schemeClr>
                  </a:solidFill>
                </a:rPr>
                <a:t>mesure </a:t>
              </a:r>
              <a:endParaRPr lang="fr-FR" i="0" dirty="0">
                <a:solidFill>
                  <a:schemeClr val="accent2">
                    <a:lumMod val="75000"/>
                  </a:schemeClr>
                </a:solidFill>
              </a:endParaRPr>
            </a:p>
          </p:txBody>
        </p:sp>
        <p:cxnSp>
          <p:nvCxnSpPr>
            <p:cNvPr id="5" name="Connecteur droit avec flèche 4"/>
            <p:cNvCxnSpPr/>
            <p:nvPr/>
          </p:nvCxnSpPr>
          <p:spPr bwMode="auto">
            <a:xfrm>
              <a:off x="4114517" y="2046922"/>
              <a:ext cx="123245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6" name="Image 5"/>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5526992" y="1909762"/>
            <a:ext cx="292608" cy="274320"/>
          </a:xfrm>
          <a:prstGeom prst="rect">
            <a:avLst/>
          </a:prstGeom>
        </p:spPr>
      </p:pic>
      <p:sp>
        <p:nvSpPr>
          <p:cNvPr id="17" name="Ellipse 16"/>
          <p:cNvSpPr/>
          <p:nvPr/>
        </p:nvSpPr>
        <p:spPr bwMode="auto">
          <a:xfrm>
            <a:off x="2439733" y="3162139"/>
            <a:ext cx="360000" cy="360000"/>
          </a:xfrm>
          <a:prstGeom prst="ellipse">
            <a:avLst/>
          </a:prstGeom>
          <a:solidFill>
            <a:srgbClr val="008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 name="Rectangle 17"/>
          <p:cNvSpPr/>
          <p:nvPr/>
        </p:nvSpPr>
        <p:spPr>
          <a:xfrm>
            <a:off x="2029029" y="3648366"/>
            <a:ext cx="1204502" cy="369332"/>
          </a:xfrm>
          <a:prstGeom prst="rect">
            <a:avLst/>
          </a:prstGeom>
        </p:spPr>
        <p:txBody>
          <a:bodyPr wrap="square">
            <a:spAutoFit/>
          </a:bodyPr>
          <a:lstStyle/>
          <a:p>
            <a:pPr algn="ctr"/>
            <a:r>
              <a:rPr lang="fr-FR" i="0" dirty="0" smtClean="0">
                <a:solidFill>
                  <a:schemeClr val="accent2">
                    <a:lumMod val="75000"/>
                  </a:schemeClr>
                </a:solidFill>
              </a:rPr>
              <a:t>particule</a:t>
            </a:r>
            <a:endParaRPr lang="fr-FR" i="0" dirty="0">
              <a:solidFill>
                <a:schemeClr val="accent2">
                  <a:lumMod val="75000"/>
                </a:schemeClr>
              </a:solidFill>
            </a:endParaRPr>
          </a:p>
        </p:txBody>
      </p:sp>
      <p:grpSp>
        <p:nvGrpSpPr>
          <p:cNvPr id="20" name="Groupe 19"/>
          <p:cNvGrpSpPr/>
          <p:nvPr/>
        </p:nvGrpSpPr>
        <p:grpSpPr>
          <a:xfrm>
            <a:off x="2633797" y="2977473"/>
            <a:ext cx="3695798" cy="855559"/>
            <a:chOff x="2633797" y="2977473"/>
            <a:chExt cx="3695798" cy="855559"/>
          </a:xfrm>
        </p:grpSpPr>
        <p:sp>
          <p:nvSpPr>
            <p:cNvPr id="7" name="Rectangle 6"/>
            <p:cNvSpPr/>
            <p:nvPr/>
          </p:nvSpPr>
          <p:spPr bwMode="auto">
            <a:xfrm>
              <a:off x="5328774" y="2977473"/>
              <a:ext cx="1000821" cy="855559"/>
            </a:xfrm>
            <a:prstGeom prst="rect">
              <a:avLst/>
            </a:prstGeom>
            <a:solidFill>
              <a:schemeClr val="tx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 name="Arc plein 7"/>
            <p:cNvSpPr/>
            <p:nvPr/>
          </p:nvSpPr>
          <p:spPr bwMode="auto">
            <a:xfrm>
              <a:off x="5451460" y="3096692"/>
              <a:ext cx="702365" cy="490893"/>
            </a:xfrm>
            <a:prstGeom prst="blockArc">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 name="Arc plein 22"/>
            <p:cNvSpPr/>
            <p:nvPr/>
          </p:nvSpPr>
          <p:spPr bwMode="auto">
            <a:xfrm rot="5400000">
              <a:off x="2649915" y="3112810"/>
              <a:ext cx="458658" cy="490893"/>
            </a:xfrm>
            <a:prstGeom prst="blockArc">
              <a:avLst/>
            </a:prstGeom>
            <a:solidFill>
              <a:schemeClr val="tx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 name="Forme libre 13"/>
            <p:cNvSpPr/>
            <p:nvPr/>
          </p:nvSpPr>
          <p:spPr bwMode="auto">
            <a:xfrm>
              <a:off x="3114261" y="3243983"/>
              <a:ext cx="2213113" cy="403927"/>
            </a:xfrm>
            <a:custGeom>
              <a:avLst/>
              <a:gdLst>
                <a:gd name="connsiteX0" fmla="*/ 0 w 2213113"/>
                <a:gd name="connsiteY0" fmla="*/ 108815 h 403927"/>
                <a:gd name="connsiteX1" fmla="*/ 516835 w 2213113"/>
                <a:gd name="connsiteY1" fmla="*/ 16050 h 403927"/>
                <a:gd name="connsiteX2" fmla="*/ 1378226 w 2213113"/>
                <a:gd name="connsiteY2" fmla="*/ 400363 h 403927"/>
                <a:gd name="connsiteX3" fmla="*/ 2213113 w 2213113"/>
                <a:gd name="connsiteY3" fmla="*/ 175076 h 403927"/>
              </a:gdLst>
              <a:ahLst/>
              <a:cxnLst>
                <a:cxn ang="0">
                  <a:pos x="connsiteX0" y="connsiteY0"/>
                </a:cxn>
                <a:cxn ang="0">
                  <a:pos x="connsiteX1" y="connsiteY1"/>
                </a:cxn>
                <a:cxn ang="0">
                  <a:pos x="connsiteX2" y="connsiteY2"/>
                </a:cxn>
                <a:cxn ang="0">
                  <a:pos x="connsiteX3" y="connsiteY3"/>
                </a:cxn>
              </a:cxnLst>
              <a:rect l="l" t="t" r="r" b="b"/>
              <a:pathLst>
                <a:path w="2213113" h="403927">
                  <a:moveTo>
                    <a:pt x="0" y="108815"/>
                  </a:moveTo>
                  <a:cubicBezTo>
                    <a:pt x="143565" y="38137"/>
                    <a:pt x="287131" y="-32541"/>
                    <a:pt x="516835" y="16050"/>
                  </a:cubicBezTo>
                  <a:cubicBezTo>
                    <a:pt x="746539" y="64641"/>
                    <a:pt x="1095513" y="373859"/>
                    <a:pt x="1378226" y="400363"/>
                  </a:cubicBezTo>
                  <a:cubicBezTo>
                    <a:pt x="1660939" y="426867"/>
                    <a:pt x="1937026" y="300971"/>
                    <a:pt x="2213113" y="175076"/>
                  </a:cubicBezTo>
                </a:path>
              </a:pathLst>
            </a:custGeom>
            <a:no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21" name="Rectangle 20"/>
          <p:cNvSpPr/>
          <p:nvPr/>
        </p:nvSpPr>
        <p:spPr>
          <a:xfrm>
            <a:off x="5134169" y="3863101"/>
            <a:ext cx="1372650" cy="369332"/>
          </a:xfrm>
          <a:prstGeom prst="rect">
            <a:avLst/>
          </a:prstGeom>
        </p:spPr>
        <p:txBody>
          <a:bodyPr wrap="square">
            <a:spAutoFit/>
          </a:bodyPr>
          <a:lstStyle/>
          <a:p>
            <a:pPr algn="ctr"/>
            <a:r>
              <a:rPr lang="fr-FR" i="0" dirty="0" smtClean="0">
                <a:solidFill>
                  <a:schemeClr val="accent2">
                    <a:lumMod val="75000"/>
                  </a:schemeClr>
                </a:solidFill>
              </a:rPr>
              <a:t>instrument</a:t>
            </a:r>
            <a:endParaRPr lang="fr-FR" i="0" dirty="0">
              <a:solidFill>
                <a:schemeClr val="accent2">
                  <a:lumMod val="75000"/>
                </a:schemeClr>
              </a:solidFill>
            </a:endParaRPr>
          </a:p>
        </p:txBody>
      </p:sp>
      <p:sp>
        <p:nvSpPr>
          <p:cNvPr id="22" name="Triangle isocèle 21"/>
          <p:cNvSpPr/>
          <p:nvPr/>
        </p:nvSpPr>
        <p:spPr bwMode="auto">
          <a:xfrm rot="19754648" flipH="1">
            <a:off x="5701869" y="3181131"/>
            <a:ext cx="106653" cy="490894"/>
          </a:xfrm>
          <a:prstGeom prst="triangle">
            <a:avLst/>
          </a:prstGeom>
          <a:solidFill>
            <a:srgbClr val="0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4" name="Triangle isocèle 23"/>
          <p:cNvSpPr/>
          <p:nvPr/>
        </p:nvSpPr>
        <p:spPr bwMode="auto">
          <a:xfrm rot="669510" flipH="1">
            <a:off x="5867268" y="3181132"/>
            <a:ext cx="76845" cy="490894"/>
          </a:xfrm>
          <a:prstGeom prst="triangle">
            <a:avLst/>
          </a:prstGeom>
          <a:solidFill>
            <a:srgbClr val="0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13" name="Image 1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5291244" y="2653285"/>
            <a:ext cx="459486" cy="260604"/>
          </a:xfrm>
          <a:prstGeom prst="rect">
            <a:avLst/>
          </a:prstGeom>
        </p:spPr>
      </p:pic>
      <p:pic>
        <p:nvPicPr>
          <p:cNvPr id="15" name="Image 14"/>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5901430" y="2669387"/>
            <a:ext cx="466344" cy="260604"/>
          </a:xfrm>
          <a:prstGeom prst="rect">
            <a:avLst/>
          </a:prstGeom>
        </p:spPr>
      </p:pic>
      <p:pic>
        <p:nvPicPr>
          <p:cNvPr id="16" name="Image 15"/>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3464780" y="4499717"/>
            <a:ext cx="2007108" cy="276606"/>
          </a:xfrm>
          <a:prstGeom prst="rect">
            <a:avLst/>
          </a:prstGeom>
        </p:spPr>
      </p:pic>
      <p:sp>
        <p:nvSpPr>
          <p:cNvPr id="34" name="Rectangle 33"/>
          <p:cNvSpPr/>
          <p:nvPr/>
        </p:nvSpPr>
        <p:spPr>
          <a:xfrm>
            <a:off x="5856582" y="4453354"/>
            <a:ext cx="1842931" cy="369332"/>
          </a:xfrm>
          <a:prstGeom prst="rect">
            <a:avLst/>
          </a:prstGeom>
        </p:spPr>
        <p:txBody>
          <a:bodyPr wrap="square">
            <a:spAutoFit/>
          </a:bodyPr>
          <a:lstStyle/>
          <a:p>
            <a:pPr algn="ctr"/>
            <a:r>
              <a:rPr lang="fr-FR" i="0" dirty="0" smtClean="0">
                <a:solidFill>
                  <a:schemeClr val="accent2">
                    <a:lumMod val="75000"/>
                  </a:schemeClr>
                </a:solidFill>
              </a:rPr>
              <a:t>(</a:t>
            </a:r>
            <a:r>
              <a:rPr lang="fr-FR" i="0" dirty="0" err="1" smtClean="0">
                <a:solidFill>
                  <a:schemeClr val="accent2">
                    <a:lumMod val="75000"/>
                  </a:schemeClr>
                </a:solidFill>
              </a:rPr>
              <a:t>von</a:t>
            </a:r>
            <a:r>
              <a:rPr lang="fr-FR" i="0" dirty="0" smtClean="0">
                <a:solidFill>
                  <a:schemeClr val="accent2">
                    <a:lumMod val="75000"/>
                  </a:schemeClr>
                </a:solidFill>
              </a:rPr>
              <a:t> Neumann)</a:t>
            </a:r>
            <a:endParaRPr lang="fr-FR" i="0" dirty="0">
              <a:solidFill>
                <a:schemeClr val="accent2">
                  <a:lumMod val="75000"/>
                </a:schemeClr>
              </a:solidFill>
            </a:endParaRPr>
          </a:p>
        </p:txBody>
      </p:sp>
    </p:spTree>
    <p:extLst>
      <p:ext uri="{BB962C8B-B14F-4D97-AF65-F5344CB8AC3E}">
        <p14:creationId xmlns:p14="http://schemas.microsoft.com/office/powerpoint/2010/main" val="2103488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8" grpId="0"/>
      <p:bldP spid="21" grpId="0"/>
      <p:bldP spid="22" grpId="0" animBg="1"/>
      <p:bldP spid="24" grpId="0" animBg="1"/>
      <p:bldP spid="3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Réduction du paquet d’onde : états « pointeur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grpSp>
        <p:nvGrpSpPr>
          <p:cNvPr id="2" name="Groupe 1"/>
          <p:cNvGrpSpPr/>
          <p:nvPr/>
        </p:nvGrpSpPr>
        <p:grpSpPr>
          <a:xfrm>
            <a:off x="1073308" y="864241"/>
            <a:ext cx="4477790" cy="1579148"/>
            <a:chOff x="1073308" y="864241"/>
            <a:chExt cx="4477790" cy="1579148"/>
          </a:xfrm>
        </p:grpSpPr>
        <p:sp>
          <p:nvSpPr>
            <p:cNvPr id="17" name="Ellipse 16"/>
            <p:cNvSpPr/>
            <p:nvPr/>
          </p:nvSpPr>
          <p:spPr bwMode="auto">
            <a:xfrm>
              <a:off x="1484012" y="1373095"/>
              <a:ext cx="360000" cy="360000"/>
            </a:xfrm>
            <a:prstGeom prst="ellipse">
              <a:avLst/>
            </a:prstGeom>
            <a:solidFill>
              <a:srgbClr val="008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 name="Rectangle 17"/>
            <p:cNvSpPr/>
            <p:nvPr/>
          </p:nvSpPr>
          <p:spPr>
            <a:xfrm>
              <a:off x="1073308" y="1859322"/>
              <a:ext cx="1204502" cy="369332"/>
            </a:xfrm>
            <a:prstGeom prst="rect">
              <a:avLst/>
            </a:prstGeom>
            <a:ln>
              <a:noFill/>
            </a:ln>
          </p:spPr>
          <p:txBody>
            <a:bodyPr wrap="square">
              <a:spAutoFit/>
            </a:bodyPr>
            <a:lstStyle/>
            <a:p>
              <a:pPr algn="ctr"/>
              <a:r>
                <a:rPr lang="fr-FR" i="0" dirty="0" smtClean="0">
                  <a:solidFill>
                    <a:schemeClr val="accent2">
                      <a:lumMod val="75000"/>
                    </a:schemeClr>
                  </a:solidFill>
                </a:rPr>
                <a:t>particule</a:t>
              </a:r>
              <a:endParaRPr lang="fr-FR" i="0" dirty="0">
                <a:solidFill>
                  <a:schemeClr val="accent2">
                    <a:lumMod val="75000"/>
                  </a:schemeClr>
                </a:solidFill>
              </a:endParaRPr>
            </a:p>
          </p:txBody>
        </p:sp>
        <p:grpSp>
          <p:nvGrpSpPr>
            <p:cNvPr id="20" name="Groupe 19"/>
            <p:cNvGrpSpPr/>
            <p:nvPr/>
          </p:nvGrpSpPr>
          <p:grpSpPr>
            <a:xfrm>
              <a:off x="1678076" y="1188429"/>
              <a:ext cx="3695798" cy="855559"/>
              <a:chOff x="2633797" y="2977473"/>
              <a:chExt cx="3695798" cy="855559"/>
            </a:xfrm>
          </p:grpSpPr>
          <p:sp>
            <p:nvSpPr>
              <p:cNvPr id="7" name="Rectangle 6"/>
              <p:cNvSpPr/>
              <p:nvPr/>
            </p:nvSpPr>
            <p:spPr bwMode="auto">
              <a:xfrm>
                <a:off x="5328774" y="2977473"/>
                <a:ext cx="1000821" cy="855559"/>
              </a:xfrm>
              <a:prstGeom prst="rect">
                <a:avLst/>
              </a:prstGeom>
              <a:solidFill>
                <a:schemeClr val="tx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 name="Arc plein 7"/>
              <p:cNvSpPr/>
              <p:nvPr/>
            </p:nvSpPr>
            <p:spPr bwMode="auto">
              <a:xfrm>
                <a:off x="5451460" y="3096692"/>
                <a:ext cx="702365" cy="490893"/>
              </a:xfrm>
              <a:prstGeom prst="blockArc">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3" name="Arc plein 22"/>
              <p:cNvSpPr/>
              <p:nvPr/>
            </p:nvSpPr>
            <p:spPr bwMode="auto">
              <a:xfrm rot="5400000">
                <a:off x="2649915" y="3112810"/>
                <a:ext cx="458658" cy="490893"/>
              </a:xfrm>
              <a:prstGeom prst="blockArc">
                <a:avLst/>
              </a:prstGeom>
              <a:solidFill>
                <a:schemeClr val="tx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 name="Forme libre 13"/>
              <p:cNvSpPr/>
              <p:nvPr/>
            </p:nvSpPr>
            <p:spPr bwMode="auto">
              <a:xfrm>
                <a:off x="3114261" y="3243983"/>
                <a:ext cx="2213113" cy="403927"/>
              </a:xfrm>
              <a:custGeom>
                <a:avLst/>
                <a:gdLst>
                  <a:gd name="connsiteX0" fmla="*/ 0 w 2213113"/>
                  <a:gd name="connsiteY0" fmla="*/ 108815 h 403927"/>
                  <a:gd name="connsiteX1" fmla="*/ 516835 w 2213113"/>
                  <a:gd name="connsiteY1" fmla="*/ 16050 h 403927"/>
                  <a:gd name="connsiteX2" fmla="*/ 1378226 w 2213113"/>
                  <a:gd name="connsiteY2" fmla="*/ 400363 h 403927"/>
                  <a:gd name="connsiteX3" fmla="*/ 2213113 w 2213113"/>
                  <a:gd name="connsiteY3" fmla="*/ 175076 h 403927"/>
                </a:gdLst>
                <a:ahLst/>
                <a:cxnLst>
                  <a:cxn ang="0">
                    <a:pos x="connsiteX0" y="connsiteY0"/>
                  </a:cxn>
                  <a:cxn ang="0">
                    <a:pos x="connsiteX1" y="connsiteY1"/>
                  </a:cxn>
                  <a:cxn ang="0">
                    <a:pos x="connsiteX2" y="connsiteY2"/>
                  </a:cxn>
                  <a:cxn ang="0">
                    <a:pos x="connsiteX3" y="connsiteY3"/>
                  </a:cxn>
                </a:cxnLst>
                <a:rect l="l" t="t" r="r" b="b"/>
                <a:pathLst>
                  <a:path w="2213113" h="403927">
                    <a:moveTo>
                      <a:pt x="0" y="108815"/>
                    </a:moveTo>
                    <a:cubicBezTo>
                      <a:pt x="143565" y="38137"/>
                      <a:pt x="287131" y="-32541"/>
                      <a:pt x="516835" y="16050"/>
                    </a:cubicBezTo>
                    <a:cubicBezTo>
                      <a:pt x="746539" y="64641"/>
                      <a:pt x="1095513" y="373859"/>
                      <a:pt x="1378226" y="400363"/>
                    </a:cubicBezTo>
                    <a:cubicBezTo>
                      <a:pt x="1660939" y="426867"/>
                      <a:pt x="1937026" y="300971"/>
                      <a:pt x="2213113" y="175076"/>
                    </a:cubicBezTo>
                  </a:path>
                </a:pathLst>
              </a:custGeom>
              <a:no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21" name="Rectangle 20"/>
            <p:cNvSpPr/>
            <p:nvPr/>
          </p:nvSpPr>
          <p:spPr>
            <a:xfrm>
              <a:off x="4178448" y="2074057"/>
              <a:ext cx="1372650" cy="369332"/>
            </a:xfrm>
            <a:prstGeom prst="rect">
              <a:avLst/>
            </a:prstGeom>
            <a:ln>
              <a:noFill/>
            </a:ln>
          </p:spPr>
          <p:txBody>
            <a:bodyPr wrap="square">
              <a:spAutoFit/>
            </a:bodyPr>
            <a:lstStyle/>
            <a:p>
              <a:pPr algn="ctr"/>
              <a:r>
                <a:rPr lang="fr-FR" i="0" dirty="0" smtClean="0">
                  <a:solidFill>
                    <a:schemeClr val="accent2">
                      <a:lumMod val="75000"/>
                    </a:schemeClr>
                  </a:solidFill>
                </a:rPr>
                <a:t>instrument</a:t>
              </a:r>
              <a:endParaRPr lang="fr-FR" i="0" dirty="0">
                <a:solidFill>
                  <a:schemeClr val="accent2">
                    <a:lumMod val="75000"/>
                  </a:schemeClr>
                </a:solidFill>
              </a:endParaRPr>
            </a:p>
          </p:txBody>
        </p:sp>
        <p:sp>
          <p:nvSpPr>
            <p:cNvPr id="22" name="Triangle isocèle 21"/>
            <p:cNvSpPr/>
            <p:nvPr/>
          </p:nvSpPr>
          <p:spPr bwMode="auto">
            <a:xfrm rot="19754648" flipH="1">
              <a:off x="4746148" y="1392087"/>
              <a:ext cx="106653" cy="490894"/>
            </a:xfrm>
            <a:prstGeom prst="triangle">
              <a:avLst/>
            </a:prstGeom>
            <a:solidFill>
              <a:srgbClr val="0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4" name="Triangle isocèle 23"/>
            <p:cNvSpPr/>
            <p:nvPr/>
          </p:nvSpPr>
          <p:spPr bwMode="auto">
            <a:xfrm rot="669510" flipH="1">
              <a:off x="4911547" y="1392088"/>
              <a:ext cx="76845" cy="490894"/>
            </a:xfrm>
            <a:prstGeom prst="triangle">
              <a:avLst/>
            </a:prstGeom>
            <a:solidFill>
              <a:srgbClr val="0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13" name="Image 12"/>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4335523" y="864241"/>
              <a:ext cx="459486" cy="260604"/>
            </a:xfrm>
            <a:prstGeom prst="rect">
              <a:avLst/>
            </a:prstGeom>
            <a:ln>
              <a:noFill/>
            </a:ln>
          </p:spPr>
        </p:pic>
        <p:pic>
          <p:nvPicPr>
            <p:cNvPr id="15" name="Image 14"/>
            <p:cNvPicPr>
              <a:picLocks noChangeAspect="1"/>
            </p:cNvPicPr>
            <p:nvPr>
              <p:custDataLst>
                <p:tags r:id="rId7"/>
              </p:custDataLst>
            </p:nvPr>
          </p:nvPicPr>
          <p:blipFill>
            <a:blip r:embed="rId13" cstate="print">
              <a:extLst>
                <a:ext uri="{28A0092B-C50C-407E-A947-70E740481C1C}">
                  <a14:useLocalDpi xmlns:a14="http://schemas.microsoft.com/office/drawing/2010/main" val="0"/>
                </a:ext>
              </a:extLst>
            </a:blip>
            <a:stretch>
              <a:fillRect/>
            </a:stretch>
          </p:blipFill>
          <p:spPr>
            <a:xfrm>
              <a:off x="4945709" y="880343"/>
              <a:ext cx="466344" cy="260604"/>
            </a:xfrm>
            <a:prstGeom prst="rect">
              <a:avLst/>
            </a:prstGeom>
            <a:ln>
              <a:noFill/>
            </a:ln>
          </p:spPr>
        </p:pic>
      </p:grpSp>
      <p:sp>
        <p:nvSpPr>
          <p:cNvPr id="35" name="Ellipse 34"/>
          <p:cNvSpPr/>
          <p:nvPr/>
        </p:nvSpPr>
        <p:spPr bwMode="auto">
          <a:xfrm>
            <a:off x="4706590" y="1501887"/>
            <a:ext cx="95098" cy="102413"/>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Ellipse 35"/>
          <p:cNvSpPr/>
          <p:nvPr/>
        </p:nvSpPr>
        <p:spPr bwMode="auto">
          <a:xfrm>
            <a:off x="4495739" y="1616208"/>
            <a:ext cx="95098" cy="102413"/>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7" name="Ellipse 36"/>
          <p:cNvSpPr/>
          <p:nvPr/>
        </p:nvSpPr>
        <p:spPr bwMode="auto">
          <a:xfrm>
            <a:off x="5083783" y="1513795"/>
            <a:ext cx="95098" cy="102413"/>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Ellipse 37"/>
          <p:cNvSpPr/>
          <p:nvPr/>
        </p:nvSpPr>
        <p:spPr bwMode="auto">
          <a:xfrm>
            <a:off x="4923269" y="1312373"/>
            <a:ext cx="95098" cy="102413"/>
          </a:xfrm>
          <a:prstGeom prst="ellipse">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 name="Rectangle 9"/>
          <p:cNvSpPr/>
          <p:nvPr/>
        </p:nvSpPr>
        <p:spPr>
          <a:xfrm>
            <a:off x="388167" y="3500940"/>
            <a:ext cx="8535192" cy="523220"/>
          </a:xfrm>
          <a:prstGeom prst="rect">
            <a:avLst/>
          </a:prstGeom>
        </p:spPr>
        <p:txBody>
          <a:bodyPr wrap="square">
            <a:spAutoFit/>
          </a:bodyPr>
          <a:lstStyle/>
          <a:p>
            <a:r>
              <a:rPr lang="en-US" sz="1400" i="0" dirty="0">
                <a:solidFill>
                  <a:srgbClr val="000000"/>
                </a:solidFill>
              </a:rPr>
              <a:t>W. H. </a:t>
            </a:r>
            <a:r>
              <a:rPr lang="en-US" sz="1400" i="0" dirty="0" err="1">
                <a:solidFill>
                  <a:srgbClr val="000000"/>
                </a:solidFill>
              </a:rPr>
              <a:t>Zurek</a:t>
            </a:r>
            <a:r>
              <a:rPr lang="en-US" sz="1400" i="0" dirty="0">
                <a:solidFill>
                  <a:srgbClr val="000000"/>
                </a:solidFill>
              </a:rPr>
              <a:t>, </a:t>
            </a:r>
            <a:r>
              <a:rPr lang="en-US" sz="1400" dirty="0">
                <a:solidFill>
                  <a:srgbClr val="000000"/>
                </a:solidFill>
              </a:rPr>
              <a:t>Pointer basis of quantum apparatus: Into what mixture does the wave packet collapse?</a:t>
            </a:r>
            <a:r>
              <a:rPr lang="en-US" sz="1400" i="0" dirty="0">
                <a:solidFill>
                  <a:srgbClr val="000000"/>
                </a:solidFill>
              </a:rPr>
              <a:t>,</a:t>
            </a:r>
            <a:r>
              <a:rPr lang="en-US" sz="1400" dirty="0">
                <a:solidFill>
                  <a:srgbClr val="000000"/>
                </a:solidFill>
              </a:rPr>
              <a:t> </a:t>
            </a:r>
            <a:r>
              <a:rPr lang="en-US" sz="1400" i="0" dirty="0">
                <a:solidFill>
                  <a:srgbClr val="000000"/>
                </a:solidFill>
              </a:rPr>
              <a:t>Phys. Rev. D </a:t>
            </a:r>
            <a:r>
              <a:rPr lang="en-US" sz="1400" b="1" i="0" dirty="0" smtClean="0">
                <a:solidFill>
                  <a:srgbClr val="000000"/>
                </a:solidFill>
              </a:rPr>
              <a:t>24</a:t>
            </a:r>
            <a:r>
              <a:rPr lang="en-US" sz="1400" i="0" dirty="0" smtClean="0">
                <a:solidFill>
                  <a:srgbClr val="000000"/>
                </a:solidFill>
              </a:rPr>
              <a:t>, </a:t>
            </a:r>
            <a:r>
              <a:rPr lang="en-US" sz="1400" i="0" dirty="0">
                <a:solidFill>
                  <a:srgbClr val="000000"/>
                </a:solidFill>
              </a:rPr>
              <a:t>1516--1525 (1981</a:t>
            </a:r>
            <a:r>
              <a:rPr lang="en-US" sz="1400" i="0" dirty="0" smtClean="0">
                <a:solidFill>
                  <a:srgbClr val="000000"/>
                </a:solidFill>
              </a:rPr>
              <a:t>)</a:t>
            </a:r>
            <a:endParaRPr lang="fr-FR" sz="1400" i="0" dirty="0">
              <a:solidFill>
                <a:srgbClr val="000000"/>
              </a:solidFill>
            </a:endParaRPr>
          </a:p>
        </p:txBody>
      </p:sp>
      <p:sp>
        <p:nvSpPr>
          <p:cNvPr id="39" name="Rectangle 38"/>
          <p:cNvSpPr/>
          <p:nvPr/>
        </p:nvSpPr>
        <p:spPr>
          <a:xfrm>
            <a:off x="3036898" y="2696620"/>
            <a:ext cx="2283100" cy="400110"/>
          </a:xfrm>
          <a:prstGeom prst="rect">
            <a:avLst/>
          </a:prstGeom>
        </p:spPr>
        <p:txBody>
          <a:bodyPr wrap="square">
            <a:spAutoFit/>
          </a:bodyPr>
          <a:lstStyle/>
          <a:p>
            <a:r>
              <a:rPr lang="fr-FR" sz="2000" i="0" dirty="0" err="1" smtClean="0">
                <a:solidFill>
                  <a:schemeClr val="accent2">
                    <a:lumMod val="75000"/>
                  </a:schemeClr>
                </a:solidFill>
              </a:rPr>
              <a:t>Wojciech</a:t>
            </a:r>
            <a:r>
              <a:rPr lang="fr-FR" sz="2000" i="0" dirty="0" smtClean="0">
                <a:solidFill>
                  <a:schemeClr val="accent2">
                    <a:lumMod val="75000"/>
                  </a:schemeClr>
                </a:solidFill>
              </a:rPr>
              <a:t> H. </a:t>
            </a:r>
            <a:r>
              <a:rPr lang="fr-FR" sz="2000" i="0" dirty="0" err="1" smtClean="0">
                <a:solidFill>
                  <a:schemeClr val="accent2">
                    <a:lumMod val="75000"/>
                  </a:schemeClr>
                </a:solidFill>
              </a:rPr>
              <a:t>Zurek</a:t>
            </a:r>
            <a:endParaRPr lang="fr-FR" sz="2000" i="0" dirty="0">
              <a:solidFill>
                <a:schemeClr val="accent2">
                  <a:lumMod val="75000"/>
                </a:schemeClr>
              </a:solidFill>
            </a:endParaRPr>
          </a:p>
        </p:txBody>
      </p:sp>
      <p:pic>
        <p:nvPicPr>
          <p:cNvPr id="1026" name="Picture 2" descr="Wojciech H. Zurek.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79163" y="719489"/>
            <a:ext cx="2216564" cy="270913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115366" y="5608061"/>
            <a:ext cx="8899799" cy="369332"/>
          </a:xfrm>
          <a:prstGeom prst="rect">
            <a:avLst/>
          </a:prstGeom>
        </p:spPr>
        <p:txBody>
          <a:bodyPr wrap="square">
            <a:spAutoFit/>
          </a:bodyPr>
          <a:lstStyle/>
          <a:p>
            <a:pPr algn="ctr"/>
            <a:r>
              <a:rPr lang="fr-FR" i="0" dirty="0" smtClean="0">
                <a:solidFill>
                  <a:schemeClr val="accent2">
                    <a:lumMod val="75000"/>
                  </a:schemeClr>
                </a:solidFill>
              </a:rPr>
              <a:t>Les états qui peuvent survivre sont ceux qui sont « immunes » à la décohérence</a:t>
            </a:r>
            <a:endParaRPr lang="fr-FR" i="0" dirty="0">
              <a:solidFill>
                <a:schemeClr val="accent2">
                  <a:lumMod val="75000"/>
                </a:schemeClr>
              </a:solidFill>
            </a:endParaRPr>
          </a:p>
        </p:txBody>
      </p:sp>
      <p:pic>
        <p:nvPicPr>
          <p:cNvPr id="11" name="Image 10"/>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363325" y="5153387"/>
            <a:ext cx="1005840" cy="274320"/>
          </a:xfrm>
          <a:prstGeom prst="rect">
            <a:avLst/>
          </a:prstGeom>
        </p:spPr>
      </p:pic>
      <p:pic>
        <p:nvPicPr>
          <p:cNvPr id="46" name="Image 45"/>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1922304" y="5153387"/>
            <a:ext cx="2007108" cy="276606"/>
          </a:xfrm>
          <a:prstGeom prst="rect">
            <a:avLst/>
          </a:prstGeom>
        </p:spPr>
      </p:pic>
      <p:pic>
        <p:nvPicPr>
          <p:cNvPr id="26" name="Image 25"/>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4655763" y="5153387"/>
            <a:ext cx="4359402" cy="276606"/>
          </a:xfrm>
          <a:prstGeom prst="rect">
            <a:avLst/>
          </a:prstGeom>
        </p:spPr>
      </p:pic>
      <p:sp>
        <p:nvSpPr>
          <p:cNvPr id="41" name="Forme libre 40"/>
          <p:cNvSpPr/>
          <p:nvPr/>
        </p:nvSpPr>
        <p:spPr bwMode="auto">
          <a:xfrm>
            <a:off x="2139481" y="1435571"/>
            <a:ext cx="2213113" cy="403927"/>
          </a:xfrm>
          <a:custGeom>
            <a:avLst/>
            <a:gdLst>
              <a:gd name="connsiteX0" fmla="*/ 0 w 2213113"/>
              <a:gd name="connsiteY0" fmla="*/ 108815 h 403927"/>
              <a:gd name="connsiteX1" fmla="*/ 516835 w 2213113"/>
              <a:gd name="connsiteY1" fmla="*/ 16050 h 403927"/>
              <a:gd name="connsiteX2" fmla="*/ 1378226 w 2213113"/>
              <a:gd name="connsiteY2" fmla="*/ 400363 h 403927"/>
              <a:gd name="connsiteX3" fmla="*/ 2213113 w 2213113"/>
              <a:gd name="connsiteY3" fmla="*/ 175076 h 403927"/>
            </a:gdLst>
            <a:ahLst/>
            <a:cxnLst>
              <a:cxn ang="0">
                <a:pos x="connsiteX0" y="connsiteY0"/>
              </a:cxn>
              <a:cxn ang="0">
                <a:pos x="connsiteX1" y="connsiteY1"/>
              </a:cxn>
              <a:cxn ang="0">
                <a:pos x="connsiteX2" y="connsiteY2"/>
              </a:cxn>
              <a:cxn ang="0">
                <a:pos x="connsiteX3" y="connsiteY3"/>
              </a:cxn>
            </a:cxnLst>
            <a:rect l="l" t="t" r="r" b="b"/>
            <a:pathLst>
              <a:path w="2213113" h="403927">
                <a:moveTo>
                  <a:pt x="0" y="108815"/>
                </a:moveTo>
                <a:cubicBezTo>
                  <a:pt x="143565" y="38137"/>
                  <a:pt x="287131" y="-32541"/>
                  <a:pt x="516835" y="16050"/>
                </a:cubicBezTo>
                <a:cubicBezTo>
                  <a:pt x="746539" y="64641"/>
                  <a:pt x="1095513" y="373859"/>
                  <a:pt x="1378226" y="400363"/>
                </a:cubicBezTo>
                <a:cubicBezTo>
                  <a:pt x="1660939" y="426867"/>
                  <a:pt x="1937026" y="300971"/>
                  <a:pt x="2213113" y="175076"/>
                </a:cubicBezTo>
              </a:path>
            </a:pathLst>
          </a:custGeom>
          <a:no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28" name="Groupe 27"/>
          <p:cNvGrpSpPr/>
          <p:nvPr/>
        </p:nvGrpSpPr>
        <p:grpSpPr>
          <a:xfrm>
            <a:off x="1884503" y="5053565"/>
            <a:ext cx="1961839" cy="376428"/>
            <a:chOff x="1914836" y="4482065"/>
            <a:chExt cx="1961839" cy="376428"/>
          </a:xfrm>
        </p:grpSpPr>
        <p:cxnSp>
          <p:nvCxnSpPr>
            <p:cNvPr id="9" name="Connecteur droit 8"/>
            <p:cNvCxnSpPr/>
            <p:nvPr/>
          </p:nvCxnSpPr>
          <p:spPr bwMode="auto">
            <a:xfrm>
              <a:off x="1914836" y="4482065"/>
              <a:ext cx="1961839" cy="376428"/>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Connecteur droit 41"/>
            <p:cNvCxnSpPr/>
            <p:nvPr/>
          </p:nvCxnSpPr>
          <p:spPr bwMode="auto">
            <a:xfrm flipV="1">
              <a:off x="2020332" y="4581887"/>
              <a:ext cx="1856343" cy="267824"/>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e 32"/>
          <p:cNvGrpSpPr/>
          <p:nvPr/>
        </p:nvGrpSpPr>
        <p:grpSpPr>
          <a:xfrm>
            <a:off x="2965656" y="6097405"/>
            <a:ext cx="2651775" cy="400110"/>
            <a:chOff x="3755648" y="5868388"/>
            <a:chExt cx="2651775" cy="400110"/>
          </a:xfrm>
        </p:grpSpPr>
        <p:pic>
          <p:nvPicPr>
            <p:cNvPr id="31" name="Image 30"/>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3755648" y="5973446"/>
              <a:ext cx="661035" cy="230505"/>
            </a:xfrm>
            <a:prstGeom prst="rect">
              <a:avLst/>
            </a:prstGeom>
          </p:spPr>
        </p:pic>
        <p:sp>
          <p:nvSpPr>
            <p:cNvPr id="45" name="Rectangle 44"/>
            <p:cNvSpPr/>
            <p:nvPr/>
          </p:nvSpPr>
          <p:spPr>
            <a:xfrm>
              <a:off x="4416683" y="5868388"/>
              <a:ext cx="1990740" cy="400110"/>
            </a:xfrm>
            <a:prstGeom prst="rect">
              <a:avLst/>
            </a:prstGeom>
          </p:spPr>
          <p:txBody>
            <a:bodyPr wrap="square">
              <a:spAutoFit/>
            </a:bodyPr>
            <a:lstStyle/>
            <a:p>
              <a:r>
                <a:rPr lang="fr-FR" sz="2000" i="0" dirty="0" smtClean="0">
                  <a:solidFill>
                    <a:schemeClr val="accent2">
                      <a:lumMod val="75000"/>
                    </a:schemeClr>
                  </a:solidFill>
                </a:rPr>
                <a:t>ou           </a:t>
              </a:r>
              <a:r>
                <a:rPr lang="fr-FR" sz="2000" i="0" dirty="0" err="1" smtClean="0">
                  <a:solidFill>
                    <a:schemeClr val="accent2">
                      <a:lumMod val="75000"/>
                    </a:schemeClr>
                  </a:solidFill>
                </a:rPr>
                <a:t>ou</a:t>
              </a:r>
              <a:r>
                <a:rPr lang="fr-FR" sz="2000" i="0" dirty="0" smtClean="0">
                  <a:solidFill>
                    <a:schemeClr val="accent2">
                      <a:lumMod val="75000"/>
                    </a:schemeClr>
                  </a:solidFill>
                </a:rPr>
                <a:t>…</a:t>
              </a:r>
              <a:endParaRPr lang="fr-FR" sz="2000" i="0" dirty="0">
                <a:solidFill>
                  <a:schemeClr val="accent2">
                    <a:lumMod val="75000"/>
                  </a:schemeClr>
                </a:solidFill>
              </a:endParaRPr>
            </a:p>
          </p:txBody>
        </p:sp>
        <p:pic>
          <p:nvPicPr>
            <p:cNvPr id="32" name="Image 31"/>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4863938" y="5976241"/>
              <a:ext cx="666750" cy="230505"/>
            </a:xfrm>
            <a:prstGeom prst="rect">
              <a:avLst/>
            </a:prstGeom>
          </p:spPr>
        </p:pic>
      </p:grpSp>
      <p:sp>
        <p:nvSpPr>
          <p:cNvPr id="51" name="Rectangle 50"/>
          <p:cNvSpPr/>
          <p:nvPr/>
        </p:nvSpPr>
        <p:spPr>
          <a:xfrm>
            <a:off x="178231" y="4104970"/>
            <a:ext cx="8899799" cy="646331"/>
          </a:xfrm>
          <a:prstGeom prst="rect">
            <a:avLst/>
          </a:prstGeom>
        </p:spPr>
        <p:txBody>
          <a:bodyPr wrap="square">
            <a:spAutoFit/>
          </a:bodyPr>
          <a:lstStyle/>
          <a:p>
            <a:pPr algn="ctr"/>
            <a:r>
              <a:rPr lang="fr-FR" i="0" dirty="0" smtClean="0">
                <a:solidFill>
                  <a:schemeClr val="accent2">
                    <a:lumMod val="75000"/>
                  </a:schemeClr>
                </a:solidFill>
              </a:rPr>
              <a:t>Faire un mesure sur un système quantique signifie le faire interagir avec un système macroscopique qui « remonte » une information vers le monde macroscopique</a:t>
            </a:r>
            <a:endParaRPr lang="fr-FR" i="0" dirty="0">
              <a:solidFill>
                <a:schemeClr val="accent2">
                  <a:lumMod val="75000"/>
                </a:schemeClr>
              </a:solidFill>
            </a:endParaRPr>
          </a:p>
        </p:txBody>
      </p:sp>
    </p:spTree>
    <p:extLst>
      <p:ext uri="{BB962C8B-B14F-4D97-AF65-F5344CB8AC3E}">
        <p14:creationId xmlns:p14="http://schemas.microsoft.com/office/powerpoint/2010/main" val="1297477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10" grpId="0"/>
      <p:bldP spid="39" grpId="0"/>
      <p:bldP spid="43" grpId="0"/>
      <p:bldP spid="41" grpId="0" animBg="1"/>
      <p:bldP spid="5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Information quantique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9" name="Rectangle 8"/>
          <p:cNvSpPr/>
          <p:nvPr/>
        </p:nvSpPr>
        <p:spPr>
          <a:xfrm>
            <a:off x="178230" y="764682"/>
            <a:ext cx="8899799" cy="400110"/>
          </a:xfrm>
          <a:prstGeom prst="rect">
            <a:avLst/>
          </a:prstGeom>
        </p:spPr>
        <p:txBody>
          <a:bodyPr wrap="square">
            <a:spAutoFit/>
          </a:bodyPr>
          <a:lstStyle/>
          <a:p>
            <a:pPr algn="ctr"/>
            <a:r>
              <a:rPr lang="fr-FR" sz="2000" i="0" dirty="0" smtClean="0">
                <a:solidFill>
                  <a:schemeClr val="accent2">
                    <a:lumMod val="75000"/>
                  </a:schemeClr>
                </a:solidFill>
              </a:rPr>
              <a:t>Transmission de l’information : « bits » 0 et 1</a:t>
            </a:r>
            <a:endParaRPr lang="fr-FR" sz="2000" i="0" dirty="0">
              <a:solidFill>
                <a:schemeClr val="accent2">
                  <a:lumMod val="75000"/>
                </a:schemeClr>
              </a:solidFill>
            </a:endParaRPr>
          </a:p>
        </p:txBody>
      </p:sp>
      <p:sp>
        <p:nvSpPr>
          <p:cNvPr id="10" name="Rectangle 9"/>
          <p:cNvSpPr/>
          <p:nvPr/>
        </p:nvSpPr>
        <p:spPr>
          <a:xfrm>
            <a:off x="178230" y="1427291"/>
            <a:ext cx="8899799" cy="707886"/>
          </a:xfrm>
          <a:prstGeom prst="rect">
            <a:avLst/>
          </a:prstGeom>
        </p:spPr>
        <p:txBody>
          <a:bodyPr wrap="square">
            <a:spAutoFit/>
          </a:bodyPr>
          <a:lstStyle/>
          <a:p>
            <a:r>
              <a:rPr lang="fr-FR" sz="2000" i="0" dirty="0" smtClean="0">
                <a:solidFill>
                  <a:schemeClr val="accent2">
                    <a:lumMod val="75000"/>
                  </a:schemeClr>
                </a:solidFill>
              </a:rPr>
              <a:t>On peut transmettre un bit avec un seul photon. Par exemple, le bit 0 = polarisation H, bit 1 = polarisation V.</a:t>
            </a:r>
            <a:endParaRPr lang="fr-FR" sz="2000" i="0" dirty="0">
              <a:solidFill>
                <a:schemeClr val="accent2">
                  <a:lumMod val="75000"/>
                </a:schemeClr>
              </a:solidFill>
            </a:endParaRPr>
          </a:p>
        </p:txBody>
      </p:sp>
      <p:pic>
        <p:nvPicPr>
          <p:cNvPr id="4" name="Image 3"/>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421240" y="2405164"/>
            <a:ext cx="1172718" cy="306324"/>
          </a:xfrm>
          <a:prstGeom prst="rect">
            <a:avLst/>
          </a:prstGeom>
        </p:spPr>
      </p:pic>
      <p:pic>
        <p:nvPicPr>
          <p:cNvPr id="5" name="Image 4"/>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5111431" y="2411685"/>
            <a:ext cx="1138428" cy="306324"/>
          </a:xfrm>
          <a:prstGeom prst="rect">
            <a:avLst/>
          </a:prstGeom>
        </p:spPr>
      </p:pic>
      <p:pic>
        <p:nvPicPr>
          <p:cNvPr id="12" name="Image 1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711938" y="3174928"/>
            <a:ext cx="1591628" cy="591503"/>
          </a:xfrm>
          <a:prstGeom prst="rect">
            <a:avLst/>
          </a:prstGeom>
        </p:spPr>
      </p:pic>
      <p:sp>
        <p:nvSpPr>
          <p:cNvPr id="2" name="AutoShape 2" descr="data:image/jpeg;base64,/9j/4AAQSkZJRgABAQAAAQABAAD/2wCEAAkGBhQSERUSExQUFBQVFhcYFRYXFxQWGBgXFBcVGBcXFBYYHCYfFxkjGRQUHy8gIycpLC0sFx8xNTAqNScsLCkBCQoKDgwOGg8PGiwkHyQsLDQqLCwsLCkpLCwsKiwsLCksLCksLCwsLCwpLCwsLCkpLCksLCksLCwsLCwsLCksLP/AABEIALYAqAMBIgACEQEDEQH/xAAcAAABBQEBAQAAAAAAAAAAAAAFAAIDBAYBBwj/xABAEAABAwEGAwUGBAQDCQAAAAABAAIRAwQFEiExQQZRYRMicYGRBzKhscHRFELh8CNScpJigvEWFyUzQ1NjssL/xAAaAQACAwEBAAAAAAAAAAAAAAACAwABBAUG/8QAJxEAAgIBBAIBAwUAAAAAAAAAAAECEQMEEiExQVEyInHBExRhYoH/2gAMAwEAAhEDEQA/APQgFIAmgJ4XWs59HQnBILsIbLo6CnSmrkqi6HSuOcuFyy/FHGVOzAt1dpCsJRb4CtqvgAxMTpzPXoEMfeBcdiPElZKzXo+r/EP5vIR9URo2sjdZsmp2/FHSwaNPmQep2hzs+WimFt5yh932sEwjjaQfE6brOtbJPk3S0EKtEFntWKGjPc/v96IxRr6LO3xY32dhr05IaDibqQN3BUrq4u7QAhod55+i248sci4OVmwSgzbir1UjShN33m1+0dOSKsdKklRnofCcE0FOagZKHNUzSowpWhLYaRPTCSkYEkhsbRloXQnYU4NXRsxUcClaEmNTsCFsNIY5qY7ISVZAUFezzrn0VJl0AOIeI20aTnbAEzz6NXhdpvF9qtGJ5950+A5Ba/2u37NQWdsANgujcnRs8hqsjwvZMbiT5JOfJXCNOnhuZs6AhoAjyVmjVVOzyBB2TH1oKwTkdvHEPWSvDhmtdYKwIXndC1g7nVaG67eQNSsUpcm6KtUbmmQR0XkPFN3m7bZLMqNUl1PkP5meRPoQvSLDeQI1QX2pWAVbAX6upOa4HxyPlBTsOVppowanDxyVuH+IcUY9RGe2fPl46Le2SrI5jmvGuAryBc1jjloJ0/pJXslisoYIGmo6dAuzGe6NnEyRpltqeEwJwVNiyRqmYoWhTNCWw0WGuSXKTF1JYwAQntalCc0LcYkda1TNYuUwpmpbYxIjFNdfSlW2MBC46gg3h7T5z9r1MNt7m5ZNB/uAOfoEL4KObgdyrftUa83lXJBzfDctQAAI9EuB6bA1xcQHA6HVZ80rZs0seUaS0MyQ5zJP1V+1W9oBzz8z8tECN5tJOYbAJ7xLZjllmeiytM6qlFdhiytjcI9dVXPJ379VgPxpnukOyOhVm773w5zzG+qzSizVDJE9bu2qC3UfFS37Zu1slZkAyw5eC89ufjdjDDj8z5ra3ZxDjpufhlgDtCAS0CT3T02VRTT5AyyjPpmL9mF2D8S4ESG5wdOWf75L2RtNYP2cXKGVa1Q1GkwMDQc+zdmHOG2eXQgr0FrV2oP6Uecy/IZCkYxOAUgarbF0cYxShi61qmaEtsYkJgSTkkssAQuhdhLCt9mND2OVlkFV2tUjWpbDRaau9ooab06ZS6G2eZe1ewU21qdoqNkFgYOj2uJBnwKy9wXdRawh7MQJJBBwu7wkQeUwvWeOLlbaLFVa7YYhzGHUjyleU3c7PABkxoHpMT5Qs0lTZ08DUoK/HH5KdopHsW6FxEu2GLfyCyF6UagM4wfAQt5UpANMmMzEjKDnrtuM1m7bZ2A/l9R91nTdmlwTVWB7sJ1eCWjXafA7Hqj1W7HmzVaraYwa6iW4shJ1IAOvwUFItdDWkx+Y/QT8StxwrVacdE6VGwOU7BLn7HYsdxab8HnN3cMVe0ir2lODnDZPlJhercH3dAwse59MHIuADi4jJpjIgHOYWRZxEaL3UK5dSLDAxNLsttM4jQiRC3HC1+MfTigZcD72HCJ597M+ipybabKjjjFNQ7NaLsZ+NfVaIcym1pgkBzqklxcNCcLWeqKgKhctnc2mcZxPc5znO/mk5H0AHkiAXUh0cHJ8qECpGhNaxTsarbBR1gUgCQC6lNhHUkklRAb2XRcdSyVumxJ1BP3i9pTwqRzclMKaF3vxLQsxwvkvgHCBz0lxyCl30RRLgppzF5pxH7Sa2FzaDW0zsT3nRz5eixLOKq72uL61Vz297N7hl0go9vsiR9B1Gh7Sx2jgQfA5LzLiTh9ljfDHl+ISZwyNtBty81m7i9qlppUzTJD3E9wvlxA6fqhVmvupXtNoq1Hl2ItYCd3Nkz6FJyQpWatPJqaXguWq369FmrTVNR8DzKLlnvA6n6IBZ65DsIEkE6mOq51Ha3+As0Gm3uYR1IlPs98PNRmEwQRPJUG27EDjApkTrJBjYED9wlZXOJim3HnAhrjPhzVSRanb4/IQ44s1VxZaHvFSBgccIbGZI8syFy4r9dRptLT71QNHQRLj8h5qe9bptDqDzUfAbmKYA23ec89clBZLtDqFnAGfaPPj7g+iG040SpRm2uLPfritYq0Wu6CfSfqiAWIsd4fgaT3uPdlpzBgQA0jLrpC5fXHpwg0pZMbAuJO2ei6GOf0JM4ubHeRuPRu8YGZIHjkpGuXjr72qEGrWe55/xEuDQfysH2ElafhG1VmYS95w1fdpx3RrpyMclHNAfpM34T1DZrQHDLXcKZS7AaoSSSShRwBdVbPZSsJRNFJlC/L9p2ZmJ+bjOFo1dHyC8n4h4gdXqGo5obOoExAyEzqVe45vovtTp91vdbyABz8yZKy1uq42lvxGUeafCO1Fdgu9Q1rcTPdnvAHITqWjbwQWrb+93feALehxDLx/0VmtXLXQSOhGh6EbFB69QNrAtPdJHx2VylREh131TjDjzVq2YqdDu5ONQvncaBpUfD9jfWqOa2O7niI0z+Pgtf8A7JsdlUqa5HOCftolblXIxJ+ADRvkPbOjgBPnuOn1UNNgDsQ1WnZwRZASMVSngMO70zlMy4EZg5jwU9LgyzhuMVa7QfdkMIz0mQICyyx30b4aivkZ2vVDmxAlWrouqu8jC2QOqu3jw7UpAkRgGbXuaWgjcYm4mepCiu69KlJ7S0tI3h9P5hyzThLwjqYs+Lvca5l3ONPA8ASM1ir8vhlF/Z0yJpyIH5ScyjN4e0AH+G0S52Rwkd3/ADZyVUuvhmg+alppANcZOJzzUJO8yMPojwYGvqkY9ZqlL6YP/S7dvEf4iwsNUyKLnSf5i2BS88z/AGqld9cPqGpUcBlIbOcDk3VLiS5BRp0qdmcX0KjnOGmIEDNroy7o3y94FMuDh57qhqYe8Msi1xa0DRoB16rTRz9wTq06lRwMAAe6CYid+ro+3jo7oqGmwNqVBBI1JEHm0ASM90GLntMMpmY1JaSY5wV2y35aKbpdQcW6HuGCD1GnqptJdGyZezmEOa9pA3lxOXUSD5haO4+J2Wg4ZGPpMGNdQshdFpbWM0i5r96bv/l26LULvbjbUY3BWY5rjhyxRrLd5BIKC2mW4qSNokkkmmUbhlAb64ws9Brh2gNSDhAE96MpOmqD8dcQVGO7BjzTGEFxaJccW07CF5vXoB27z6FMSXkoVttpe4lzxnmepQS1kuOgw7Zx8kcZcxOcPA5ugfMygt/WR7IwkOb0yM+G6apom1ge3saBAcPD7FAbQ8hwnmCiFqsz3ZkQobvuapaH4Rk0auOg+56Jc3ZcUHOGv4VLERm6Xn5DPZEKNrNSswnEA0y0EzJg5u6J34bsR2YlwgAdQOfPfJWLOwSXxDtBOxOX6IEg+i1a7diGHTEdOfiOWiqPtFoDA01O0knJ+oA0hzRl6Kmx5qVTh9xu+eZBRY1e53h4R8kxIqyvY/aC6zPwOD6eUEmHNPPTZaCnWu63tPa0qWJ3/UZDXA/1Ng+qxdsoMqjA7UaFCadF9GpG+x59D1QyiWpez0BvCNOzVCaNMkbPPe9HbKe9amGzujUxO6z9hvguAGI5atk/JEbVWFSkQD5KN9IsZZ6za1E0XmGugtd/I8aHwOh6eChu666jHwSWQdsx4gjIjqqNkq4ThKL3ZeDmuwh7gOU/RXLgpcmiq8FUq7cb8XaAE4mkjHA0eBEu66qKxXFQLA6k9wM/9ypBPLNwLHeOSu3be5BgnqEFvqm6zWk1qYxUa4xOZtM96ORBzHikJ3wOaS5DlGqbOA9wrOA1kgwRsZzCM3fxVQqQCSOpBkeY1VG67W17JDsVNwAId7zDyJ3ah95XT2Tu0YIB1btIOyF0Xyj1C77UKjAQ4O6hJZy47dgYH/lMSPHJcVqS8ipY3fBhb3tbrTXc/dzj5DQDyCdUpMazDiNPm8RJ6mV2mWsOoE77eJQy1NHaY3VA9rR3Gj3Z3c7nGwTMnHAMPY+pdsgRXe6YiQ0TPTVCrRw66ramU5LqTM6hgt8gdydMtEXsuKO1IOI+4NP8x5T8lYoMIEF5L3nvO5npyaNkHx5D7BfE/BtGoaQYDTLngS0mMIzdIJ1jQp13UKbaThSbhYC2m2MyCXQXSfVSWq3GmHEu37KiDu95hz/ADL1Vig1lFtOliGpcZ1OGNB4kIr45K88GD4ndVFp7CniJmARqT9FWr3nXoO7Fzg+fzRnJyMH6rWcQXp+FIrtpNf2jnNqFw7wECA07A5rF3lfDKwya5jwZbOYkbSiTQDsO3VelBvdNQNI2fkZ8dPii1oqSJEdI+ix1tpMq0w7IEAab5aeOaF07dUouIY4gDbUeY0RXRRpLY8YyBsO71jX1JVipTxsLXidACNQYkEdVn6V8B5GPunnt+iN2S1xE6Hfx3UssisNWXHPvD3o0MbgfMIjZbQeef7yKGPswDmtbIOZBHSTJ5z9VbcySeQEz13CrssvPAcORH7yXKdWCDuFUbXOhGh/ZCT6hOhkcuSu/ZPsaija4g+auMtgq0zT1LO+0HkPeA8s/JZix3iMgU594dlWa9p/XmCkNcjEza3ZSgZGWuGfQozdlXtmOovPeZz0Lef0WZuy14W5e47Nh6HbxGnkjVGp321WmHN1H8w3CBjImiuOynszSI7wdHqZB8EkXuVgxEjSAQOU8klcYpqwJzadI8otBknPIfFUKLO0fJ9xuZ68grFpaYA57LlPTCNPqm/2Yr+C3UrlxgCAuU6pDsUgRkE0VAwSULvW8S1hIyJ0+6EKyl+JNot7W/koyctJG/wDcQpbztUXixmwon1Jn6KvwzhpNdVe6MboBPIfc/JQ3xU/4mwgyDRy8IKJ90D4LnFjZDJ90yekrLWizUzrn0C2V4tD6UHbNY20VadMy5wMaNGquHRUuyJlMscacDDUGWvdcAYIKo2ixxmdd+u3zldq3g+qXO90NaYA2nLPmVbZbBVAAycABB0I381GyJWBXN1UtltrqZkZjdp0P2Vy3WENaTtP78ULOaEumayxWplaHNkFuo3E/TqrxPpGyxdmqOY4OaYI3Wgst7tfAd3XfA+B2VbqHKFoutcSZIjKPHllskW55LoE6Gf3zXOwOyNMW1Q18ptRxdAKeWEaqGtUjRRgmh4etdWmDTIDqbjMH8p5jktTd9fNYO6r0EgfVbzh6iajmgDMkABZ5djYnpPCzT2RcecDySRWy2cMY1g0Aj9V1OiqQmTt2eF1qx09Smm0gaAk/BWOIbA6z1n0z+U68xsfRC6VpkwikREznEmSUBt9Y16optnCN9gPzFGrVQcabiHbKg1rKLS2RjPvfZCvZb9FHipwZZgG5DE0DwbJUDa02qzmZijn6OP1VTii2Y2Mb1JPll91BdttAAL9QwsaTlk7YnaFS9lv0G+JbzLaYZTmagjFO28dSskyiJI1PPmr9ttTsgdhGaHThdJUslWT02BjHE7jIdZyVKjVwuxDZdfUkpBijYccbYq1oc8y4+HLyCTaalFIJ4pBLcjVjwvyRtAT8KcKYTsKBs1xxjqFpczQ+I2KI2W8RUykg8p+SGFiipOLTIRRZl1EaaDVQcyfVJtLZV6N4tdlIB/ldl6FTVHHT4phjZDWqBhEa7euq919m/Dva0aFsc8iBk1sQ6Dq7z5LD8NezBt4ObUbWwMDW4xhxHLLu5xOuq90um62WaiyhSEMptDW88tyeZ1USvkBuuC2kkkjAPHeJeJqNsph4Y+nWaDMtyIGxPMLzivem7XAdN0435UB1KHX1c1Z38VrB2bswPzCeYTMkfKBgyyL+qxGIf3D7qubeNTr/AF/JAH03DIz4JVbOW+9keSTQ2wvaq9J0AGTyn6jRU3vbkJJAGg5qpZG97wBPwU9Okgk6GQjuLNor4wBGY35jaVCafOSrLaakbRSHkO1j0qKrKYU9NrcidP3MfFW6dFS9l0SXlNP7ekV6dlaSRkATkN89FE6k2Y3+yuvYOXgo3NHLPmh3lrFRUdQHJMdSB2VtzVE5qNTZHjj6KxpjVRhuatmmrFkupziJyE6/ZMU+OTm6rHUkkjO1PeI6o3dfce3GCWuHPIg7g8wqF50A21VGDICq5o8A4j6LRWC7y9uAajNnLLbzWm7Ry65PVfZ3eP4Sz1GhoeYDg493G2YknYicx4rQ/wC8N0f8puX/AJP0WO4OqY6bqLtQCOUBwhw+R8kDqAtc5pOYJB8Rl9EUPRJryej1vaBVJGGnTHi4lJea9ocs0kVAWCrPcAnE50gZkc42RG+6c0J80kkeOTlG2Ih0Zqygtpmq44sJhoPMjUlZy2Vi5xJ1lJJDPsbEt3TY5a9/gPUz9FdbZVxJYsz5Z0dIk5R+5M2gpW0kklhbZ6aKRK2mnClJSSQWXI66hryH1UPZpJIhaGOoqJ1FJJEmSi5YLuxFpMRKPtsoxNH+IfMJJIFJuzFropSjXr8mAvETa6p51qn/ALuW14Wokk6Qkkuuvijz3k0lF5pVaVYR33Q4dRE+oU1/WkMtVRuBpkNdP9QB+criSuPZcuimLcIHcbkeSSSSY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Rectangle 16"/>
          <p:cNvSpPr/>
          <p:nvPr/>
        </p:nvSpPr>
        <p:spPr>
          <a:xfrm>
            <a:off x="209964" y="3958456"/>
            <a:ext cx="8899799" cy="400110"/>
          </a:xfrm>
          <a:prstGeom prst="rect">
            <a:avLst/>
          </a:prstGeom>
        </p:spPr>
        <p:txBody>
          <a:bodyPr wrap="square">
            <a:spAutoFit/>
          </a:bodyPr>
          <a:lstStyle/>
          <a:p>
            <a:pPr algn="ctr"/>
            <a:r>
              <a:rPr lang="fr-FR" sz="2000" i="0" dirty="0" smtClean="0">
                <a:solidFill>
                  <a:schemeClr val="accent2">
                    <a:lumMod val="75000"/>
                  </a:schemeClr>
                </a:solidFill>
              </a:rPr>
              <a:t>Que peut-on faire avec un « q-bit » ?</a:t>
            </a:r>
            <a:endParaRPr lang="fr-FR" sz="2000" i="0" dirty="0">
              <a:solidFill>
                <a:schemeClr val="accent2">
                  <a:lumMod val="75000"/>
                </a:schemeClr>
              </a:solidFill>
            </a:endParaRPr>
          </a:p>
        </p:txBody>
      </p:sp>
    </p:spTree>
    <p:extLst>
      <p:ext uri="{BB962C8B-B14F-4D97-AF65-F5344CB8AC3E}">
        <p14:creationId xmlns:p14="http://schemas.microsoft.com/office/powerpoint/2010/main" val="2788932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Organigramme : Stockage à accès direct 81"/>
          <p:cNvSpPr/>
          <p:nvPr/>
        </p:nvSpPr>
        <p:spPr bwMode="auto">
          <a:xfrm rot="10800000">
            <a:off x="8426691" y="3523318"/>
            <a:ext cx="384730" cy="678269"/>
          </a:xfrm>
          <a:prstGeom prst="flowChartMagneticDrum">
            <a:avLst/>
          </a:prstGeom>
          <a:solidFill>
            <a:schemeClr val="tx1">
              <a:lumMod val="65000"/>
            </a:schemeClr>
          </a:solidFill>
          <a:ln w="9525" cap="flat" cmpd="sng" algn="ctr">
            <a:solidFill>
              <a:schemeClr val="tx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Cryptographie quantique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 name="AutoShape 2" descr="data:image/jpeg;base64,/9j/4AAQSkZJRgABAQAAAQABAAD/2wCEAAkGBhQSERUSExQUFBQVFhcYFRYXFxQWGBgXFBcVGBcXFBYYHCYfFxkjGRQUHy8gIycpLC0sFx8xNTAqNScsLCkBCQoKDgwOGg8PGiwkHyQsLDQqLCwsLCkpLCwsKiwsLCksLCksLCwsLCwpLCwsLCkpLCksLCksLCwsLCwsLCksLP/AABEIALYAqAMBIgACEQEDEQH/xAAcAAABBQEBAQAAAAAAAAAAAAAFAAIDBAYBBwj/xABAEAABAwEGAwUGBAQDCQAAAAABAAIRAwQFEiExQQZRYRMicYGRBzKhscHRFELh8CNScpJigvEWFyUzQ1NjssL/xAAaAQACAwEBAAAAAAAAAAAAAAACAwABBAUG/8QAJxEAAgIBBAIBAwUAAAAAAAAAAAECEQMEEiExQVEyInHBExRhYoH/2gAMAwEAAhEDEQA/APQgFIAmgJ4XWs59HQnBILsIbLo6CnSmrkqi6HSuOcuFyy/FHGVOzAt1dpCsJRb4CtqvgAxMTpzPXoEMfeBcdiPElZKzXo+r/EP5vIR9URo2sjdZsmp2/FHSwaNPmQep2hzs+WimFt5yh932sEwjjaQfE6brOtbJPk3S0EKtEFntWKGjPc/v96IxRr6LO3xY32dhr05IaDibqQN3BUrq4u7QAhod55+i248sci4OVmwSgzbir1UjShN33m1+0dOSKsdKklRnofCcE0FOagZKHNUzSowpWhLYaRPTCSkYEkhsbRloXQnYU4NXRsxUcClaEmNTsCFsNIY5qY7ISVZAUFezzrn0VJl0AOIeI20aTnbAEzz6NXhdpvF9qtGJ5950+A5Ba/2u37NQWdsANgujcnRs8hqsjwvZMbiT5JOfJXCNOnhuZs6AhoAjyVmjVVOzyBB2TH1oKwTkdvHEPWSvDhmtdYKwIXndC1g7nVaG67eQNSsUpcm6KtUbmmQR0XkPFN3m7bZLMqNUl1PkP5meRPoQvSLDeQI1QX2pWAVbAX6upOa4HxyPlBTsOVppowanDxyVuH+IcUY9RGe2fPl46Le2SrI5jmvGuAryBc1jjloJ0/pJXslisoYIGmo6dAuzGe6NnEyRpltqeEwJwVNiyRqmYoWhTNCWw0WGuSXKTF1JYwAQntalCc0LcYkda1TNYuUwpmpbYxIjFNdfSlW2MBC46gg3h7T5z9r1MNt7m5ZNB/uAOfoEL4KObgdyrftUa83lXJBzfDctQAAI9EuB6bA1xcQHA6HVZ80rZs0seUaS0MyQ5zJP1V+1W9oBzz8z8tECN5tJOYbAJ7xLZjllmeiytM6qlFdhiytjcI9dVXPJ379VgPxpnukOyOhVm773w5zzG+qzSizVDJE9bu2qC3UfFS37Zu1slZkAyw5eC89ufjdjDDj8z5ra3ZxDjpufhlgDtCAS0CT3T02VRTT5AyyjPpmL9mF2D8S4ESG5wdOWf75L2RtNYP2cXKGVa1Q1GkwMDQc+zdmHOG2eXQgr0FrV2oP6Uecy/IZCkYxOAUgarbF0cYxShi61qmaEtsYkJgSTkkssAQuhdhLCt9mND2OVlkFV2tUjWpbDRaau9ooab06ZS6G2eZe1ewU21qdoqNkFgYOj2uJBnwKy9wXdRawh7MQJJBBwu7wkQeUwvWeOLlbaLFVa7YYhzGHUjyleU3c7PABkxoHpMT5Qs0lTZ08DUoK/HH5KdopHsW6FxEu2GLfyCyF6UagM4wfAQt5UpANMmMzEjKDnrtuM1m7bZ2A/l9R91nTdmlwTVWB7sJ1eCWjXafA7Hqj1W7HmzVaraYwa6iW4shJ1IAOvwUFItdDWkx+Y/QT8StxwrVacdE6VGwOU7BLn7HYsdxab8HnN3cMVe0ir2lODnDZPlJhercH3dAwse59MHIuADi4jJpjIgHOYWRZxEaL3UK5dSLDAxNLsttM4jQiRC3HC1+MfTigZcD72HCJ597M+ipybabKjjjFNQ7NaLsZ+NfVaIcym1pgkBzqklxcNCcLWeqKgKhctnc2mcZxPc5znO/mk5H0AHkiAXUh0cHJ8qECpGhNaxTsarbBR1gUgCQC6lNhHUkklRAb2XRcdSyVumxJ1BP3i9pTwqRzclMKaF3vxLQsxwvkvgHCBz0lxyCl30RRLgppzF5pxH7Sa2FzaDW0zsT3nRz5eixLOKq72uL61Vz297N7hl0go9vsiR9B1Gh7Sx2jgQfA5LzLiTh9ljfDHl+ISZwyNtBty81m7i9qlppUzTJD3E9wvlxA6fqhVmvupXtNoq1Hl2ItYCd3Nkz6FJyQpWatPJqaXguWq369FmrTVNR8DzKLlnvA6n6IBZ65DsIEkE6mOq51Ha3+As0Gm3uYR1IlPs98PNRmEwQRPJUG27EDjApkTrJBjYED9wlZXOJim3HnAhrjPhzVSRanb4/IQ44s1VxZaHvFSBgccIbGZI8syFy4r9dRptLT71QNHQRLj8h5qe9bptDqDzUfAbmKYA23ec89clBZLtDqFnAGfaPPj7g+iG040SpRm2uLPfritYq0Wu6CfSfqiAWIsd4fgaT3uPdlpzBgQA0jLrpC5fXHpwg0pZMbAuJO2ei6GOf0JM4ubHeRuPRu8YGZIHjkpGuXjr72qEGrWe55/xEuDQfysH2ElafhG1VmYS95w1fdpx3RrpyMclHNAfpM34T1DZrQHDLXcKZS7AaoSSSShRwBdVbPZSsJRNFJlC/L9p2ZmJ+bjOFo1dHyC8n4h4gdXqGo5obOoExAyEzqVe45vovtTp91vdbyABz8yZKy1uq42lvxGUeafCO1Fdgu9Q1rcTPdnvAHITqWjbwQWrb+93feALehxDLx/0VmtXLXQSOhGh6EbFB69QNrAtPdJHx2VylREh131TjDjzVq2YqdDu5ONQvncaBpUfD9jfWqOa2O7niI0z+Pgtf8A7JsdlUqa5HOCftolblXIxJ+ADRvkPbOjgBPnuOn1UNNgDsQ1WnZwRZASMVSngMO70zlMy4EZg5jwU9LgyzhuMVa7QfdkMIz0mQICyyx30b4aivkZ2vVDmxAlWrouqu8jC2QOqu3jw7UpAkRgGbXuaWgjcYm4mepCiu69KlJ7S0tI3h9P5hyzThLwjqYs+Lvca5l3ONPA8ASM1ir8vhlF/Z0yJpyIH5ScyjN4e0AH+G0S52Rwkd3/ADZyVUuvhmg+alppANcZOJzzUJO8yMPojwYGvqkY9ZqlL6YP/S7dvEf4iwsNUyKLnSf5i2BS88z/AGqld9cPqGpUcBlIbOcDk3VLiS5BRp0qdmcX0KjnOGmIEDNroy7o3y94FMuDh57qhqYe8Msi1xa0DRoB16rTRz9wTq06lRwMAAe6CYid+ro+3jo7oqGmwNqVBBI1JEHm0ASM90GLntMMpmY1JaSY5wV2y35aKbpdQcW6HuGCD1GnqptJdGyZezmEOa9pA3lxOXUSD5haO4+J2Wg4ZGPpMGNdQshdFpbWM0i5r96bv/l26LULvbjbUY3BWY5rjhyxRrLd5BIKC2mW4qSNokkkmmUbhlAb64ws9Brh2gNSDhAE96MpOmqD8dcQVGO7BjzTGEFxaJccW07CF5vXoB27z6FMSXkoVttpe4lzxnmepQS1kuOgw7Zx8kcZcxOcPA5ugfMygt/WR7IwkOb0yM+G6apom1ge3saBAcPD7FAbQ8hwnmCiFqsz3ZkQobvuapaH4Rk0auOg+56Jc3ZcUHOGv4VLERm6Xn5DPZEKNrNSswnEA0y0EzJg5u6J34bsR2YlwgAdQOfPfJWLOwSXxDtBOxOX6IEg+i1a7diGHTEdOfiOWiqPtFoDA01O0knJ+oA0hzRl6Kmx5qVTh9xu+eZBRY1e53h4R8kxIqyvY/aC6zPwOD6eUEmHNPPTZaCnWu63tPa0qWJ3/UZDXA/1Ng+qxdsoMqjA7UaFCadF9GpG+x59D1QyiWpez0BvCNOzVCaNMkbPPe9HbKe9amGzujUxO6z9hvguAGI5atk/JEbVWFSkQD5KN9IsZZ6za1E0XmGugtd/I8aHwOh6eChu666jHwSWQdsx4gjIjqqNkq4ThKL3ZeDmuwh7gOU/RXLgpcmiq8FUq7cb8XaAE4mkjHA0eBEu66qKxXFQLA6k9wM/9ypBPLNwLHeOSu3be5BgnqEFvqm6zWk1qYxUa4xOZtM96ORBzHikJ3wOaS5DlGqbOA9wrOA1kgwRsZzCM3fxVQqQCSOpBkeY1VG67W17JDsVNwAId7zDyJ3ah95XT2Tu0YIB1btIOyF0Xyj1C77UKjAQ4O6hJZy47dgYH/lMSPHJcVqS8ipY3fBhb3tbrTXc/dzj5DQDyCdUpMazDiNPm8RJ6mV2mWsOoE77eJQy1NHaY3VA9rR3Gj3Z3c7nGwTMnHAMPY+pdsgRXe6YiQ0TPTVCrRw66ramU5LqTM6hgt8gdydMtEXsuKO1IOI+4NP8x5T8lYoMIEF5L3nvO5npyaNkHx5D7BfE/BtGoaQYDTLngS0mMIzdIJ1jQp13UKbaThSbhYC2m2MyCXQXSfVSWq3GmHEu37KiDu95hz/ADL1Vig1lFtOliGpcZ1OGNB4kIr45K88GD4ndVFp7CniJmARqT9FWr3nXoO7Fzg+fzRnJyMH6rWcQXp+FIrtpNf2jnNqFw7wECA07A5rF3lfDKwya5jwZbOYkbSiTQDsO3VelBvdNQNI2fkZ8dPii1oqSJEdI+ix1tpMq0w7IEAab5aeOaF07dUouIY4gDbUeY0RXRRpLY8YyBsO71jX1JVipTxsLXidACNQYkEdVn6V8B5GPunnt+iN2S1xE6Hfx3UssisNWXHPvD3o0MbgfMIjZbQeef7yKGPswDmtbIOZBHSTJ5z9VbcySeQEz13CrssvPAcORH7yXKdWCDuFUbXOhGh/ZCT6hOhkcuSu/ZPsaija4g+auMtgq0zT1LO+0HkPeA8s/JZix3iMgU594dlWa9p/XmCkNcjEza3ZSgZGWuGfQozdlXtmOovPeZz0Lef0WZuy14W5e47Nh6HbxGnkjVGp321WmHN1H8w3CBjImiuOynszSI7wdHqZB8EkXuVgxEjSAQOU8klcYpqwJzadI8otBknPIfFUKLO0fJ9xuZ68grFpaYA57LlPTCNPqm/2Yr+C3UrlxgCAuU6pDsUgRkE0VAwSULvW8S1hIyJ0+6EKyl+JNot7W/koyctJG/wDcQpbztUXixmwon1Jn6KvwzhpNdVe6MboBPIfc/JQ3xU/4mwgyDRy8IKJ90D4LnFjZDJ90yekrLWizUzrn0C2V4tD6UHbNY20VadMy5wMaNGquHRUuyJlMscacDDUGWvdcAYIKo2ixxmdd+u3zldq3g+qXO90NaYA2nLPmVbZbBVAAycABB0I381GyJWBXN1UtltrqZkZjdp0P2Vy3WENaTtP78ULOaEumayxWplaHNkFuo3E/TqrxPpGyxdmqOY4OaYI3Wgst7tfAd3XfA+B2VbqHKFoutcSZIjKPHllskW55LoE6Gf3zXOwOyNMW1Q18ptRxdAKeWEaqGtUjRRgmh4etdWmDTIDqbjMH8p5jktTd9fNYO6r0EgfVbzh6iajmgDMkABZ5djYnpPCzT2RcecDySRWy2cMY1g0Aj9V1OiqQmTt2eF1qx09Smm0gaAk/BWOIbA6z1n0z+U68xsfRC6VpkwikREznEmSUBt9Y16optnCN9gPzFGrVQcabiHbKg1rKLS2RjPvfZCvZb9FHipwZZgG5DE0DwbJUDa02qzmZijn6OP1VTii2Y2Mb1JPll91BdttAAL9QwsaTlk7YnaFS9lv0G+JbzLaYZTmagjFO28dSskyiJI1PPmr9ttTsgdhGaHThdJUslWT02BjHE7jIdZyVKjVwuxDZdfUkpBijYccbYq1oc8y4+HLyCTaalFIJ4pBLcjVjwvyRtAT8KcKYTsKBs1xxjqFpczQ+I2KI2W8RUykg8p+SGFiipOLTIRRZl1EaaDVQcyfVJtLZV6N4tdlIB/ldl6FTVHHT4phjZDWqBhEa7euq919m/Dva0aFsc8iBk1sQ6Dq7z5LD8NezBt4ObUbWwMDW4xhxHLLu5xOuq90um62WaiyhSEMptDW88tyeZ1USvkBuuC2kkkjAPHeJeJqNsph4Y+nWaDMtyIGxPMLzivem7XAdN0435UB1KHX1c1Z38VrB2bswPzCeYTMkfKBgyyL+qxGIf3D7qubeNTr/AF/JAH03DIz4JVbOW+9keSTQ2wvaq9J0AGTyn6jRU3vbkJJAGg5qpZG97wBPwU9Okgk6GQjuLNor4wBGY35jaVCafOSrLaakbRSHkO1j0qKrKYU9NrcidP3MfFW6dFS9l0SXlNP7ekV6dlaSRkATkN89FE6k2Y3+yuvYOXgo3NHLPmh3lrFRUdQHJMdSB2VtzVE5qNTZHjj6KxpjVRhuatmmrFkupziJyE6/ZMU+OTm6rHUkkjO1PeI6o3dfce3GCWuHPIg7g8wqF50A21VGDICq5o8A4j6LRWC7y9uAajNnLLbzWm7Ry65PVfZ3eP4Sz1GhoeYDg493G2YknYicx4rQ/wC8N0f8puX/AJP0WO4OqY6bqLtQCOUBwhw+R8kDqAtc5pOYJB8Rl9EUPRJryej1vaBVJGGnTHi4lJea9ocs0kVAWCrPcAnE50gZkc42RG+6c0J80kkeOTlG2Ih0Zqygtpmq44sJhoPMjUlZy2Vi5xJ1lJJDPsbEt3TY5a9/gPUz9FdbZVxJYsz5Z0dIk5R+5M2gpW0kklhbZ6aKRK2mnClJSSQWXI66hryH1UPZpJIhaGOoqJ1FJJEmSi5YLuxFpMRKPtsoxNH+IfMJJIFJuzFropSjXr8mAvETa6p51qn/ALuW14Wokk6Qkkuuvijz3k0lF5pVaVYR33Q4dRE+oU1/WkMtVRuBpkNdP9QB+criSuPZcuimLcIHcbkeSSSSY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4" name="Groupe 3"/>
          <p:cNvGrpSpPr/>
          <p:nvPr/>
        </p:nvGrpSpPr>
        <p:grpSpPr>
          <a:xfrm>
            <a:off x="39756" y="592404"/>
            <a:ext cx="8735149" cy="2171701"/>
            <a:chOff x="39756" y="592404"/>
            <a:chExt cx="8735149" cy="2171701"/>
          </a:xfrm>
        </p:grpSpPr>
        <p:sp>
          <p:nvSpPr>
            <p:cNvPr id="9" name="Rectangle 8"/>
            <p:cNvSpPr/>
            <p:nvPr/>
          </p:nvSpPr>
          <p:spPr>
            <a:xfrm>
              <a:off x="4939508" y="831708"/>
              <a:ext cx="3835397" cy="707886"/>
            </a:xfrm>
            <a:prstGeom prst="rect">
              <a:avLst/>
            </a:prstGeom>
          </p:spPr>
          <p:txBody>
            <a:bodyPr wrap="square">
              <a:spAutoFit/>
            </a:bodyPr>
            <a:lstStyle/>
            <a:p>
              <a:r>
                <a:rPr lang="fr-FR" sz="2000" i="0" dirty="0" smtClean="0">
                  <a:solidFill>
                    <a:schemeClr val="accent2">
                      <a:lumMod val="75000"/>
                    </a:schemeClr>
                  </a:solidFill>
                </a:rPr>
                <a:t>Protocole « BB 84 » (Bennett et Brassard)</a:t>
              </a:r>
              <a:endParaRPr lang="fr-FR" sz="2000" i="0" dirty="0">
                <a:solidFill>
                  <a:schemeClr val="accent2">
                    <a:lumMod val="75000"/>
                  </a:schemeClr>
                </a:solidFill>
              </a:endParaRPr>
            </a:p>
          </p:txBody>
        </p:sp>
        <p:pic>
          <p:nvPicPr>
            <p:cNvPr id="1028" name="Picture 4" descr="http://www.cs.bu.edu/new-CS-web/content/research/colloquium/bennet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56" y="592404"/>
              <a:ext cx="200025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 professeur Gilles Brassard reçoit le Prix Killa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19167" y="614136"/>
              <a:ext cx="2540695" cy="154982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rganigramme : Stockage à accès direct 5"/>
          <p:cNvSpPr/>
          <p:nvPr/>
        </p:nvSpPr>
        <p:spPr bwMode="auto">
          <a:xfrm>
            <a:off x="582681" y="3541158"/>
            <a:ext cx="914400" cy="685800"/>
          </a:xfrm>
          <a:prstGeom prst="flowChartMagneticDrum">
            <a:avLst/>
          </a:prstGeom>
          <a:solidFill>
            <a:schemeClr val="tx1">
              <a:lumMod val="65000"/>
            </a:schemeClr>
          </a:solidFill>
          <a:ln w="9525" cap="flat" cmpd="sng" algn="ctr">
            <a:solidFill>
              <a:schemeClr val="tx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 name="Flèche droite 6"/>
          <p:cNvSpPr/>
          <p:nvPr/>
        </p:nvSpPr>
        <p:spPr bwMode="auto">
          <a:xfrm>
            <a:off x="1364973" y="3766111"/>
            <a:ext cx="7139264" cy="234433"/>
          </a:xfrm>
          <a:prstGeom prst="rightArrow">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5" name="Groupe 4"/>
          <p:cNvGrpSpPr/>
          <p:nvPr/>
        </p:nvGrpSpPr>
        <p:grpSpPr>
          <a:xfrm>
            <a:off x="2040006" y="3158447"/>
            <a:ext cx="845656" cy="714502"/>
            <a:chOff x="2040006" y="3396983"/>
            <a:chExt cx="845656" cy="714502"/>
          </a:xfrm>
        </p:grpSpPr>
        <p:cxnSp>
          <p:nvCxnSpPr>
            <p:cNvPr id="11" name="Connecteur droit avec flèche 10"/>
            <p:cNvCxnSpPr/>
            <p:nvPr/>
          </p:nvCxnSpPr>
          <p:spPr bwMode="auto">
            <a:xfrm flipV="1">
              <a:off x="2040006" y="3542280"/>
              <a:ext cx="0" cy="569205"/>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Connecteur droit avec flèche 38"/>
            <p:cNvCxnSpPr/>
            <p:nvPr/>
          </p:nvCxnSpPr>
          <p:spPr bwMode="auto">
            <a:xfrm flipV="1">
              <a:off x="2040006" y="3889489"/>
              <a:ext cx="463828" cy="221996"/>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Image 14"/>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2542762" y="3634219"/>
              <a:ext cx="342900" cy="255270"/>
            </a:xfrm>
            <a:prstGeom prst="rect">
              <a:avLst/>
            </a:prstGeom>
          </p:spPr>
        </p:pic>
        <p:pic>
          <p:nvPicPr>
            <p:cNvPr id="16" name="Image 15"/>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2117426" y="3396983"/>
              <a:ext cx="316230" cy="255270"/>
            </a:xfrm>
            <a:prstGeom prst="rect">
              <a:avLst/>
            </a:prstGeom>
          </p:spPr>
        </p:pic>
      </p:grpSp>
      <p:pic>
        <p:nvPicPr>
          <p:cNvPr id="13" name="Image 12"/>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2856114" y="3146823"/>
            <a:ext cx="1066800" cy="394335"/>
          </a:xfrm>
          <a:prstGeom prst="rect">
            <a:avLst/>
          </a:prstGeom>
        </p:spPr>
      </p:pic>
      <p:sp>
        <p:nvSpPr>
          <p:cNvPr id="60" name="Rectangle 59"/>
          <p:cNvSpPr/>
          <p:nvPr/>
        </p:nvSpPr>
        <p:spPr>
          <a:xfrm>
            <a:off x="479425" y="4416107"/>
            <a:ext cx="1209399" cy="400110"/>
          </a:xfrm>
          <a:prstGeom prst="rect">
            <a:avLst/>
          </a:prstGeom>
        </p:spPr>
        <p:txBody>
          <a:bodyPr wrap="square">
            <a:spAutoFit/>
          </a:bodyPr>
          <a:lstStyle/>
          <a:p>
            <a:r>
              <a:rPr lang="fr-FR" sz="2000" i="0" dirty="0" smtClean="0">
                <a:solidFill>
                  <a:schemeClr val="accent2">
                    <a:lumMod val="75000"/>
                  </a:schemeClr>
                </a:solidFill>
              </a:rPr>
              <a:t>A (Alice)</a:t>
            </a:r>
            <a:endParaRPr lang="fr-FR" sz="2000" i="0" dirty="0">
              <a:solidFill>
                <a:schemeClr val="accent2">
                  <a:lumMod val="75000"/>
                </a:schemeClr>
              </a:solidFill>
            </a:endParaRPr>
          </a:p>
        </p:txBody>
      </p:sp>
      <p:grpSp>
        <p:nvGrpSpPr>
          <p:cNvPr id="68" name="Groupe 67"/>
          <p:cNvGrpSpPr/>
          <p:nvPr/>
        </p:nvGrpSpPr>
        <p:grpSpPr>
          <a:xfrm>
            <a:off x="7661545" y="3553819"/>
            <a:ext cx="560292" cy="627130"/>
            <a:chOff x="3949277" y="1793900"/>
            <a:chExt cx="1216153" cy="1216152"/>
          </a:xfrm>
        </p:grpSpPr>
        <p:sp>
          <p:nvSpPr>
            <p:cNvPr id="69" name="Cube 68"/>
            <p:cNvSpPr/>
            <p:nvPr/>
          </p:nvSpPr>
          <p:spPr bwMode="auto">
            <a:xfrm>
              <a:off x="3949277" y="1793900"/>
              <a:ext cx="1216152" cy="1216152"/>
            </a:xfrm>
            <a:prstGeom prst="cube">
              <a:avLst/>
            </a:prstGeom>
            <a:solidFill>
              <a:schemeClr val="accent3">
                <a:lumMod val="20000"/>
                <a:lumOff val="80000"/>
                <a:alpha val="28000"/>
              </a:schemeClr>
            </a:solidFill>
            <a:ln w="9525" cap="flat" cmpd="sng" algn="ctr">
              <a:solidFill>
                <a:schemeClr val="accent4">
                  <a:lumMod val="9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70" name="Connecteur droit 69"/>
            <p:cNvCxnSpPr/>
            <p:nvPr/>
          </p:nvCxnSpPr>
          <p:spPr bwMode="auto">
            <a:xfrm>
              <a:off x="4265703" y="1793900"/>
              <a:ext cx="0" cy="901174"/>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70"/>
            <p:cNvCxnSpPr/>
            <p:nvPr/>
          </p:nvCxnSpPr>
          <p:spPr bwMode="auto">
            <a:xfrm flipV="1">
              <a:off x="3949277" y="2695074"/>
              <a:ext cx="316426" cy="314978"/>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Connecteur droit 71"/>
            <p:cNvCxnSpPr/>
            <p:nvPr/>
          </p:nvCxnSpPr>
          <p:spPr bwMode="auto">
            <a:xfrm flipH="1">
              <a:off x="4265703" y="2695074"/>
              <a:ext cx="899727" cy="0"/>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onnecteur droit 72"/>
            <p:cNvCxnSpPr/>
            <p:nvPr/>
          </p:nvCxnSpPr>
          <p:spPr bwMode="auto">
            <a:xfrm flipV="1">
              <a:off x="3949277" y="1793900"/>
              <a:ext cx="1216152" cy="297894"/>
            </a:xfrm>
            <a:prstGeom prst="line">
              <a:avLst/>
            </a:prstGeom>
            <a:solidFill>
              <a:schemeClr val="accent1"/>
            </a:solidFill>
            <a:ln w="9525"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onnecteur droit 73"/>
            <p:cNvCxnSpPr/>
            <p:nvPr/>
          </p:nvCxnSpPr>
          <p:spPr bwMode="auto">
            <a:xfrm flipV="1">
              <a:off x="3949278" y="2712158"/>
              <a:ext cx="1216152" cy="297894"/>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e 74"/>
          <p:cNvGrpSpPr/>
          <p:nvPr/>
        </p:nvGrpSpPr>
        <p:grpSpPr>
          <a:xfrm rot="19880676">
            <a:off x="7631664" y="3487161"/>
            <a:ext cx="560292" cy="627130"/>
            <a:chOff x="3949277" y="1793900"/>
            <a:chExt cx="1216153" cy="1216152"/>
          </a:xfrm>
        </p:grpSpPr>
        <p:sp>
          <p:nvSpPr>
            <p:cNvPr id="76" name="Cube 75"/>
            <p:cNvSpPr/>
            <p:nvPr/>
          </p:nvSpPr>
          <p:spPr bwMode="auto">
            <a:xfrm>
              <a:off x="3949277" y="1793900"/>
              <a:ext cx="1216152" cy="1216152"/>
            </a:xfrm>
            <a:prstGeom prst="cube">
              <a:avLst/>
            </a:prstGeom>
            <a:solidFill>
              <a:schemeClr val="accent3">
                <a:lumMod val="20000"/>
                <a:lumOff val="80000"/>
                <a:alpha val="28000"/>
              </a:schemeClr>
            </a:solidFill>
            <a:ln w="9525" cap="flat" cmpd="sng" algn="ctr">
              <a:solidFill>
                <a:schemeClr val="accent4">
                  <a:lumMod val="9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77" name="Connecteur droit 76"/>
            <p:cNvCxnSpPr/>
            <p:nvPr/>
          </p:nvCxnSpPr>
          <p:spPr bwMode="auto">
            <a:xfrm>
              <a:off x="4265703" y="1793900"/>
              <a:ext cx="0" cy="901174"/>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Connecteur droit 77"/>
            <p:cNvCxnSpPr/>
            <p:nvPr/>
          </p:nvCxnSpPr>
          <p:spPr bwMode="auto">
            <a:xfrm flipV="1">
              <a:off x="3949277" y="2695074"/>
              <a:ext cx="316426" cy="314978"/>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Connecteur droit 78"/>
            <p:cNvCxnSpPr/>
            <p:nvPr/>
          </p:nvCxnSpPr>
          <p:spPr bwMode="auto">
            <a:xfrm flipH="1">
              <a:off x="4265703" y="2695074"/>
              <a:ext cx="899727" cy="0"/>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onnecteur droit 79"/>
            <p:cNvCxnSpPr/>
            <p:nvPr/>
          </p:nvCxnSpPr>
          <p:spPr bwMode="auto">
            <a:xfrm flipV="1">
              <a:off x="3949277" y="1793900"/>
              <a:ext cx="1216152" cy="297894"/>
            </a:xfrm>
            <a:prstGeom prst="line">
              <a:avLst/>
            </a:prstGeom>
            <a:solidFill>
              <a:schemeClr val="accent1"/>
            </a:solidFill>
            <a:ln w="9525"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Connecteur droit 80"/>
            <p:cNvCxnSpPr/>
            <p:nvPr/>
          </p:nvCxnSpPr>
          <p:spPr bwMode="auto">
            <a:xfrm flipV="1">
              <a:off x="3949278" y="2712158"/>
              <a:ext cx="1216152" cy="297894"/>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3" name="Rectangle 82"/>
          <p:cNvSpPr/>
          <p:nvPr/>
        </p:nvSpPr>
        <p:spPr>
          <a:xfrm>
            <a:off x="7565506" y="4425567"/>
            <a:ext cx="1209399" cy="400110"/>
          </a:xfrm>
          <a:prstGeom prst="rect">
            <a:avLst/>
          </a:prstGeom>
        </p:spPr>
        <p:txBody>
          <a:bodyPr wrap="square">
            <a:spAutoFit/>
          </a:bodyPr>
          <a:lstStyle/>
          <a:p>
            <a:r>
              <a:rPr lang="fr-FR" sz="2000" i="0" dirty="0" smtClean="0">
                <a:solidFill>
                  <a:schemeClr val="accent2">
                    <a:lumMod val="75000"/>
                  </a:schemeClr>
                </a:solidFill>
              </a:rPr>
              <a:t>B (Bob)</a:t>
            </a:r>
            <a:endParaRPr lang="fr-FR" sz="2000" i="0" dirty="0">
              <a:solidFill>
                <a:schemeClr val="accent2">
                  <a:lumMod val="75000"/>
                </a:schemeClr>
              </a:solidFill>
            </a:endParaRPr>
          </a:p>
        </p:txBody>
      </p:sp>
      <p:pic>
        <p:nvPicPr>
          <p:cNvPr id="17" name="Image 16"/>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2008409" y="4013060"/>
            <a:ext cx="1068705" cy="394335"/>
          </a:xfrm>
          <a:prstGeom prst="rect">
            <a:avLst/>
          </a:prstGeom>
        </p:spPr>
      </p:pic>
      <p:grpSp>
        <p:nvGrpSpPr>
          <p:cNvPr id="18" name="Groupe 17"/>
          <p:cNvGrpSpPr/>
          <p:nvPr/>
        </p:nvGrpSpPr>
        <p:grpSpPr>
          <a:xfrm>
            <a:off x="1456663" y="3209226"/>
            <a:ext cx="1321526" cy="1125861"/>
            <a:chOff x="2655136" y="3447762"/>
            <a:chExt cx="1321526" cy="1125861"/>
          </a:xfrm>
        </p:grpSpPr>
        <p:cxnSp>
          <p:nvCxnSpPr>
            <p:cNvPr id="46" name="Connecteur droit avec flèche 45"/>
            <p:cNvCxnSpPr/>
            <p:nvPr/>
          </p:nvCxnSpPr>
          <p:spPr bwMode="auto">
            <a:xfrm flipV="1">
              <a:off x="3285710" y="3652253"/>
              <a:ext cx="231914" cy="45923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Connecteur droit avec flèche 48"/>
            <p:cNvCxnSpPr/>
            <p:nvPr/>
          </p:nvCxnSpPr>
          <p:spPr bwMode="auto">
            <a:xfrm flipH="1" flipV="1">
              <a:off x="2994991" y="3761854"/>
              <a:ext cx="290719" cy="34963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Image 13"/>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2655136" y="4318353"/>
              <a:ext cx="489585" cy="255270"/>
            </a:xfrm>
            <a:prstGeom prst="rect">
              <a:avLst/>
            </a:prstGeom>
          </p:spPr>
        </p:pic>
        <p:pic>
          <p:nvPicPr>
            <p:cNvPr id="12" name="Image 1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3612807" y="3447762"/>
              <a:ext cx="363855" cy="255270"/>
            </a:xfrm>
            <a:prstGeom prst="rect">
              <a:avLst/>
            </a:prstGeom>
          </p:spPr>
        </p:pic>
      </p:grpSp>
      <p:sp>
        <p:nvSpPr>
          <p:cNvPr id="61" name="Rectangle 60"/>
          <p:cNvSpPr/>
          <p:nvPr/>
        </p:nvSpPr>
        <p:spPr>
          <a:xfrm>
            <a:off x="175455" y="4974832"/>
            <a:ext cx="8899799" cy="338554"/>
          </a:xfrm>
          <a:prstGeom prst="rect">
            <a:avLst/>
          </a:prstGeom>
        </p:spPr>
        <p:txBody>
          <a:bodyPr wrap="square">
            <a:spAutoFit/>
          </a:bodyPr>
          <a:lstStyle/>
          <a:p>
            <a:pPr algn="ctr"/>
            <a:r>
              <a:rPr lang="fr-FR" sz="1600" i="0" dirty="0">
                <a:solidFill>
                  <a:schemeClr val="accent2">
                    <a:lumMod val="75000"/>
                  </a:schemeClr>
                </a:solidFill>
              </a:rPr>
              <a:t>Si Alice et Bob choisissent la même orientation (H/V ou 45/135) </a:t>
            </a:r>
            <a:r>
              <a:rPr lang="fr-FR" sz="1600" i="0" dirty="0" smtClean="0">
                <a:solidFill>
                  <a:schemeClr val="accent2">
                    <a:lumMod val="75000"/>
                  </a:schemeClr>
                </a:solidFill>
              </a:rPr>
              <a:t>→ communication « normale »</a:t>
            </a:r>
            <a:endParaRPr lang="fr-FR" sz="1600" i="0" dirty="0">
              <a:solidFill>
                <a:schemeClr val="accent2">
                  <a:lumMod val="75000"/>
                </a:schemeClr>
              </a:solidFill>
            </a:endParaRPr>
          </a:p>
        </p:txBody>
      </p:sp>
      <p:sp>
        <p:nvSpPr>
          <p:cNvPr id="62" name="Rectangle 61"/>
          <p:cNvSpPr/>
          <p:nvPr/>
        </p:nvSpPr>
        <p:spPr>
          <a:xfrm>
            <a:off x="239712" y="5419035"/>
            <a:ext cx="8899799" cy="584775"/>
          </a:xfrm>
          <a:prstGeom prst="rect">
            <a:avLst/>
          </a:prstGeom>
        </p:spPr>
        <p:txBody>
          <a:bodyPr wrap="square">
            <a:spAutoFit/>
          </a:bodyPr>
          <a:lstStyle/>
          <a:p>
            <a:r>
              <a:rPr lang="fr-FR" sz="1600" i="0" dirty="0">
                <a:solidFill>
                  <a:schemeClr val="accent2">
                    <a:lumMod val="75000"/>
                  </a:schemeClr>
                </a:solidFill>
              </a:rPr>
              <a:t>Si </a:t>
            </a:r>
            <a:r>
              <a:rPr lang="fr-FR" sz="1600" i="0" dirty="0" smtClean="0">
                <a:solidFill>
                  <a:schemeClr val="accent2">
                    <a:lumMod val="75000"/>
                  </a:schemeClr>
                </a:solidFill>
              </a:rPr>
              <a:t>Alice et </a:t>
            </a:r>
            <a:r>
              <a:rPr lang="fr-FR" sz="1600" i="0" dirty="0">
                <a:solidFill>
                  <a:schemeClr val="accent2">
                    <a:lumMod val="75000"/>
                  </a:schemeClr>
                </a:solidFill>
              </a:rPr>
              <a:t>Bob choisissent </a:t>
            </a:r>
            <a:r>
              <a:rPr lang="fr-FR" sz="1600" i="0" dirty="0" smtClean="0">
                <a:solidFill>
                  <a:schemeClr val="accent2">
                    <a:lumMod val="75000"/>
                  </a:schemeClr>
                </a:solidFill>
              </a:rPr>
              <a:t>des orientations différentes, p. ex. Alice choisit 45/135 et Bob H/V </a:t>
            </a:r>
            <a:r>
              <a:rPr lang="fr-FR" sz="1600" i="0" dirty="0">
                <a:solidFill>
                  <a:schemeClr val="accent2">
                    <a:lumMod val="75000"/>
                  </a:schemeClr>
                </a:solidFill>
              </a:rPr>
              <a:t>→ </a:t>
            </a:r>
            <a:r>
              <a:rPr lang="fr-FR" sz="1600" i="0" dirty="0" smtClean="0">
                <a:solidFill>
                  <a:schemeClr val="accent2">
                    <a:lumMod val="75000"/>
                  </a:schemeClr>
                </a:solidFill>
              </a:rPr>
              <a:t>erreurs de communication dans 50 % des cas</a:t>
            </a:r>
            <a:endParaRPr lang="fr-FR" sz="1600" i="0" dirty="0">
              <a:solidFill>
                <a:schemeClr val="accent2">
                  <a:lumMod val="75000"/>
                </a:schemeClr>
              </a:solidFill>
            </a:endParaRPr>
          </a:p>
        </p:txBody>
      </p:sp>
    </p:spTree>
    <p:extLst>
      <p:ext uri="{BB962C8B-B14F-4D97-AF65-F5344CB8AC3E}">
        <p14:creationId xmlns:p14="http://schemas.microsoft.com/office/powerpoint/2010/main" val="3681301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6" grpId="0" animBg="1"/>
      <p:bldP spid="7" grpId="0" animBg="1"/>
      <p:bldP spid="60" grpId="0"/>
      <p:bldP spid="83" grpId="0"/>
      <p:bldP spid="61" grpId="0"/>
      <p:bldP spid="6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Protocole BB 84 : code quantique d’un message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79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 name="AutoShape 2" descr="data:image/jpeg;base64,/9j/4AAQSkZJRgABAQAAAQABAAD/2wCEAAkGBhQSERUSExQUFBQVFhcYFRYXFxQWGBgXFBcVGBcXFBYYHCYfFxkjGRQUHy8gIycpLC0sFx8xNTAqNScsLCkBCQoKDgwOGg8PGiwkHyQsLDQqLCwsLCkpLCwsKiwsLCksLCksLCwsLCwpLCwsLCkpLCksLCksLCwsLCwsLCksLP/AABEIALYAqAMBIgACEQEDEQH/xAAcAAABBQEBAQAAAAAAAAAAAAAFAAIDBAYBBwj/xABAEAABAwEGAwUGBAQDCQAAAAABAAIRAwQFEiExQQZRYRMicYGRBzKhscHRFELh8CNScpJigvEWFyUzQ1NjssL/xAAaAQACAwEBAAAAAAAAAAAAAAACAwABBAUG/8QAJxEAAgIBBAIBAwUAAAAAAAAAAAECEQMEEiExQVEyInHBExRhYoH/2gAMAwEAAhEDEQA/APQgFIAmgJ4XWs59HQnBILsIbLo6CnSmrkqi6HSuOcuFyy/FHGVOzAt1dpCsJRb4CtqvgAxMTpzPXoEMfeBcdiPElZKzXo+r/EP5vIR9URo2sjdZsmp2/FHSwaNPmQep2hzs+WimFt5yh932sEwjjaQfE6brOtbJPk3S0EKtEFntWKGjPc/v96IxRr6LO3xY32dhr05IaDibqQN3BUrq4u7QAhod55+i248sci4OVmwSgzbir1UjShN33m1+0dOSKsdKklRnofCcE0FOagZKHNUzSowpWhLYaRPTCSkYEkhsbRloXQnYU4NXRsxUcClaEmNTsCFsNIY5qY7ISVZAUFezzrn0VJl0AOIeI20aTnbAEzz6NXhdpvF9qtGJ5950+A5Ba/2u37NQWdsANgujcnRs8hqsjwvZMbiT5JOfJXCNOnhuZs6AhoAjyVmjVVOzyBB2TH1oKwTkdvHEPWSvDhmtdYKwIXndC1g7nVaG67eQNSsUpcm6KtUbmmQR0XkPFN3m7bZLMqNUl1PkP5meRPoQvSLDeQI1QX2pWAVbAX6upOa4HxyPlBTsOVppowanDxyVuH+IcUY9RGe2fPl46Le2SrI5jmvGuAryBc1jjloJ0/pJXslisoYIGmo6dAuzGe6NnEyRpltqeEwJwVNiyRqmYoWhTNCWw0WGuSXKTF1JYwAQntalCc0LcYkda1TNYuUwpmpbYxIjFNdfSlW2MBC46gg3h7T5z9r1MNt7m5ZNB/uAOfoEL4KObgdyrftUa83lXJBzfDctQAAI9EuB6bA1xcQHA6HVZ80rZs0seUaS0MyQ5zJP1V+1W9oBzz8z8tECN5tJOYbAJ7xLZjllmeiytM6qlFdhiytjcI9dVXPJ379VgPxpnukOyOhVm773w5zzG+qzSizVDJE9bu2qC3UfFS37Zu1slZkAyw5eC89ufjdjDDj8z5ra3ZxDjpufhlgDtCAS0CT3T02VRTT5AyyjPpmL9mF2D8S4ESG5wdOWf75L2RtNYP2cXKGVa1Q1GkwMDQc+zdmHOG2eXQgr0FrV2oP6Uecy/IZCkYxOAUgarbF0cYxShi61qmaEtsYkJgSTkkssAQuhdhLCt9mND2OVlkFV2tUjWpbDRaau9ooab06ZS6G2eZe1ewU21qdoqNkFgYOj2uJBnwKy9wXdRawh7MQJJBBwu7wkQeUwvWeOLlbaLFVa7YYhzGHUjyleU3c7PABkxoHpMT5Qs0lTZ08DUoK/HH5KdopHsW6FxEu2GLfyCyF6UagM4wfAQt5UpANMmMzEjKDnrtuM1m7bZ2A/l9R91nTdmlwTVWB7sJ1eCWjXafA7Hqj1W7HmzVaraYwa6iW4shJ1IAOvwUFItdDWkx+Y/QT8StxwrVacdE6VGwOU7BLn7HYsdxab8HnN3cMVe0ir2lODnDZPlJhercH3dAwse59MHIuADi4jJpjIgHOYWRZxEaL3UK5dSLDAxNLsttM4jQiRC3HC1+MfTigZcD72HCJ597M+ipybabKjjjFNQ7NaLsZ+NfVaIcym1pgkBzqklxcNCcLWeqKgKhctnc2mcZxPc5znO/mk5H0AHkiAXUh0cHJ8qECpGhNaxTsarbBR1gUgCQC6lNhHUkklRAb2XRcdSyVumxJ1BP3i9pTwqRzclMKaF3vxLQsxwvkvgHCBz0lxyCl30RRLgppzF5pxH7Sa2FzaDW0zsT3nRz5eixLOKq72uL61Vz297N7hl0go9vsiR9B1Gh7Sx2jgQfA5LzLiTh9ljfDHl+ISZwyNtBty81m7i9qlppUzTJD3E9wvlxA6fqhVmvupXtNoq1Hl2ItYCd3Nkz6FJyQpWatPJqaXguWq369FmrTVNR8DzKLlnvA6n6IBZ65DsIEkE6mOq51Ha3+As0Gm3uYR1IlPs98PNRmEwQRPJUG27EDjApkTrJBjYED9wlZXOJim3HnAhrjPhzVSRanb4/IQ44s1VxZaHvFSBgccIbGZI8syFy4r9dRptLT71QNHQRLj8h5qe9bptDqDzUfAbmKYA23ec89clBZLtDqFnAGfaPPj7g+iG040SpRm2uLPfritYq0Wu6CfSfqiAWIsd4fgaT3uPdlpzBgQA0jLrpC5fXHpwg0pZMbAuJO2ei6GOf0JM4ubHeRuPRu8YGZIHjkpGuXjr72qEGrWe55/xEuDQfysH2ElafhG1VmYS95w1fdpx3RrpyMclHNAfpM34T1DZrQHDLXcKZS7AaoSSSShRwBdVbPZSsJRNFJlC/L9p2ZmJ+bjOFo1dHyC8n4h4gdXqGo5obOoExAyEzqVe45vovtTp91vdbyABz8yZKy1uq42lvxGUeafCO1Fdgu9Q1rcTPdnvAHITqWjbwQWrb+93feALehxDLx/0VmtXLXQSOhGh6EbFB69QNrAtPdJHx2VylREh131TjDjzVq2YqdDu5ONQvncaBpUfD9jfWqOa2O7niI0z+Pgtf8A7JsdlUqa5HOCftolblXIxJ+ADRvkPbOjgBPnuOn1UNNgDsQ1WnZwRZASMVSngMO70zlMy4EZg5jwU9LgyzhuMVa7QfdkMIz0mQICyyx30b4aivkZ2vVDmxAlWrouqu8jC2QOqu3jw7UpAkRgGbXuaWgjcYm4mepCiu69KlJ7S0tI3h9P5hyzThLwjqYs+Lvca5l3ONPA8ASM1ir8vhlF/Z0yJpyIH5ScyjN4e0AH+G0S52Rwkd3/ADZyVUuvhmg+alppANcZOJzzUJO8yMPojwYGvqkY9ZqlL6YP/S7dvEf4iwsNUyKLnSf5i2BS88z/AGqld9cPqGpUcBlIbOcDk3VLiS5BRp0qdmcX0KjnOGmIEDNroy7o3y94FMuDh57qhqYe8Msi1xa0DRoB16rTRz9wTq06lRwMAAe6CYid+ro+3jo7oqGmwNqVBBI1JEHm0ASM90GLntMMpmY1JaSY5wV2y35aKbpdQcW6HuGCD1GnqptJdGyZezmEOa9pA3lxOXUSD5haO4+J2Wg4ZGPpMGNdQshdFpbWM0i5r96bv/l26LULvbjbUY3BWY5rjhyxRrLd5BIKC2mW4qSNokkkmmUbhlAb64ws9Brh2gNSDhAE96MpOmqD8dcQVGO7BjzTGEFxaJccW07CF5vXoB27z6FMSXkoVttpe4lzxnmepQS1kuOgw7Zx8kcZcxOcPA5ugfMygt/WR7IwkOb0yM+G6apom1ge3saBAcPD7FAbQ8hwnmCiFqsz3ZkQobvuapaH4Rk0auOg+56Jc3ZcUHOGv4VLERm6Xn5DPZEKNrNSswnEA0y0EzJg5u6J34bsR2YlwgAdQOfPfJWLOwSXxDtBOxOX6IEg+i1a7diGHTEdOfiOWiqPtFoDA01O0knJ+oA0hzRl6Kmx5qVTh9xu+eZBRY1e53h4R8kxIqyvY/aC6zPwOD6eUEmHNPPTZaCnWu63tPa0qWJ3/UZDXA/1Ng+qxdsoMqjA7UaFCadF9GpG+x59D1QyiWpez0BvCNOzVCaNMkbPPe9HbKe9amGzujUxO6z9hvguAGI5atk/JEbVWFSkQD5KN9IsZZ6za1E0XmGugtd/I8aHwOh6eChu666jHwSWQdsx4gjIjqqNkq4ThKL3ZeDmuwh7gOU/RXLgpcmiq8FUq7cb8XaAE4mkjHA0eBEu66qKxXFQLA6k9wM/9ypBPLNwLHeOSu3be5BgnqEFvqm6zWk1qYxUa4xOZtM96ORBzHikJ3wOaS5DlGqbOA9wrOA1kgwRsZzCM3fxVQqQCSOpBkeY1VG67W17JDsVNwAId7zDyJ3ah95XT2Tu0YIB1btIOyF0Xyj1C77UKjAQ4O6hJZy47dgYH/lMSPHJcVqS8ipY3fBhb3tbrTXc/dzj5DQDyCdUpMazDiNPm8RJ6mV2mWsOoE77eJQy1NHaY3VA9rR3Gj3Z3c7nGwTMnHAMPY+pdsgRXe6YiQ0TPTVCrRw66ramU5LqTM6hgt8gdydMtEXsuKO1IOI+4NP8x5T8lYoMIEF5L3nvO5npyaNkHx5D7BfE/BtGoaQYDTLngS0mMIzdIJ1jQp13UKbaThSbhYC2m2MyCXQXSfVSWq3GmHEu37KiDu95hz/ADL1Vig1lFtOliGpcZ1OGNB4kIr45K88GD4ndVFp7CniJmARqT9FWr3nXoO7Fzg+fzRnJyMH6rWcQXp+FIrtpNf2jnNqFw7wECA07A5rF3lfDKwya5jwZbOYkbSiTQDsO3VelBvdNQNI2fkZ8dPii1oqSJEdI+ix1tpMq0w7IEAab5aeOaF07dUouIY4gDbUeY0RXRRpLY8YyBsO71jX1JVipTxsLXidACNQYkEdVn6V8B5GPunnt+iN2S1xE6Hfx3UssisNWXHPvD3o0MbgfMIjZbQeef7yKGPswDmtbIOZBHSTJ5z9VbcySeQEz13CrssvPAcORH7yXKdWCDuFUbXOhGh/ZCT6hOhkcuSu/ZPsaija4g+auMtgq0zT1LO+0HkPeA8s/JZix3iMgU594dlWa9p/XmCkNcjEza3ZSgZGWuGfQozdlXtmOovPeZz0Lef0WZuy14W5e47Nh6HbxGnkjVGp321WmHN1H8w3CBjImiuOynszSI7wdHqZB8EkXuVgxEjSAQOU8klcYpqwJzadI8otBknPIfFUKLO0fJ9xuZ68grFpaYA57LlPTCNPqm/2Yr+C3UrlxgCAuU6pDsUgRkE0VAwSULvW8S1hIyJ0+6EKyl+JNot7W/koyctJG/wDcQpbztUXixmwon1Jn6KvwzhpNdVe6MboBPIfc/JQ3xU/4mwgyDRy8IKJ90D4LnFjZDJ90yekrLWizUzrn0C2V4tD6UHbNY20VadMy5wMaNGquHRUuyJlMscacDDUGWvdcAYIKo2ixxmdd+u3zldq3g+qXO90NaYA2nLPmVbZbBVAAycABB0I381GyJWBXN1UtltrqZkZjdp0P2Vy3WENaTtP78ULOaEumayxWplaHNkFuo3E/TqrxPpGyxdmqOY4OaYI3Wgst7tfAd3XfA+B2VbqHKFoutcSZIjKPHllskW55LoE6Gf3zXOwOyNMW1Q18ptRxdAKeWEaqGtUjRRgmh4etdWmDTIDqbjMH8p5jktTd9fNYO6r0EgfVbzh6iajmgDMkABZ5djYnpPCzT2RcecDySRWy2cMY1g0Aj9V1OiqQmTt2eF1qx09Smm0gaAk/BWOIbA6z1n0z+U68xsfRC6VpkwikREznEmSUBt9Y16optnCN9gPzFGrVQcabiHbKg1rKLS2RjPvfZCvZb9FHipwZZgG5DE0DwbJUDa02qzmZijn6OP1VTii2Y2Mb1JPll91BdttAAL9QwsaTlk7YnaFS9lv0G+JbzLaYZTmagjFO28dSskyiJI1PPmr9ttTsgdhGaHThdJUslWT02BjHE7jIdZyVKjVwuxDZdfUkpBijYccbYq1oc8y4+HLyCTaalFIJ4pBLcjVjwvyRtAT8KcKYTsKBs1xxjqFpczQ+I2KI2W8RUykg8p+SGFiipOLTIRRZl1EaaDVQcyfVJtLZV6N4tdlIB/ldl6FTVHHT4phjZDWqBhEa7euq919m/Dva0aFsc8iBk1sQ6Dq7z5LD8NezBt4ObUbWwMDW4xhxHLLu5xOuq90um62WaiyhSEMptDW88tyeZ1USvkBuuC2kkkjAPHeJeJqNsph4Y+nWaDMtyIGxPMLzivem7XAdN0435UB1KHX1c1Z38VrB2bswPzCeYTMkfKBgyyL+qxGIf3D7qubeNTr/AF/JAH03DIz4JVbOW+9keSTQ2wvaq9J0AGTyn6jRU3vbkJJAGg5qpZG97wBPwU9Okgk6GQjuLNor4wBGY35jaVCafOSrLaakbRSHkO1j0qKrKYU9NrcidP3MfFW6dFS9l0SXlNP7ekV6dlaSRkATkN89FE6k2Y3+yuvYOXgo3NHLPmh3lrFRUdQHJMdSB2VtzVE5qNTZHjj6KxpjVRhuatmmrFkupziJyE6/ZMU+OTm6rHUkkjO1PeI6o3dfce3GCWuHPIg7g8wqF50A21VGDICq5o8A4j6LRWC7y9uAajNnLLbzWm7Ry65PVfZ3eP4Sz1GhoeYDg493G2YknYicx4rQ/wC8N0f8puX/AJP0WO4OqY6bqLtQCOUBwhw+R8kDqAtc5pOYJB8Rl9EUPRJryej1vaBVJGGnTHi4lJea9ocs0kVAWCrPcAnE50gZkc42RG+6c0J80kkeOTlG2Ih0Zqygtpmq44sJhoPMjUlZy2Vi5xJ1lJJDPsbEt3TY5a9/gPUz9FdbZVxJYsz5Z0dIk5R+5M2gpW0kklhbZ6aKRK2mnClJSSQWXI66hryH1UPZpJIhaGOoqJ1FJJEmSi5YLuxFpMRKPtsoxNH+IfMJJIFJuzFropSjXr8mAvETa6p51qn/ALuW14Wokk6Qkkuuvijz3k0lF5pVaVYR33Q4dRE+oU1/WkMtVRuBpkNdP9QB+criSuPZcuimLcIHcbkeSSSSY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5" name="Rectangle 94"/>
          <p:cNvSpPr/>
          <p:nvPr/>
        </p:nvSpPr>
        <p:spPr>
          <a:xfrm>
            <a:off x="875335" y="2907491"/>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58" name="Rectangle 57"/>
          <p:cNvSpPr/>
          <p:nvPr/>
        </p:nvSpPr>
        <p:spPr>
          <a:xfrm>
            <a:off x="104377" y="968945"/>
            <a:ext cx="8889999" cy="338554"/>
          </a:xfrm>
          <a:prstGeom prst="rect">
            <a:avLst/>
          </a:prstGeom>
        </p:spPr>
        <p:txBody>
          <a:bodyPr wrap="square">
            <a:spAutoFit/>
          </a:bodyPr>
          <a:lstStyle/>
          <a:p>
            <a:r>
              <a:rPr lang="fr-FR" sz="1600" i="0" dirty="0" smtClean="0">
                <a:solidFill>
                  <a:schemeClr val="accent2">
                    <a:lumMod val="75000"/>
                  </a:schemeClr>
                </a:solidFill>
              </a:rPr>
              <a:t>Alice envoi à Bob une série aléatoire de q-bits avec des orientations choisies au hasard.</a:t>
            </a:r>
            <a:endParaRPr lang="fr-FR" sz="1600" i="0" dirty="0">
              <a:solidFill>
                <a:schemeClr val="accent2">
                  <a:lumMod val="75000"/>
                </a:schemeClr>
              </a:solidFill>
            </a:endParaRPr>
          </a:p>
        </p:txBody>
      </p:sp>
      <p:sp>
        <p:nvSpPr>
          <p:cNvPr id="59" name="Rectangle 58"/>
          <p:cNvSpPr/>
          <p:nvPr/>
        </p:nvSpPr>
        <p:spPr>
          <a:xfrm>
            <a:off x="104377" y="1273747"/>
            <a:ext cx="8889999" cy="584775"/>
          </a:xfrm>
          <a:prstGeom prst="rect">
            <a:avLst/>
          </a:prstGeom>
        </p:spPr>
        <p:txBody>
          <a:bodyPr wrap="square">
            <a:spAutoFit/>
          </a:bodyPr>
          <a:lstStyle/>
          <a:p>
            <a:r>
              <a:rPr lang="fr-FR" sz="1600" i="0" dirty="0" smtClean="0">
                <a:solidFill>
                  <a:schemeClr val="accent2">
                    <a:lumMod val="75000"/>
                  </a:schemeClr>
                </a:solidFill>
              </a:rPr>
              <a:t>Bob réalise une mesure avec une orientation choisie au hasard. Bob obtient une valeur fidèle du q-bit s’il a choisit la même orientation qu’Alice (25% des cas).</a:t>
            </a:r>
            <a:endParaRPr lang="fr-FR" sz="1600" i="0" dirty="0">
              <a:solidFill>
                <a:schemeClr val="accent2">
                  <a:lumMod val="75000"/>
                </a:schemeClr>
              </a:solidFill>
            </a:endParaRPr>
          </a:p>
        </p:txBody>
      </p:sp>
      <p:sp>
        <p:nvSpPr>
          <p:cNvPr id="63" name="Rectangle 62"/>
          <p:cNvSpPr/>
          <p:nvPr/>
        </p:nvSpPr>
        <p:spPr>
          <a:xfrm>
            <a:off x="1772333" y="2907491"/>
            <a:ext cx="710640" cy="338554"/>
          </a:xfrm>
          <a:prstGeom prst="rect">
            <a:avLst/>
          </a:prstGeom>
        </p:spPr>
        <p:txBody>
          <a:bodyPr wrap="square">
            <a:spAutoFit/>
          </a:bodyPr>
          <a:lstStyle/>
          <a:p>
            <a:pPr algn="ctr"/>
            <a:r>
              <a:rPr lang="fr-FR" sz="1600" i="0" dirty="0" smtClean="0">
                <a:solidFill>
                  <a:schemeClr val="accent2">
                    <a:lumMod val="75000"/>
                  </a:schemeClr>
                </a:solidFill>
              </a:rPr>
              <a:t>1</a:t>
            </a:r>
            <a:endParaRPr lang="fr-FR" sz="1600" i="0" dirty="0">
              <a:solidFill>
                <a:schemeClr val="accent2">
                  <a:lumMod val="75000"/>
                </a:schemeClr>
              </a:solidFill>
            </a:endParaRPr>
          </a:p>
        </p:txBody>
      </p:sp>
      <p:sp>
        <p:nvSpPr>
          <p:cNvPr id="66" name="Rectangle 65"/>
          <p:cNvSpPr/>
          <p:nvPr/>
        </p:nvSpPr>
        <p:spPr>
          <a:xfrm>
            <a:off x="2755342" y="2907491"/>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98" name="Rectangle 97"/>
          <p:cNvSpPr/>
          <p:nvPr/>
        </p:nvSpPr>
        <p:spPr>
          <a:xfrm>
            <a:off x="875335" y="3259297"/>
            <a:ext cx="710640" cy="338554"/>
          </a:xfrm>
          <a:prstGeom prst="rect">
            <a:avLst/>
          </a:prstGeom>
        </p:spPr>
        <p:txBody>
          <a:bodyPr wrap="square">
            <a:spAutoFit/>
          </a:bodyPr>
          <a:lstStyle/>
          <a:p>
            <a:pPr algn="ctr"/>
            <a:r>
              <a:rPr lang="fr-FR" sz="1600" i="0" dirty="0" smtClean="0">
                <a:solidFill>
                  <a:schemeClr val="accent2">
                    <a:lumMod val="75000"/>
                  </a:schemeClr>
                </a:solidFill>
              </a:rPr>
              <a:t>45</a:t>
            </a:r>
            <a:endParaRPr lang="fr-FR" sz="1600" i="0" dirty="0">
              <a:solidFill>
                <a:schemeClr val="accent2">
                  <a:lumMod val="75000"/>
                </a:schemeClr>
              </a:solidFill>
            </a:endParaRPr>
          </a:p>
        </p:txBody>
      </p:sp>
      <p:sp>
        <p:nvSpPr>
          <p:cNvPr id="99" name="Rectangle 98"/>
          <p:cNvSpPr/>
          <p:nvPr/>
        </p:nvSpPr>
        <p:spPr>
          <a:xfrm>
            <a:off x="1772333" y="3246045"/>
            <a:ext cx="710640" cy="338554"/>
          </a:xfrm>
          <a:prstGeom prst="rect">
            <a:avLst/>
          </a:prstGeom>
        </p:spPr>
        <p:txBody>
          <a:bodyPr wrap="square">
            <a:spAutoFit/>
          </a:bodyPr>
          <a:lstStyle/>
          <a:p>
            <a:pPr algn="ctr"/>
            <a:r>
              <a:rPr lang="fr-FR" sz="1600" i="0" dirty="0" smtClean="0">
                <a:solidFill>
                  <a:schemeClr val="accent2">
                    <a:lumMod val="75000"/>
                  </a:schemeClr>
                </a:solidFill>
              </a:rPr>
              <a:t>0</a:t>
            </a:r>
            <a:endParaRPr lang="fr-FR" sz="1600" i="0" dirty="0">
              <a:solidFill>
                <a:schemeClr val="accent2">
                  <a:lumMod val="75000"/>
                </a:schemeClr>
              </a:solidFill>
            </a:endParaRPr>
          </a:p>
        </p:txBody>
      </p:sp>
      <p:sp>
        <p:nvSpPr>
          <p:cNvPr id="100" name="Rectangle 99"/>
          <p:cNvSpPr/>
          <p:nvPr/>
        </p:nvSpPr>
        <p:spPr>
          <a:xfrm>
            <a:off x="2757144" y="3259297"/>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01" name="Rectangle 100"/>
          <p:cNvSpPr/>
          <p:nvPr/>
        </p:nvSpPr>
        <p:spPr>
          <a:xfrm>
            <a:off x="3627638" y="3259297"/>
            <a:ext cx="710640" cy="338554"/>
          </a:xfrm>
          <a:prstGeom prst="rect">
            <a:avLst/>
          </a:prstGeom>
        </p:spPr>
        <p:txBody>
          <a:bodyPr wrap="square">
            <a:spAutoFit/>
          </a:bodyPr>
          <a:lstStyle/>
          <a:p>
            <a:pPr algn="ctr"/>
            <a:r>
              <a:rPr lang="fr-FR" sz="1600" i="0" dirty="0" smtClean="0">
                <a:solidFill>
                  <a:srgbClr val="FF0000"/>
                </a:solidFill>
              </a:rPr>
              <a:t>1</a:t>
            </a:r>
            <a:endParaRPr lang="fr-FR" sz="1600" i="0" dirty="0">
              <a:solidFill>
                <a:srgbClr val="FF0000"/>
              </a:solidFill>
            </a:endParaRPr>
          </a:p>
        </p:txBody>
      </p:sp>
      <p:grpSp>
        <p:nvGrpSpPr>
          <p:cNvPr id="10" name="Groupe 9"/>
          <p:cNvGrpSpPr/>
          <p:nvPr/>
        </p:nvGrpSpPr>
        <p:grpSpPr>
          <a:xfrm>
            <a:off x="877338" y="3597116"/>
            <a:ext cx="3462943" cy="351806"/>
            <a:chOff x="877338" y="3597116"/>
            <a:chExt cx="3462943" cy="351806"/>
          </a:xfrm>
        </p:grpSpPr>
        <p:sp>
          <p:nvSpPr>
            <p:cNvPr id="103" name="Rectangle 102"/>
            <p:cNvSpPr/>
            <p:nvPr/>
          </p:nvSpPr>
          <p:spPr>
            <a:xfrm>
              <a:off x="877338" y="3610368"/>
              <a:ext cx="710640" cy="338554"/>
            </a:xfrm>
            <a:prstGeom prst="rect">
              <a:avLst/>
            </a:prstGeom>
          </p:spPr>
          <p:txBody>
            <a:bodyPr wrap="square">
              <a:spAutoFit/>
            </a:bodyPr>
            <a:lstStyle/>
            <a:p>
              <a:pPr algn="ctr"/>
              <a:r>
                <a:rPr lang="fr-FR" sz="1600" i="0" dirty="0" smtClean="0">
                  <a:solidFill>
                    <a:schemeClr val="accent2">
                      <a:lumMod val="75000"/>
                    </a:schemeClr>
                  </a:solidFill>
                </a:rPr>
                <a:t>45</a:t>
              </a:r>
              <a:endParaRPr lang="fr-FR" sz="1600" i="0" dirty="0">
                <a:solidFill>
                  <a:schemeClr val="accent2">
                    <a:lumMod val="75000"/>
                  </a:schemeClr>
                </a:solidFill>
              </a:endParaRPr>
            </a:p>
          </p:txBody>
        </p:sp>
        <p:sp>
          <p:nvSpPr>
            <p:cNvPr id="104" name="Rectangle 103"/>
            <p:cNvSpPr/>
            <p:nvPr/>
          </p:nvSpPr>
          <p:spPr>
            <a:xfrm>
              <a:off x="1774336" y="3597116"/>
              <a:ext cx="710640" cy="338554"/>
            </a:xfrm>
            <a:prstGeom prst="rect">
              <a:avLst/>
            </a:prstGeom>
          </p:spPr>
          <p:txBody>
            <a:bodyPr wrap="square">
              <a:spAutoFit/>
            </a:bodyPr>
            <a:lstStyle/>
            <a:p>
              <a:pPr algn="ctr"/>
              <a:r>
                <a:rPr lang="fr-FR" sz="1600" i="0" dirty="0" smtClean="0">
                  <a:solidFill>
                    <a:schemeClr val="accent2">
                      <a:lumMod val="75000"/>
                    </a:schemeClr>
                  </a:solidFill>
                </a:rPr>
                <a:t>1</a:t>
              </a:r>
              <a:endParaRPr lang="fr-FR" sz="1600" i="0" dirty="0">
                <a:solidFill>
                  <a:schemeClr val="accent2">
                    <a:lumMod val="75000"/>
                  </a:schemeClr>
                </a:solidFill>
              </a:endParaRPr>
            </a:p>
          </p:txBody>
        </p:sp>
        <p:sp>
          <p:nvSpPr>
            <p:cNvPr id="105" name="Rectangle 104"/>
            <p:cNvSpPr/>
            <p:nvPr/>
          </p:nvSpPr>
          <p:spPr>
            <a:xfrm>
              <a:off x="2759147" y="3610368"/>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06" name="Rectangle 105"/>
            <p:cNvSpPr/>
            <p:nvPr/>
          </p:nvSpPr>
          <p:spPr>
            <a:xfrm>
              <a:off x="3629641" y="3610368"/>
              <a:ext cx="710640" cy="338554"/>
            </a:xfrm>
            <a:prstGeom prst="rect">
              <a:avLst/>
            </a:prstGeom>
          </p:spPr>
          <p:txBody>
            <a:bodyPr wrap="square">
              <a:spAutoFit/>
            </a:bodyPr>
            <a:lstStyle/>
            <a:p>
              <a:pPr algn="ctr"/>
              <a:r>
                <a:rPr lang="fr-FR" sz="1600" i="0" dirty="0" smtClean="0">
                  <a:solidFill>
                    <a:srgbClr val="FF0000"/>
                  </a:solidFill>
                </a:rPr>
                <a:t>1</a:t>
              </a:r>
              <a:endParaRPr lang="fr-FR" sz="1600" i="0" dirty="0">
                <a:solidFill>
                  <a:srgbClr val="FF0000"/>
                </a:solidFill>
              </a:endParaRPr>
            </a:p>
          </p:txBody>
        </p:sp>
      </p:grpSp>
      <p:grpSp>
        <p:nvGrpSpPr>
          <p:cNvPr id="11" name="Groupe 10"/>
          <p:cNvGrpSpPr/>
          <p:nvPr/>
        </p:nvGrpSpPr>
        <p:grpSpPr>
          <a:xfrm>
            <a:off x="872855" y="3954701"/>
            <a:ext cx="3462943" cy="351806"/>
            <a:chOff x="872855" y="3954701"/>
            <a:chExt cx="3462943" cy="351806"/>
          </a:xfrm>
        </p:grpSpPr>
        <p:sp>
          <p:nvSpPr>
            <p:cNvPr id="108" name="Rectangle 107"/>
            <p:cNvSpPr/>
            <p:nvPr/>
          </p:nvSpPr>
          <p:spPr>
            <a:xfrm>
              <a:off x="872855" y="3967953"/>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09" name="Rectangle 108"/>
            <p:cNvSpPr/>
            <p:nvPr/>
          </p:nvSpPr>
          <p:spPr>
            <a:xfrm>
              <a:off x="1769853" y="3954701"/>
              <a:ext cx="710640" cy="338554"/>
            </a:xfrm>
            <a:prstGeom prst="rect">
              <a:avLst/>
            </a:prstGeom>
          </p:spPr>
          <p:txBody>
            <a:bodyPr wrap="square">
              <a:spAutoFit/>
            </a:bodyPr>
            <a:lstStyle/>
            <a:p>
              <a:pPr algn="ctr"/>
              <a:r>
                <a:rPr lang="fr-FR" sz="1600" i="0" dirty="0" smtClean="0">
                  <a:solidFill>
                    <a:schemeClr val="accent2">
                      <a:lumMod val="75000"/>
                    </a:schemeClr>
                  </a:solidFill>
                </a:rPr>
                <a:t>1</a:t>
              </a:r>
              <a:endParaRPr lang="fr-FR" sz="1600" i="0" dirty="0">
                <a:solidFill>
                  <a:schemeClr val="accent2">
                    <a:lumMod val="75000"/>
                  </a:schemeClr>
                </a:solidFill>
              </a:endParaRPr>
            </a:p>
          </p:txBody>
        </p:sp>
        <p:sp>
          <p:nvSpPr>
            <p:cNvPr id="110" name="Rectangle 109"/>
            <p:cNvSpPr/>
            <p:nvPr/>
          </p:nvSpPr>
          <p:spPr>
            <a:xfrm>
              <a:off x="2754664" y="3967953"/>
              <a:ext cx="710640" cy="338554"/>
            </a:xfrm>
            <a:prstGeom prst="rect">
              <a:avLst/>
            </a:prstGeom>
          </p:spPr>
          <p:txBody>
            <a:bodyPr wrap="square">
              <a:spAutoFit/>
            </a:bodyPr>
            <a:lstStyle/>
            <a:p>
              <a:pPr algn="ctr"/>
              <a:r>
                <a:rPr lang="fr-FR" sz="1600" i="0" dirty="0" smtClean="0">
                  <a:solidFill>
                    <a:schemeClr val="accent2">
                      <a:lumMod val="75000"/>
                    </a:schemeClr>
                  </a:solidFill>
                </a:rPr>
                <a:t>45</a:t>
              </a:r>
              <a:endParaRPr lang="fr-FR" sz="1600" i="0" dirty="0">
                <a:solidFill>
                  <a:schemeClr val="accent2">
                    <a:lumMod val="75000"/>
                  </a:schemeClr>
                </a:solidFill>
              </a:endParaRPr>
            </a:p>
          </p:txBody>
        </p:sp>
        <p:sp>
          <p:nvSpPr>
            <p:cNvPr id="111" name="Rectangle 110"/>
            <p:cNvSpPr/>
            <p:nvPr/>
          </p:nvSpPr>
          <p:spPr>
            <a:xfrm>
              <a:off x="3625158" y="3967953"/>
              <a:ext cx="710640" cy="338554"/>
            </a:xfrm>
            <a:prstGeom prst="rect">
              <a:avLst/>
            </a:prstGeom>
          </p:spPr>
          <p:txBody>
            <a:bodyPr wrap="square">
              <a:spAutoFit/>
            </a:bodyPr>
            <a:lstStyle/>
            <a:p>
              <a:pPr algn="ctr"/>
              <a:r>
                <a:rPr lang="fr-FR" sz="1600" i="0" dirty="0" smtClean="0">
                  <a:solidFill>
                    <a:srgbClr val="FF0000"/>
                  </a:solidFill>
                </a:rPr>
                <a:t>0</a:t>
              </a:r>
              <a:endParaRPr lang="fr-FR" sz="1600" i="0" dirty="0">
                <a:solidFill>
                  <a:srgbClr val="FF0000"/>
                </a:solidFill>
              </a:endParaRPr>
            </a:p>
          </p:txBody>
        </p:sp>
      </p:grpSp>
      <p:sp>
        <p:nvSpPr>
          <p:cNvPr id="114" name="Rectangle 113"/>
          <p:cNvSpPr/>
          <p:nvPr/>
        </p:nvSpPr>
        <p:spPr>
          <a:xfrm>
            <a:off x="109538" y="650890"/>
            <a:ext cx="8889999" cy="338554"/>
          </a:xfrm>
          <a:prstGeom prst="rect">
            <a:avLst/>
          </a:prstGeom>
        </p:spPr>
        <p:txBody>
          <a:bodyPr wrap="square">
            <a:spAutoFit/>
          </a:bodyPr>
          <a:lstStyle/>
          <a:p>
            <a:pPr algn="ctr"/>
            <a:r>
              <a:rPr lang="fr-FR" sz="1600" i="0" dirty="0" smtClean="0">
                <a:solidFill>
                  <a:schemeClr val="accent2">
                    <a:lumMod val="75000"/>
                  </a:schemeClr>
                </a:solidFill>
              </a:rPr>
              <a:t>Position du problème : Alice veut transmettre à Bob le message binaire « 01 »</a:t>
            </a:r>
            <a:endParaRPr lang="fr-FR" sz="1600" i="0" dirty="0">
              <a:solidFill>
                <a:schemeClr val="accent2">
                  <a:lumMod val="75000"/>
                </a:schemeClr>
              </a:solidFill>
            </a:endParaRPr>
          </a:p>
        </p:txBody>
      </p:sp>
      <p:grpSp>
        <p:nvGrpSpPr>
          <p:cNvPr id="12" name="Groupe 11"/>
          <p:cNvGrpSpPr/>
          <p:nvPr/>
        </p:nvGrpSpPr>
        <p:grpSpPr>
          <a:xfrm>
            <a:off x="872855" y="4293031"/>
            <a:ext cx="3462943" cy="351806"/>
            <a:chOff x="872855" y="4293031"/>
            <a:chExt cx="3462943" cy="351806"/>
          </a:xfrm>
        </p:grpSpPr>
        <p:sp>
          <p:nvSpPr>
            <p:cNvPr id="116" name="Rectangle 115"/>
            <p:cNvSpPr/>
            <p:nvPr/>
          </p:nvSpPr>
          <p:spPr>
            <a:xfrm>
              <a:off x="872855" y="4306283"/>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17" name="Rectangle 116"/>
            <p:cNvSpPr/>
            <p:nvPr/>
          </p:nvSpPr>
          <p:spPr>
            <a:xfrm>
              <a:off x="1769853" y="4293031"/>
              <a:ext cx="710640" cy="338554"/>
            </a:xfrm>
            <a:prstGeom prst="rect">
              <a:avLst/>
            </a:prstGeom>
          </p:spPr>
          <p:txBody>
            <a:bodyPr wrap="square">
              <a:spAutoFit/>
            </a:bodyPr>
            <a:lstStyle/>
            <a:p>
              <a:pPr algn="ctr"/>
              <a:r>
                <a:rPr lang="fr-FR" sz="1600" i="0" dirty="0" smtClean="0">
                  <a:solidFill>
                    <a:schemeClr val="accent2">
                      <a:lumMod val="75000"/>
                    </a:schemeClr>
                  </a:solidFill>
                </a:rPr>
                <a:t>0</a:t>
              </a:r>
              <a:endParaRPr lang="fr-FR" sz="1600" i="0" dirty="0">
                <a:solidFill>
                  <a:schemeClr val="accent2">
                    <a:lumMod val="75000"/>
                  </a:schemeClr>
                </a:solidFill>
              </a:endParaRPr>
            </a:p>
          </p:txBody>
        </p:sp>
        <p:sp>
          <p:nvSpPr>
            <p:cNvPr id="118" name="Rectangle 117"/>
            <p:cNvSpPr/>
            <p:nvPr/>
          </p:nvSpPr>
          <p:spPr>
            <a:xfrm>
              <a:off x="2754664" y="4306283"/>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19" name="Rectangle 118"/>
            <p:cNvSpPr/>
            <p:nvPr/>
          </p:nvSpPr>
          <p:spPr>
            <a:xfrm>
              <a:off x="3625158" y="4306283"/>
              <a:ext cx="710640" cy="338554"/>
            </a:xfrm>
            <a:prstGeom prst="rect">
              <a:avLst/>
            </a:prstGeom>
          </p:spPr>
          <p:txBody>
            <a:bodyPr wrap="square">
              <a:spAutoFit/>
            </a:bodyPr>
            <a:lstStyle/>
            <a:p>
              <a:pPr algn="ctr"/>
              <a:r>
                <a:rPr lang="fr-FR" sz="1600" i="0" dirty="0" smtClean="0">
                  <a:solidFill>
                    <a:schemeClr val="bg1">
                      <a:lumMod val="75000"/>
                    </a:schemeClr>
                  </a:solidFill>
                </a:rPr>
                <a:t>0</a:t>
              </a:r>
              <a:endParaRPr lang="fr-FR" sz="1600" i="0" dirty="0">
                <a:solidFill>
                  <a:schemeClr val="bg1">
                    <a:lumMod val="75000"/>
                  </a:schemeClr>
                </a:solidFill>
              </a:endParaRPr>
            </a:p>
          </p:txBody>
        </p:sp>
      </p:grpSp>
      <p:grpSp>
        <p:nvGrpSpPr>
          <p:cNvPr id="13" name="Groupe 12"/>
          <p:cNvGrpSpPr/>
          <p:nvPr/>
        </p:nvGrpSpPr>
        <p:grpSpPr>
          <a:xfrm>
            <a:off x="888604" y="4631138"/>
            <a:ext cx="3462943" cy="351806"/>
            <a:chOff x="888604" y="4631138"/>
            <a:chExt cx="3462943" cy="351806"/>
          </a:xfrm>
        </p:grpSpPr>
        <p:sp>
          <p:nvSpPr>
            <p:cNvPr id="121" name="Rectangle 120"/>
            <p:cNvSpPr/>
            <p:nvPr/>
          </p:nvSpPr>
          <p:spPr>
            <a:xfrm>
              <a:off x="888604" y="4644390"/>
              <a:ext cx="710640" cy="338554"/>
            </a:xfrm>
            <a:prstGeom prst="rect">
              <a:avLst/>
            </a:prstGeom>
          </p:spPr>
          <p:txBody>
            <a:bodyPr wrap="square">
              <a:spAutoFit/>
            </a:bodyPr>
            <a:lstStyle/>
            <a:p>
              <a:pPr algn="ctr"/>
              <a:r>
                <a:rPr lang="fr-FR" sz="1600" i="0" dirty="0" smtClean="0">
                  <a:solidFill>
                    <a:schemeClr val="accent2">
                      <a:lumMod val="75000"/>
                    </a:schemeClr>
                  </a:solidFill>
                </a:rPr>
                <a:t>45</a:t>
              </a:r>
              <a:endParaRPr lang="fr-FR" sz="1600" i="0" dirty="0">
                <a:solidFill>
                  <a:schemeClr val="accent2">
                    <a:lumMod val="75000"/>
                  </a:schemeClr>
                </a:solidFill>
              </a:endParaRPr>
            </a:p>
          </p:txBody>
        </p:sp>
        <p:sp>
          <p:nvSpPr>
            <p:cNvPr id="122" name="Rectangle 121"/>
            <p:cNvSpPr/>
            <p:nvPr/>
          </p:nvSpPr>
          <p:spPr>
            <a:xfrm>
              <a:off x="1785602" y="4631138"/>
              <a:ext cx="710640" cy="338554"/>
            </a:xfrm>
            <a:prstGeom prst="rect">
              <a:avLst/>
            </a:prstGeom>
          </p:spPr>
          <p:txBody>
            <a:bodyPr wrap="square">
              <a:spAutoFit/>
            </a:bodyPr>
            <a:lstStyle/>
            <a:p>
              <a:pPr algn="ctr"/>
              <a:r>
                <a:rPr lang="fr-FR" sz="1600" i="0" dirty="0" smtClean="0">
                  <a:solidFill>
                    <a:schemeClr val="accent2">
                      <a:lumMod val="75000"/>
                    </a:schemeClr>
                  </a:solidFill>
                </a:rPr>
                <a:t>0</a:t>
              </a:r>
              <a:endParaRPr lang="fr-FR" sz="1600" i="0" dirty="0">
                <a:solidFill>
                  <a:schemeClr val="accent2">
                    <a:lumMod val="75000"/>
                  </a:schemeClr>
                </a:solidFill>
              </a:endParaRPr>
            </a:p>
          </p:txBody>
        </p:sp>
        <p:sp>
          <p:nvSpPr>
            <p:cNvPr id="123" name="Rectangle 122"/>
            <p:cNvSpPr/>
            <p:nvPr/>
          </p:nvSpPr>
          <p:spPr>
            <a:xfrm>
              <a:off x="2770413" y="4644390"/>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24" name="Rectangle 123"/>
            <p:cNvSpPr/>
            <p:nvPr/>
          </p:nvSpPr>
          <p:spPr>
            <a:xfrm>
              <a:off x="3640907" y="4644390"/>
              <a:ext cx="710640" cy="338554"/>
            </a:xfrm>
            <a:prstGeom prst="rect">
              <a:avLst/>
            </a:prstGeom>
          </p:spPr>
          <p:txBody>
            <a:bodyPr wrap="square">
              <a:spAutoFit/>
            </a:bodyPr>
            <a:lstStyle/>
            <a:p>
              <a:pPr algn="ctr"/>
              <a:r>
                <a:rPr lang="fr-FR" sz="1600" i="0" dirty="0" smtClean="0">
                  <a:solidFill>
                    <a:srgbClr val="FF0000"/>
                  </a:solidFill>
                </a:rPr>
                <a:t>0</a:t>
              </a:r>
              <a:endParaRPr lang="fr-FR" sz="1600" i="0" dirty="0">
                <a:solidFill>
                  <a:srgbClr val="FF0000"/>
                </a:solidFill>
              </a:endParaRPr>
            </a:p>
          </p:txBody>
        </p:sp>
      </p:grpSp>
      <p:grpSp>
        <p:nvGrpSpPr>
          <p:cNvPr id="14" name="Groupe 13"/>
          <p:cNvGrpSpPr/>
          <p:nvPr/>
        </p:nvGrpSpPr>
        <p:grpSpPr>
          <a:xfrm>
            <a:off x="883619" y="4989075"/>
            <a:ext cx="3462943" cy="351806"/>
            <a:chOff x="883619" y="4989075"/>
            <a:chExt cx="3462943" cy="351806"/>
          </a:xfrm>
        </p:grpSpPr>
        <p:sp>
          <p:nvSpPr>
            <p:cNvPr id="126" name="Rectangle 125"/>
            <p:cNvSpPr/>
            <p:nvPr/>
          </p:nvSpPr>
          <p:spPr>
            <a:xfrm>
              <a:off x="883619" y="5002327"/>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27" name="Rectangle 126"/>
            <p:cNvSpPr/>
            <p:nvPr/>
          </p:nvSpPr>
          <p:spPr>
            <a:xfrm>
              <a:off x="1780617" y="4989075"/>
              <a:ext cx="710640" cy="338554"/>
            </a:xfrm>
            <a:prstGeom prst="rect">
              <a:avLst/>
            </a:prstGeom>
          </p:spPr>
          <p:txBody>
            <a:bodyPr wrap="square">
              <a:spAutoFit/>
            </a:bodyPr>
            <a:lstStyle/>
            <a:p>
              <a:pPr algn="ctr"/>
              <a:r>
                <a:rPr lang="fr-FR" sz="1600" i="0" dirty="0" smtClean="0">
                  <a:solidFill>
                    <a:schemeClr val="accent2">
                      <a:lumMod val="75000"/>
                    </a:schemeClr>
                  </a:solidFill>
                </a:rPr>
                <a:t>1</a:t>
              </a:r>
              <a:endParaRPr lang="fr-FR" sz="1600" i="0" dirty="0">
                <a:solidFill>
                  <a:schemeClr val="accent2">
                    <a:lumMod val="75000"/>
                  </a:schemeClr>
                </a:solidFill>
              </a:endParaRPr>
            </a:p>
          </p:txBody>
        </p:sp>
        <p:sp>
          <p:nvSpPr>
            <p:cNvPr id="128" name="Rectangle 127"/>
            <p:cNvSpPr/>
            <p:nvPr/>
          </p:nvSpPr>
          <p:spPr>
            <a:xfrm>
              <a:off x="2765428" y="5002327"/>
              <a:ext cx="710640" cy="338554"/>
            </a:xfrm>
            <a:prstGeom prst="rect">
              <a:avLst/>
            </a:prstGeom>
          </p:spPr>
          <p:txBody>
            <a:bodyPr wrap="square">
              <a:spAutoFit/>
            </a:bodyPr>
            <a:lstStyle/>
            <a:p>
              <a:pPr algn="ctr"/>
              <a:r>
                <a:rPr lang="fr-FR" sz="1600" i="0" dirty="0" smtClean="0">
                  <a:solidFill>
                    <a:schemeClr val="accent2">
                      <a:lumMod val="75000"/>
                    </a:schemeClr>
                  </a:solidFill>
                </a:rPr>
                <a:t>45</a:t>
              </a:r>
              <a:endParaRPr lang="fr-FR" sz="1600" i="0" dirty="0">
                <a:solidFill>
                  <a:schemeClr val="accent2">
                    <a:lumMod val="75000"/>
                  </a:schemeClr>
                </a:solidFill>
              </a:endParaRPr>
            </a:p>
          </p:txBody>
        </p:sp>
        <p:sp>
          <p:nvSpPr>
            <p:cNvPr id="129" name="Rectangle 128"/>
            <p:cNvSpPr/>
            <p:nvPr/>
          </p:nvSpPr>
          <p:spPr>
            <a:xfrm>
              <a:off x="3635922" y="5002327"/>
              <a:ext cx="710640" cy="338554"/>
            </a:xfrm>
            <a:prstGeom prst="rect">
              <a:avLst/>
            </a:prstGeom>
          </p:spPr>
          <p:txBody>
            <a:bodyPr wrap="square">
              <a:spAutoFit/>
            </a:bodyPr>
            <a:lstStyle/>
            <a:p>
              <a:pPr algn="ctr"/>
              <a:r>
                <a:rPr lang="fr-FR" sz="1600" i="0" dirty="0" smtClean="0">
                  <a:solidFill>
                    <a:srgbClr val="FF0000"/>
                  </a:solidFill>
                </a:rPr>
                <a:t>1</a:t>
              </a:r>
              <a:endParaRPr lang="fr-FR" sz="1600" i="0" dirty="0">
                <a:solidFill>
                  <a:srgbClr val="FF0000"/>
                </a:solidFill>
              </a:endParaRPr>
            </a:p>
          </p:txBody>
        </p:sp>
      </p:grpSp>
      <p:grpSp>
        <p:nvGrpSpPr>
          <p:cNvPr id="15" name="Groupe 14"/>
          <p:cNvGrpSpPr/>
          <p:nvPr/>
        </p:nvGrpSpPr>
        <p:grpSpPr>
          <a:xfrm>
            <a:off x="896871" y="5341010"/>
            <a:ext cx="3462943" cy="351806"/>
            <a:chOff x="896871" y="5341010"/>
            <a:chExt cx="3462943" cy="351806"/>
          </a:xfrm>
        </p:grpSpPr>
        <p:sp>
          <p:nvSpPr>
            <p:cNvPr id="131" name="Rectangle 130"/>
            <p:cNvSpPr/>
            <p:nvPr/>
          </p:nvSpPr>
          <p:spPr>
            <a:xfrm>
              <a:off x="896871" y="5354262"/>
              <a:ext cx="710640" cy="338554"/>
            </a:xfrm>
            <a:prstGeom prst="rect">
              <a:avLst/>
            </a:prstGeom>
          </p:spPr>
          <p:txBody>
            <a:bodyPr wrap="square">
              <a:spAutoFit/>
            </a:bodyPr>
            <a:lstStyle/>
            <a:p>
              <a:pPr algn="ctr"/>
              <a:r>
                <a:rPr lang="fr-FR" sz="1600" i="0" dirty="0" smtClean="0">
                  <a:solidFill>
                    <a:schemeClr val="accent2">
                      <a:lumMod val="75000"/>
                    </a:schemeClr>
                  </a:solidFill>
                </a:rPr>
                <a:t>45</a:t>
              </a:r>
              <a:endParaRPr lang="fr-FR" sz="1600" i="0" dirty="0">
                <a:solidFill>
                  <a:schemeClr val="accent2">
                    <a:lumMod val="75000"/>
                  </a:schemeClr>
                </a:solidFill>
              </a:endParaRPr>
            </a:p>
          </p:txBody>
        </p:sp>
        <p:sp>
          <p:nvSpPr>
            <p:cNvPr id="132" name="Rectangle 131"/>
            <p:cNvSpPr/>
            <p:nvPr/>
          </p:nvSpPr>
          <p:spPr>
            <a:xfrm>
              <a:off x="1793869" y="5341010"/>
              <a:ext cx="710640" cy="338554"/>
            </a:xfrm>
            <a:prstGeom prst="rect">
              <a:avLst/>
            </a:prstGeom>
          </p:spPr>
          <p:txBody>
            <a:bodyPr wrap="square">
              <a:spAutoFit/>
            </a:bodyPr>
            <a:lstStyle/>
            <a:p>
              <a:pPr algn="ctr"/>
              <a:r>
                <a:rPr lang="fr-FR" sz="1600" i="0" dirty="0" smtClean="0">
                  <a:solidFill>
                    <a:schemeClr val="accent2">
                      <a:lumMod val="75000"/>
                    </a:schemeClr>
                  </a:solidFill>
                </a:rPr>
                <a:t>0</a:t>
              </a:r>
              <a:endParaRPr lang="fr-FR" sz="1600" i="0" dirty="0">
                <a:solidFill>
                  <a:schemeClr val="accent2">
                    <a:lumMod val="75000"/>
                  </a:schemeClr>
                </a:solidFill>
              </a:endParaRPr>
            </a:p>
          </p:txBody>
        </p:sp>
        <p:sp>
          <p:nvSpPr>
            <p:cNvPr id="133" name="Rectangle 132"/>
            <p:cNvSpPr/>
            <p:nvPr/>
          </p:nvSpPr>
          <p:spPr>
            <a:xfrm>
              <a:off x="2778680" y="5354262"/>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34" name="Rectangle 133"/>
            <p:cNvSpPr/>
            <p:nvPr/>
          </p:nvSpPr>
          <p:spPr>
            <a:xfrm>
              <a:off x="3649174" y="5354262"/>
              <a:ext cx="710640" cy="338554"/>
            </a:xfrm>
            <a:prstGeom prst="rect">
              <a:avLst/>
            </a:prstGeom>
          </p:spPr>
          <p:txBody>
            <a:bodyPr wrap="square">
              <a:spAutoFit/>
            </a:bodyPr>
            <a:lstStyle/>
            <a:p>
              <a:pPr algn="ctr"/>
              <a:r>
                <a:rPr lang="fr-FR" sz="1600" i="0" dirty="0" smtClean="0">
                  <a:solidFill>
                    <a:srgbClr val="FF0000"/>
                  </a:solidFill>
                </a:rPr>
                <a:t>1</a:t>
              </a:r>
              <a:endParaRPr lang="fr-FR" sz="1600" i="0" dirty="0">
                <a:solidFill>
                  <a:srgbClr val="FF0000"/>
                </a:solidFill>
              </a:endParaRPr>
            </a:p>
          </p:txBody>
        </p:sp>
      </p:grpSp>
      <p:grpSp>
        <p:nvGrpSpPr>
          <p:cNvPr id="16" name="Groupe 15"/>
          <p:cNvGrpSpPr/>
          <p:nvPr/>
        </p:nvGrpSpPr>
        <p:grpSpPr>
          <a:xfrm>
            <a:off x="894742" y="5693073"/>
            <a:ext cx="3462943" cy="351806"/>
            <a:chOff x="894742" y="5693073"/>
            <a:chExt cx="3462943" cy="351806"/>
          </a:xfrm>
        </p:grpSpPr>
        <p:sp>
          <p:nvSpPr>
            <p:cNvPr id="136" name="Rectangle 135"/>
            <p:cNvSpPr/>
            <p:nvPr/>
          </p:nvSpPr>
          <p:spPr>
            <a:xfrm>
              <a:off x="894742" y="5706325"/>
              <a:ext cx="710640" cy="338554"/>
            </a:xfrm>
            <a:prstGeom prst="rect">
              <a:avLst/>
            </a:prstGeom>
          </p:spPr>
          <p:txBody>
            <a:bodyPr wrap="square">
              <a:spAutoFit/>
            </a:bodyPr>
            <a:lstStyle/>
            <a:p>
              <a:pPr algn="ctr"/>
              <a:r>
                <a:rPr lang="fr-FR" sz="1600" i="0" dirty="0" smtClean="0">
                  <a:solidFill>
                    <a:schemeClr val="accent2">
                      <a:lumMod val="75000"/>
                    </a:schemeClr>
                  </a:solidFill>
                </a:rPr>
                <a:t>45</a:t>
              </a:r>
              <a:endParaRPr lang="fr-FR" sz="1600" i="0" dirty="0">
                <a:solidFill>
                  <a:schemeClr val="accent2">
                    <a:lumMod val="75000"/>
                  </a:schemeClr>
                </a:solidFill>
              </a:endParaRPr>
            </a:p>
          </p:txBody>
        </p:sp>
        <p:sp>
          <p:nvSpPr>
            <p:cNvPr id="137" name="Rectangle 136"/>
            <p:cNvSpPr/>
            <p:nvPr/>
          </p:nvSpPr>
          <p:spPr>
            <a:xfrm>
              <a:off x="1791740" y="5693073"/>
              <a:ext cx="710640" cy="338554"/>
            </a:xfrm>
            <a:prstGeom prst="rect">
              <a:avLst/>
            </a:prstGeom>
          </p:spPr>
          <p:txBody>
            <a:bodyPr wrap="square">
              <a:spAutoFit/>
            </a:bodyPr>
            <a:lstStyle/>
            <a:p>
              <a:pPr algn="ctr"/>
              <a:r>
                <a:rPr lang="fr-FR" sz="1600" i="0" dirty="0" smtClean="0">
                  <a:solidFill>
                    <a:schemeClr val="accent2">
                      <a:lumMod val="75000"/>
                    </a:schemeClr>
                  </a:solidFill>
                </a:rPr>
                <a:t>1</a:t>
              </a:r>
              <a:endParaRPr lang="fr-FR" sz="1600" i="0" dirty="0">
                <a:solidFill>
                  <a:schemeClr val="accent2">
                    <a:lumMod val="75000"/>
                  </a:schemeClr>
                </a:solidFill>
              </a:endParaRPr>
            </a:p>
          </p:txBody>
        </p:sp>
        <p:sp>
          <p:nvSpPr>
            <p:cNvPr id="138" name="Rectangle 137"/>
            <p:cNvSpPr/>
            <p:nvPr/>
          </p:nvSpPr>
          <p:spPr>
            <a:xfrm>
              <a:off x="2776551" y="5706325"/>
              <a:ext cx="710640" cy="338554"/>
            </a:xfrm>
            <a:prstGeom prst="rect">
              <a:avLst/>
            </a:prstGeom>
          </p:spPr>
          <p:txBody>
            <a:bodyPr wrap="square">
              <a:spAutoFit/>
            </a:bodyPr>
            <a:lstStyle/>
            <a:p>
              <a:pPr algn="ctr"/>
              <a:r>
                <a:rPr lang="fr-FR" sz="1600" i="0" dirty="0" smtClean="0">
                  <a:solidFill>
                    <a:schemeClr val="accent2">
                      <a:lumMod val="75000"/>
                    </a:schemeClr>
                  </a:solidFill>
                </a:rPr>
                <a:t>45</a:t>
              </a:r>
              <a:endParaRPr lang="fr-FR" sz="1600" i="0" dirty="0">
                <a:solidFill>
                  <a:schemeClr val="accent2">
                    <a:lumMod val="75000"/>
                  </a:schemeClr>
                </a:solidFill>
              </a:endParaRPr>
            </a:p>
          </p:txBody>
        </p:sp>
        <p:sp>
          <p:nvSpPr>
            <p:cNvPr id="139" name="Rectangle 138"/>
            <p:cNvSpPr/>
            <p:nvPr/>
          </p:nvSpPr>
          <p:spPr>
            <a:xfrm>
              <a:off x="3647045" y="5706325"/>
              <a:ext cx="710640" cy="338554"/>
            </a:xfrm>
            <a:prstGeom prst="rect">
              <a:avLst/>
            </a:prstGeom>
          </p:spPr>
          <p:txBody>
            <a:bodyPr wrap="square">
              <a:spAutoFit/>
            </a:bodyPr>
            <a:lstStyle/>
            <a:p>
              <a:pPr algn="ctr"/>
              <a:r>
                <a:rPr lang="fr-FR" sz="1600" i="0" dirty="0" smtClean="0">
                  <a:solidFill>
                    <a:schemeClr val="bg1">
                      <a:lumMod val="75000"/>
                    </a:schemeClr>
                  </a:solidFill>
                </a:rPr>
                <a:t>1</a:t>
              </a:r>
              <a:endParaRPr lang="fr-FR" sz="1600" i="0" dirty="0">
                <a:solidFill>
                  <a:schemeClr val="bg1">
                    <a:lumMod val="75000"/>
                  </a:schemeClr>
                </a:solidFill>
              </a:endParaRPr>
            </a:p>
          </p:txBody>
        </p:sp>
      </p:grpSp>
      <p:grpSp>
        <p:nvGrpSpPr>
          <p:cNvPr id="18" name="Groupe 17"/>
          <p:cNvGrpSpPr/>
          <p:nvPr/>
        </p:nvGrpSpPr>
        <p:grpSpPr>
          <a:xfrm>
            <a:off x="885429" y="6007545"/>
            <a:ext cx="3462943" cy="351806"/>
            <a:chOff x="885429" y="6007545"/>
            <a:chExt cx="3462943" cy="351806"/>
          </a:xfrm>
        </p:grpSpPr>
        <p:sp>
          <p:nvSpPr>
            <p:cNvPr id="141" name="Rectangle 140"/>
            <p:cNvSpPr/>
            <p:nvPr/>
          </p:nvSpPr>
          <p:spPr>
            <a:xfrm>
              <a:off x="885429" y="6020797"/>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42" name="Rectangle 141"/>
            <p:cNvSpPr/>
            <p:nvPr/>
          </p:nvSpPr>
          <p:spPr>
            <a:xfrm>
              <a:off x="1782427" y="6007545"/>
              <a:ext cx="710640" cy="338554"/>
            </a:xfrm>
            <a:prstGeom prst="rect">
              <a:avLst/>
            </a:prstGeom>
          </p:spPr>
          <p:txBody>
            <a:bodyPr wrap="square">
              <a:spAutoFit/>
            </a:bodyPr>
            <a:lstStyle/>
            <a:p>
              <a:pPr algn="ctr"/>
              <a:r>
                <a:rPr lang="fr-FR" sz="1600" i="0" dirty="0" smtClean="0">
                  <a:solidFill>
                    <a:schemeClr val="accent2">
                      <a:lumMod val="75000"/>
                    </a:schemeClr>
                  </a:solidFill>
                </a:rPr>
                <a:t>0</a:t>
              </a:r>
              <a:endParaRPr lang="fr-FR" sz="1600" i="0" dirty="0">
                <a:solidFill>
                  <a:schemeClr val="accent2">
                    <a:lumMod val="75000"/>
                  </a:schemeClr>
                </a:solidFill>
              </a:endParaRPr>
            </a:p>
          </p:txBody>
        </p:sp>
        <p:sp>
          <p:nvSpPr>
            <p:cNvPr id="143" name="Rectangle 142"/>
            <p:cNvSpPr/>
            <p:nvPr/>
          </p:nvSpPr>
          <p:spPr>
            <a:xfrm>
              <a:off x="2767238" y="6020797"/>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44" name="Rectangle 143"/>
            <p:cNvSpPr/>
            <p:nvPr/>
          </p:nvSpPr>
          <p:spPr>
            <a:xfrm>
              <a:off x="3637732" y="6020797"/>
              <a:ext cx="710640" cy="338554"/>
            </a:xfrm>
            <a:prstGeom prst="rect">
              <a:avLst/>
            </a:prstGeom>
          </p:spPr>
          <p:txBody>
            <a:bodyPr wrap="square">
              <a:spAutoFit/>
            </a:bodyPr>
            <a:lstStyle/>
            <a:p>
              <a:pPr algn="ctr"/>
              <a:r>
                <a:rPr lang="fr-FR" sz="1600" i="0" dirty="0" smtClean="0">
                  <a:solidFill>
                    <a:schemeClr val="bg1">
                      <a:lumMod val="75000"/>
                    </a:schemeClr>
                  </a:solidFill>
                </a:rPr>
                <a:t>0</a:t>
              </a:r>
              <a:endParaRPr lang="fr-FR" sz="1600" i="0" dirty="0">
                <a:solidFill>
                  <a:schemeClr val="bg1">
                    <a:lumMod val="75000"/>
                  </a:schemeClr>
                </a:solidFill>
              </a:endParaRPr>
            </a:p>
          </p:txBody>
        </p:sp>
      </p:grpSp>
      <p:sp>
        <p:nvSpPr>
          <p:cNvPr id="93" name="Rectangle 92"/>
          <p:cNvSpPr/>
          <p:nvPr/>
        </p:nvSpPr>
        <p:spPr>
          <a:xfrm>
            <a:off x="3627638" y="2907491"/>
            <a:ext cx="710640" cy="338554"/>
          </a:xfrm>
          <a:prstGeom prst="rect">
            <a:avLst/>
          </a:prstGeom>
        </p:spPr>
        <p:txBody>
          <a:bodyPr wrap="square">
            <a:spAutoFit/>
          </a:bodyPr>
          <a:lstStyle/>
          <a:p>
            <a:pPr algn="ctr"/>
            <a:r>
              <a:rPr lang="fr-FR" sz="1600" i="0" dirty="0" smtClean="0">
                <a:solidFill>
                  <a:schemeClr val="accent2">
                    <a:lumMod val="75000"/>
                  </a:schemeClr>
                </a:solidFill>
              </a:rPr>
              <a:t>1</a:t>
            </a:r>
            <a:endParaRPr lang="fr-FR" sz="1600" i="0" dirty="0">
              <a:solidFill>
                <a:schemeClr val="accent2">
                  <a:lumMod val="75000"/>
                </a:schemeClr>
              </a:solidFill>
            </a:endParaRPr>
          </a:p>
        </p:txBody>
      </p:sp>
      <p:grpSp>
        <p:nvGrpSpPr>
          <p:cNvPr id="9" name="Groupe 8"/>
          <p:cNvGrpSpPr/>
          <p:nvPr/>
        </p:nvGrpSpPr>
        <p:grpSpPr>
          <a:xfrm>
            <a:off x="105055" y="2475149"/>
            <a:ext cx="4293925" cy="3900458"/>
            <a:chOff x="105055" y="2475149"/>
            <a:chExt cx="4293925" cy="3900458"/>
          </a:xfrm>
        </p:grpSpPr>
        <p:grpSp>
          <p:nvGrpSpPr>
            <p:cNvPr id="7" name="Groupe 6"/>
            <p:cNvGrpSpPr/>
            <p:nvPr/>
          </p:nvGrpSpPr>
          <p:grpSpPr>
            <a:xfrm>
              <a:off x="875335" y="2504657"/>
              <a:ext cx="3462943" cy="351807"/>
              <a:chOff x="875335" y="2504657"/>
              <a:chExt cx="3462943" cy="351807"/>
            </a:xfrm>
          </p:grpSpPr>
          <p:sp>
            <p:nvSpPr>
              <p:cNvPr id="61" name="Rectangle 60"/>
              <p:cNvSpPr/>
              <p:nvPr/>
            </p:nvSpPr>
            <p:spPr>
              <a:xfrm>
                <a:off x="875335" y="2517910"/>
                <a:ext cx="710640" cy="338554"/>
              </a:xfrm>
              <a:prstGeom prst="rect">
                <a:avLst/>
              </a:prstGeom>
            </p:spPr>
            <p:txBody>
              <a:bodyPr wrap="square">
                <a:spAutoFit/>
              </a:bodyPr>
              <a:lstStyle/>
              <a:p>
                <a:pPr algn="ctr"/>
                <a:r>
                  <a:rPr lang="fr-FR" sz="1600" i="0" dirty="0" smtClean="0">
                    <a:solidFill>
                      <a:schemeClr val="accent2">
                        <a:lumMod val="75000"/>
                      </a:schemeClr>
                    </a:solidFill>
                  </a:rPr>
                  <a:t>Alice</a:t>
                </a:r>
                <a:endParaRPr lang="fr-FR" sz="1600" i="0" dirty="0">
                  <a:solidFill>
                    <a:schemeClr val="accent2">
                      <a:lumMod val="75000"/>
                    </a:schemeClr>
                  </a:solidFill>
                </a:endParaRPr>
              </a:p>
            </p:txBody>
          </p:sp>
          <p:sp>
            <p:nvSpPr>
              <p:cNvPr id="62" name="Rectangle 61"/>
              <p:cNvSpPr/>
              <p:nvPr/>
            </p:nvSpPr>
            <p:spPr>
              <a:xfrm>
                <a:off x="1772333" y="2517909"/>
                <a:ext cx="710640" cy="338554"/>
              </a:xfrm>
              <a:prstGeom prst="rect">
                <a:avLst/>
              </a:prstGeom>
            </p:spPr>
            <p:txBody>
              <a:bodyPr wrap="square">
                <a:spAutoFit/>
              </a:bodyPr>
              <a:lstStyle/>
              <a:p>
                <a:pPr algn="ctr"/>
                <a:r>
                  <a:rPr lang="fr-FR" sz="1600" i="0" dirty="0" smtClean="0">
                    <a:solidFill>
                      <a:schemeClr val="accent2">
                        <a:lumMod val="75000"/>
                      </a:schemeClr>
                    </a:solidFill>
                  </a:rPr>
                  <a:t>q-bit</a:t>
                </a:r>
                <a:endParaRPr lang="fr-FR" sz="1600" i="0" dirty="0">
                  <a:solidFill>
                    <a:schemeClr val="accent2">
                      <a:lumMod val="75000"/>
                    </a:schemeClr>
                  </a:solidFill>
                </a:endParaRPr>
              </a:p>
            </p:txBody>
          </p:sp>
          <p:sp>
            <p:nvSpPr>
              <p:cNvPr id="64" name="Rectangle 63"/>
              <p:cNvSpPr/>
              <p:nvPr/>
            </p:nvSpPr>
            <p:spPr>
              <a:xfrm>
                <a:off x="2757144" y="2504657"/>
                <a:ext cx="710640" cy="338554"/>
              </a:xfrm>
              <a:prstGeom prst="rect">
                <a:avLst/>
              </a:prstGeom>
            </p:spPr>
            <p:txBody>
              <a:bodyPr wrap="square">
                <a:spAutoFit/>
              </a:bodyPr>
              <a:lstStyle/>
              <a:p>
                <a:pPr algn="ctr"/>
                <a:r>
                  <a:rPr lang="fr-FR" sz="1600" i="0" dirty="0" smtClean="0">
                    <a:solidFill>
                      <a:schemeClr val="accent2">
                        <a:lumMod val="75000"/>
                      </a:schemeClr>
                    </a:solidFill>
                  </a:rPr>
                  <a:t>Bob</a:t>
                </a:r>
                <a:endParaRPr lang="fr-FR" sz="1600" i="0" dirty="0">
                  <a:solidFill>
                    <a:schemeClr val="accent2">
                      <a:lumMod val="75000"/>
                    </a:schemeClr>
                  </a:solidFill>
                </a:endParaRPr>
              </a:p>
            </p:txBody>
          </p:sp>
          <p:sp>
            <p:nvSpPr>
              <p:cNvPr id="67" name="Rectangle 66"/>
              <p:cNvSpPr/>
              <p:nvPr/>
            </p:nvSpPr>
            <p:spPr>
              <a:xfrm>
                <a:off x="3627638" y="2517910"/>
                <a:ext cx="710640" cy="338554"/>
              </a:xfrm>
              <a:prstGeom prst="rect">
                <a:avLst/>
              </a:prstGeom>
            </p:spPr>
            <p:txBody>
              <a:bodyPr wrap="square">
                <a:spAutoFit/>
              </a:bodyPr>
              <a:lstStyle/>
              <a:p>
                <a:pPr algn="ctr"/>
                <a:r>
                  <a:rPr lang="fr-FR" sz="1600" i="0" dirty="0" err="1" smtClean="0">
                    <a:solidFill>
                      <a:schemeClr val="accent2">
                        <a:lumMod val="75000"/>
                      </a:schemeClr>
                    </a:solidFill>
                  </a:rPr>
                  <a:t>Res</a:t>
                </a:r>
                <a:r>
                  <a:rPr lang="fr-FR" sz="1600" i="0" dirty="0" smtClean="0">
                    <a:solidFill>
                      <a:schemeClr val="accent2">
                        <a:lumMod val="75000"/>
                      </a:schemeClr>
                    </a:solidFill>
                  </a:rPr>
                  <a:t>.</a:t>
                </a:r>
                <a:endParaRPr lang="fr-FR" sz="1600" i="0" dirty="0">
                  <a:solidFill>
                    <a:schemeClr val="accent2">
                      <a:lumMod val="75000"/>
                    </a:schemeClr>
                  </a:solidFill>
                </a:endParaRPr>
              </a:p>
            </p:txBody>
          </p:sp>
        </p:grpSp>
        <p:grpSp>
          <p:nvGrpSpPr>
            <p:cNvPr id="6" name="Groupe 5"/>
            <p:cNvGrpSpPr/>
            <p:nvPr/>
          </p:nvGrpSpPr>
          <p:grpSpPr>
            <a:xfrm>
              <a:off x="105055" y="2475149"/>
              <a:ext cx="4293925" cy="3900458"/>
              <a:chOff x="105055" y="2475149"/>
              <a:chExt cx="4293925" cy="3900458"/>
            </a:xfrm>
          </p:grpSpPr>
          <p:cxnSp>
            <p:nvCxnSpPr>
              <p:cNvPr id="8" name="Connecteur droit 7"/>
              <p:cNvCxnSpPr/>
              <p:nvPr/>
            </p:nvCxnSpPr>
            <p:spPr bwMode="auto">
              <a:xfrm>
                <a:off x="239712" y="2902224"/>
                <a:ext cx="4159268"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3"/>
              <p:cNvCxnSpPr/>
              <p:nvPr/>
            </p:nvCxnSpPr>
            <p:spPr bwMode="auto">
              <a:xfrm flipV="1">
                <a:off x="195331" y="6362355"/>
                <a:ext cx="4203649" cy="1"/>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Rectangle 56"/>
              <p:cNvSpPr/>
              <p:nvPr/>
            </p:nvSpPr>
            <p:spPr>
              <a:xfrm>
                <a:off x="105055" y="2907491"/>
                <a:ext cx="710640" cy="338554"/>
              </a:xfrm>
              <a:prstGeom prst="rect">
                <a:avLst/>
              </a:prstGeom>
            </p:spPr>
            <p:txBody>
              <a:bodyPr wrap="square">
                <a:spAutoFit/>
              </a:bodyPr>
              <a:lstStyle/>
              <a:p>
                <a:pPr algn="ctr"/>
                <a:r>
                  <a:rPr lang="fr-FR" sz="1600" i="0" dirty="0" smtClean="0">
                    <a:solidFill>
                      <a:schemeClr val="accent2">
                        <a:lumMod val="75000"/>
                      </a:schemeClr>
                    </a:solidFill>
                  </a:rPr>
                  <a:t>1</a:t>
                </a:r>
                <a:endParaRPr lang="fr-FR" sz="1600" i="0" dirty="0">
                  <a:solidFill>
                    <a:schemeClr val="accent2">
                      <a:lumMod val="75000"/>
                    </a:schemeClr>
                  </a:solidFill>
                </a:endParaRPr>
              </a:p>
            </p:txBody>
          </p:sp>
          <p:cxnSp>
            <p:nvCxnSpPr>
              <p:cNvPr id="92" name="Connecteur droit 91"/>
              <p:cNvCxnSpPr/>
              <p:nvPr/>
            </p:nvCxnSpPr>
            <p:spPr bwMode="auto">
              <a:xfrm>
                <a:off x="4398980" y="2491406"/>
                <a:ext cx="0" cy="387095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Rectangle 96"/>
              <p:cNvSpPr/>
              <p:nvPr/>
            </p:nvSpPr>
            <p:spPr>
              <a:xfrm>
                <a:off x="107535" y="3246045"/>
                <a:ext cx="710640" cy="338554"/>
              </a:xfrm>
              <a:prstGeom prst="rect">
                <a:avLst/>
              </a:prstGeom>
            </p:spPr>
            <p:txBody>
              <a:bodyPr wrap="square">
                <a:spAutoFit/>
              </a:bodyPr>
              <a:lstStyle/>
              <a:p>
                <a:pPr algn="ctr"/>
                <a:r>
                  <a:rPr lang="fr-FR" sz="1600" i="0" dirty="0" smtClean="0">
                    <a:solidFill>
                      <a:schemeClr val="accent2">
                        <a:lumMod val="75000"/>
                      </a:schemeClr>
                    </a:solidFill>
                  </a:rPr>
                  <a:t>2</a:t>
                </a:r>
                <a:endParaRPr lang="fr-FR" sz="1600" i="0" dirty="0">
                  <a:solidFill>
                    <a:schemeClr val="accent2">
                      <a:lumMod val="75000"/>
                    </a:schemeClr>
                  </a:solidFill>
                </a:endParaRPr>
              </a:p>
            </p:txBody>
          </p:sp>
          <p:sp>
            <p:nvSpPr>
              <p:cNvPr id="102" name="Rectangle 101"/>
              <p:cNvSpPr/>
              <p:nvPr/>
            </p:nvSpPr>
            <p:spPr>
              <a:xfrm>
                <a:off x="109538" y="3597116"/>
                <a:ext cx="710640" cy="338554"/>
              </a:xfrm>
              <a:prstGeom prst="rect">
                <a:avLst/>
              </a:prstGeom>
            </p:spPr>
            <p:txBody>
              <a:bodyPr wrap="square">
                <a:spAutoFit/>
              </a:bodyPr>
              <a:lstStyle/>
              <a:p>
                <a:pPr algn="ctr"/>
                <a:r>
                  <a:rPr lang="fr-FR" sz="1600" i="0" dirty="0" smtClean="0">
                    <a:solidFill>
                      <a:schemeClr val="accent2">
                        <a:lumMod val="75000"/>
                      </a:schemeClr>
                    </a:solidFill>
                  </a:rPr>
                  <a:t>3</a:t>
                </a:r>
                <a:endParaRPr lang="fr-FR" sz="1600" i="0" dirty="0">
                  <a:solidFill>
                    <a:schemeClr val="accent2">
                      <a:lumMod val="75000"/>
                    </a:schemeClr>
                  </a:solidFill>
                </a:endParaRPr>
              </a:p>
            </p:txBody>
          </p:sp>
          <p:sp>
            <p:nvSpPr>
              <p:cNvPr id="107" name="Rectangle 106"/>
              <p:cNvSpPr/>
              <p:nvPr/>
            </p:nvSpPr>
            <p:spPr>
              <a:xfrm>
                <a:off x="105055" y="3954701"/>
                <a:ext cx="710640" cy="338554"/>
              </a:xfrm>
              <a:prstGeom prst="rect">
                <a:avLst/>
              </a:prstGeom>
            </p:spPr>
            <p:txBody>
              <a:bodyPr wrap="square">
                <a:spAutoFit/>
              </a:bodyPr>
              <a:lstStyle/>
              <a:p>
                <a:pPr algn="ctr"/>
                <a:r>
                  <a:rPr lang="fr-FR" sz="1600" i="0" dirty="0" smtClean="0">
                    <a:solidFill>
                      <a:schemeClr val="accent2">
                        <a:lumMod val="75000"/>
                      </a:schemeClr>
                    </a:solidFill>
                  </a:rPr>
                  <a:t>4</a:t>
                </a:r>
                <a:endParaRPr lang="fr-FR" sz="1600" i="0" dirty="0">
                  <a:solidFill>
                    <a:schemeClr val="accent2">
                      <a:lumMod val="75000"/>
                    </a:schemeClr>
                  </a:solidFill>
                </a:endParaRPr>
              </a:p>
            </p:txBody>
          </p:sp>
          <p:sp>
            <p:nvSpPr>
              <p:cNvPr id="115" name="Rectangle 114"/>
              <p:cNvSpPr/>
              <p:nvPr/>
            </p:nvSpPr>
            <p:spPr>
              <a:xfrm>
                <a:off x="105055" y="4293031"/>
                <a:ext cx="710640" cy="338554"/>
              </a:xfrm>
              <a:prstGeom prst="rect">
                <a:avLst/>
              </a:prstGeom>
            </p:spPr>
            <p:txBody>
              <a:bodyPr wrap="square">
                <a:spAutoFit/>
              </a:bodyPr>
              <a:lstStyle/>
              <a:p>
                <a:pPr algn="ctr"/>
                <a:r>
                  <a:rPr lang="fr-FR" sz="1600" i="0" dirty="0" smtClean="0">
                    <a:solidFill>
                      <a:schemeClr val="accent2">
                        <a:lumMod val="75000"/>
                      </a:schemeClr>
                    </a:solidFill>
                  </a:rPr>
                  <a:t>5</a:t>
                </a:r>
                <a:endParaRPr lang="fr-FR" sz="1600" i="0" dirty="0">
                  <a:solidFill>
                    <a:schemeClr val="accent2">
                      <a:lumMod val="75000"/>
                    </a:schemeClr>
                  </a:solidFill>
                </a:endParaRPr>
              </a:p>
            </p:txBody>
          </p:sp>
          <p:sp>
            <p:nvSpPr>
              <p:cNvPr id="120" name="Rectangle 119"/>
              <p:cNvSpPr/>
              <p:nvPr/>
            </p:nvSpPr>
            <p:spPr>
              <a:xfrm>
                <a:off x="120804" y="4631138"/>
                <a:ext cx="710640" cy="338554"/>
              </a:xfrm>
              <a:prstGeom prst="rect">
                <a:avLst/>
              </a:prstGeom>
            </p:spPr>
            <p:txBody>
              <a:bodyPr wrap="square">
                <a:spAutoFit/>
              </a:bodyPr>
              <a:lstStyle/>
              <a:p>
                <a:pPr algn="ctr"/>
                <a:r>
                  <a:rPr lang="fr-FR" sz="1600" i="0" dirty="0" smtClean="0">
                    <a:solidFill>
                      <a:schemeClr val="accent2">
                        <a:lumMod val="75000"/>
                      </a:schemeClr>
                    </a:solidFill>
                  </a:rPr>
                  <a:t>6</a:t>
                </a:r>
                <a:endParaRPr lang="fr-FR" sz="1600" i="0" dirty="0">
                  <a:solidFill>
                    <a:schemeClr val="accent2">
                      <a:lumMod val="75000"/>
                    </a:schemeClr>
                  </a:solidFill>
                </a:endParaRPr>
              </a:p>
            </p:txBody>
          </p:sp>
          <p:sp>
            <p:nvSpPr>
              <p:cNvPr id="125" name="Rectangle 124"/>
              <p:cNvSpPr/>
              <p:nvPr/>
            </p:nvSpPr>
            <p:spPr>
              <a:xfrm>
                <a:off x="115819" y="4989075"/>
                <a:ext cx="710640" cy="338554"/>
              </a:xfrm>
              <a:prstGeom prst="rect">
                <a:avLst/>
              </a:prstGeom>
            </p:spPr>
            <p:txBody>
              <a:bodyPr wrap="square">
                <a:spAutoFit/>
              </a:bodyPr>
              <a:lstStyle/>
              <a:p>
                <a:pPr algn="ctr"/>
                <a:r>
                  <a:rPr lang="fr-FR" sz="1600" i="0" dirty="0" smtClean="0">
                    <a:solidFill>
                      <a:schemeClr val="accent2">
                        <a:lumMod val="75000"/>
                      </a:schemeClr>
                    </a:solidFill>
                  </a:rPr>
                  <a:t>7</a:t>
                </a:r>
                <a:endParaRPr lang="fr-FR" sz="1600" i="0" dirty="0">
                  <a:solidFill>
                    <a:schemeClr val="accent2">
                      <a:lumMod val="75000"/>
                    </a:schemeClr>
                  </a:solidFill>
                </a:endParaRPr>
              </a:p>
            </p:txBody>
          </p:sp>
          <p:sp>
            <p:nvSpPr>
              <p:cNvPr id="130" name="Rectangle 129"/>
              <p:cNvSpPr/>
              <p:nvPr/>
            </p:nvSpPr>
            <p:spPr>
              <a:xfrm>
                <a:off x="129071" y="5341010"/>
                <a:ext cx="710640" cy="338554"/>
              </a:xfrm>
              <a:prstGeom prst="rect">
                <a:avLst/>
              </a:prstGeom>
            </p:spPr>
            <p:txBody>
              <a:bodyPr wrap="square">
                <a:spAutoFit/>
              </a:bodyPr>
              <a:lstStyle/>
              <a:p>
                <a:pPr algn="ctr"/>
                <a:r>
                  <a:rPr lang="fr-FR" sz="1600" i="0" dirty="0" smtClean="0">
                    <a:solidFill>
                      <a:schemeClr val="accent2">
                        <a:lumMod val="75000"/>
                      </a:schemeClr>
                    </a:solidFill>
                  </a:rPr>
                  <a:t>8</a:t>
                </a:r>
                <a:endParaRPr lang="fr-FR" sz="1600" i="0" dirty="0">
                  <a:solidFill>
                    <a:schemeClr val="accent2">
                      <a:lumMod val="75000"/>
                    </a:schemeClr>
                  </a:solidFill>
                </a:endParaRPr>
              </a:p>
            </p:txBody>
          </p:sp>
          <p:sp>
            <p:nvSpPr>
              <p:cNvPr id="135" name="Rectangle 134"/>
              <p:cNvSpPr/>
              <p:nvPr/>
            </p:nvSpPr>
            <p:spPr>
              <a:xfrm>
                <a:off x="126942" y="5693073"/>
                <a:ext cx="710640" cy="338554"/>
              </a:xfrm>
              <a:prstGeom prst="rect">
                <a:avLst/>
              </a:prstGeom>
            </p:spPr>
            <p:txBody>
              <a:bodyPr wrap="square">
                <a:spAutoFit/>
              </a:bodyPr>
              <a:lstStyle/>
              <a:p>
                <a:pPr algn="ctr"/>
                <a:r>
                  <a:rPr lang="fr-FR" sz="1600" i="0" dirty="0" smtClean="0">
                    <a:solidFill>
                      <a:schemeClr val="accent2">
                        <a:lumMod val="75000"/>
                      </a:schemeClr>
                    </a:solidFill>
                  </a:rPr>
                  <a:t>9</a:t>
                </a:r>
                <a:endParaRPr lang="fr-FR" sz="1600" i="0" dirty="0">
                  <a:solidFill>
                    <a:schemeClr val="accent2">
                      <a:lumMod val="75000"/>
                    </a:schemeClr>
                  </a:solidFill>
                </a:endParaRPr>
              </a:p>
            </p:txBody>
          </p:sp>
          <p:sp>
            <p:nvSpPr>
              <p:cNvPr id="140" name="Rectangle 139"/>
              <p:cNvSpPr/>
              <p:nvPr/>
            </p:nvSpPr>
            <p:spPr>
              <a:xfrm>
                <a:off x="117629" y="6007545"/>
                <a:ext cx="710640" cy="338554"/>
              </a:xfrm>
              <a:prstGeom prst="rect">
                <a:avLst/>
              </a:prstGeom>
            </p:spPr>
            <p:txBody>
              <a:bodyPr wrap="square">
                <a:spAutoFit/>
              </a:bodyPr>
              <a:lstStyle/>
              <a:p>
                <a:pPr algn="ctr"/>
                <a:r>
                  <a:rPr lang="fr-FR" sz="1600" i="0" dirty="0" smtClean="0">
                    <a:solidFill>
                      <a:schemeClr val="accent2">
                        <a:lumMod val="75000"/>
                      </a:schemeClr>
                    </a:solidFill>
                  </a:rPr>
                  <a:t>10</a:t>
                </a:r>
                <a:endParaRPr lang="fr-FR" sz="1600" i="0" dirty="0">
                  <a:solidFill>
                    <a:schemeClr val="accent2">
                      <a:lumMod val="75000"/>
                    </a:schemeClr>
                  </a:solidFill>
                </a:endParaRPr>
              </a:p>
            </p:txBody>
          </p:sp>
          <p:cxnSp>
            <p:nvCxnSpPr>
              <p:cNvPr id="145" name="Connecteur droit 144"/>
              <p:cNvCxnSpPr/>
              <p:nvPr/>
            </p:nvCxnSpPr>
            <p:spPr bwMode="auto">
              <a:xfrm>
                <a:off x="3625158" y="2504657"/>
                <a:ext cx="0" cy="387095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Connecteur droit 145"/>
              <p:cNvCxnSpPr/>
              <p:nvPr/>
            </p:nvCxnSpPr>
            <p:spPr bwMode="auto">
              <a:xfrm>
                <a:off x="2778680" y="2504657"/>
                <a:ext cx="0" cy="387095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Connecteur droit 146"/>
              <p:cNvCxnSpPr/>
              <p:nvPr/>
            </p:nvCxnSpPr>
            <p:spPr bwMode="auto">
              <a:xfrm>
                <a:off x="1802845" y="2475149"/>
                <a:ext cx="0" cy="387095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Connecteur droit 147"/>
              <p:cNvCxnSpPr/>
              <p:nvPr/>
            </p:nvCxnSpPr>
            <p:spPr bwMode="auto">
              <a:xfrm>
                <a:off x="910672" y="2491405"/>
                <a:ext cx="0" cy="387095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49" name="Rectangle 148"/>
          <p:cNvSpPr/>
          <p:nvPr/>
        </p:nvSpPr>
        <p:spPr>
          <a:xfrm>
            <a:off x="78422" y="1858522"/>
            <a:ext cx="8889999" cy="584775"/>
          </a:xfrm>
          <a:prstGeom prst="rect">
            <a:avLst/>
          </a:prstGeom>
        </p:spPr>
        <p:txBody>
          <a:bodyPr wrap="square">
            <a:spAutoFit/>
          </a:bodyPr>
          <a:lstStyle/>
          <a:p>
            <a:r>
              <a:rPr lang="fr-FR" sz="1600" i="0" dirty="0" smtClean="0">
                <a:solidFill>
                  <a:schemeClr val="accent2">
                    <a:lumMod val="75000"/>
                  </a:schemeClr>
                </a:solidFill>
              </a:rPr>
              <a:t>Bob </a:t>
            </a:r>
            <a:r>
              <a:rPr lang="fr-FR" sz="1600" i="0" dirty="0">
                <a:solidFill>
                  <a:schemeClr val="accent2">
                    <a:lumMod val="75000"/>
                  </a:schemeClr>
                </a:solidFill>
              </a:rPr>
              <a:t>communique à Alice </a:t>
            </a:r>
            <a:r>
              <a:rPr lang="fr-FR" sz="1600" i="0" dirty="0" smtClean="0">
                <a:solidFill>
                  <a:schemeClr val="accent2">
                    <a:lumMod val="75000"/>
                  </a:schemeClr>
                </a:solidFill>
              </a:rPr>
              <a:t>(par un canal « classique » : téléphone, internet) ses choix d’orientation (H,H,H,45,H…) mais pas les résultats qu’il a obtenus.</a:t>
            </a:r>
            <a:endParaRPr lang="fr-FR" sz="1600" i="0" dirty="0">
              <a:solidFill>
                <a:schemeClr val="accent2">
                  <a:lumMod val="75000"/>
                </a:schemeClr>
              </a:solidFill>
            </a:endParaRPr>
          </a:p>
        </p:txBody>
      </p:sp>
      <p:sp>
        <p:nvSpPr>
          <p:cNvPr id="150" name="Rectangle 149"/>
          <p:cNvSpPr/>
          <p:nvPr/>
        </p:nvSpPr>
        <p:spPr>
          <a:xfrm>
            <a:off x="4549376" y="2494559"/>
            <a:ext cx="4445000" cy="1323439"/>
          </a:xfrm>
          <a:prstGeom prst="rect">
            <a:avLst/>
          </a:prstGeom>
        </p:spPr>
        <p:txBody>
          <a:bodyPr wrap="square">
            <a:spAutoFit/>
          </a:bodyPr>
          <a:lstStyle/>
          <a:p>
            <a:r>
              <a:rPr lang="fr-FR" sz="1600" i="0" dirty="0" smtClean="0">
                <a:solidFill>
                  <a:schemeClr val="accent2">
                    <a:lumMod val="75000"/>
                  </a:schemeClr>
                </a:solidFill>
              </a:rPr>
              <a:t>Alice compare les orientations choisies par Bob avec les siennes : elle sait donc que Bob a lu une valeur correcte pour les q-bits 1,5,9,10. Elle choisit (p.ex.) les q-bits 5 et 1 pour coder le message.</a:t>
            </a:r>
            <a:endParaRPr lang="fr-FR" sz="1600" i="0" dirty="0">
              <a:solidFill>
                <a:schemeClr val="accent2">
                  <a:lumMod val="75000"/>
                </a:schemeClr>
              </a:solidFill>
            </a:endParaRPr>
          </a:p>
        </p:txBody>
      </p:sp>
      <p:sp>
        <p:nvSpPr>
          <p:cNvPr id="17" name="Rectangle à coins arrondis 16"/>
          <p:cNvSpPr/>
          <p:nvPr/>
        </p:nvSpPr>
        <p:spPr bwMode="auto">
          <a:xfrm>
            <a:off x="865920" y="2905041"/>
            <a:ext cx="2862469" cy="344333"/>
          </a:xfrm>
          <a:prstGeom prst="roundRect">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1" name="Rectangle à coins arrondis 150"/>
          <p:cNvSpPr/>
          <p:nvPr/>
        </p:nvSpPr>
        <p:spPr bwMode="auto">
          <a:xfrm>
            <a:off x="850966" y="4306507"/>
            <a:ext cx="2862469" cy="344333"/>
          </a:xfrm>
          <a:prstGeom prst="roundRect">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2" name="Rectangle à coins arrondis 151"/>
          <p:cNvSpPr/>
          <p:nvPr/>
        </p:nvSpPr>
        <p:spPr bwMode="auto">
          <a:xfrm>
            <a:off x="850966" y="5674609"/>
            <a:ext cx="2862469" cy="344333"/>
          </a:xfrm>
          <a:prstGeom prst="roundRect">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3" name="Rectangle 152"/>
          <p:cNvSpPr/>
          <p:nvPr/>
        </p:nvSpPr>
        <p:spPr>
          <a:xfrm>
            <a:off x="4523421" y="3797061"/>
            <a:ext cx="4445000" cy="1077218"/>
          </a:xfrm>
          <a:prstGeom prst="rect">
            <a:avLst/>
          </a:prstGeom>
        </p:spPr>
        <p:txBody>
          <a:bodyPr wrap="square">
            <a:spAutoFit/>
          </a:bodyPr>
          <a:lstStyle/>
          <a:p>
            <a:r>
              <a:rPr lang="fr-FR" sz="1600" i="0" dirty="0" smtClean="0">
                <a:solidFill>
                  <a:schemeClr val="accent2">
                    <a:lumMod val="75000"/>
                  </a:schemeClr>
                </a:solidFill>
              </a:rPr>
              <a:t>Pour les autres q-bits, Alice communique à Bob ses choix d’orientation, i.e. _,45,45,H,_,45,… ainsi que la valeur correspondante du q-bit : _,0,1,1,_,0,…</a:t>
            </a:r>
            <a:endParaRPr lang="fr-FR" sz="1600" i="0" dirty="0">
              <a:solidFill>
                <a:schemeClr val="accent2">
                  <a:lumMod val="75000"/>
                </a:schemeClr>
              </a:solidFill>
            </a:endParaRPr>
          </a:p>
        </p:txBody>
      </p:sp>
      <p:sp>
        <p:nvSpPr>
          <p:cNvPr id="154" name="Rectangle 153"/>
          <p:cNvSpPr/>
          <p:nvPr/>
        </p:nvSpPr>
        <p:spPr>
          <a:xfrm>
            <a:off x="4600574" y="4844036"/>
            <a:ext cx="4445000" cy="830997"/>
          </a:xfrm>
          <a:prstGeom prst="rect">
            <a:avLst/>
          </a:prstGeom>
        </p:spPr>
        <p:txBody>
          <a:bodyPr wrap="square">
            <a:spAutoFit/>
          </a:bodyPr>
          <a:lstStyle/>
          <a:p>
            <a:r>
              <a:rPr lang="fr-FR" sz="1600" i="0" dirty="0" smtClean="0">
                <a:solidFill>
                  <a:schemeClr val="accent2">
                    <a:lumMod val="75000"/>
                  </a:schemeClr>
                </a:solidFill>
              </a:rPr>
              <a:t>Bob peut vérifier que dans les cas où l’orientation est la même (9 et 10) la valeur du q-bit est la même.</a:t>
            </a:r>
            <a:endParaRPr lang="fr-FR" sz="1600" i="0" dirty="0">
              <a:solidFill>
                <a:schemeClr val="accent2">
                  <a:lumMod val="75000"/>
                </a:schemeClr>
              </a:solidFill>
            </a:endParaRPr>
          </a:p>
        </p:txBody>
      </p:sp>
      <p:sp>
        <p:nvSpPr>
          <p:cNvPr id="81" name="Rectangle à coins arrondis 80"/>
          <p:cNvSpPr/>
          <p:nvPr/>
        </p:nvSpPr>
        <p:spPr bwMode="auto">
          <a:xfrm>
            <a:off x="859603" y="6020797"/>
            <a:ext cx="2862469" cy="344333"/>
          </a:xfrm>
          <a:prstGeom prst="roundRect">
            <a:avLst/>
          </a:prstGeom>
          <a:no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 name="Ellipse 3"/>
          <p:cNvSpPr/>
          <p:nvPr/>
        </p:nvSpPr>
        <p:spPr bwMode="auto">
          <a:xfrm>
            <a:off x="1906524" y="5611526"/>
            <a:ext cx="384313" cy="470497"/>
          </a:xfrm>
          <a:prstGeom prst="ellipse">
            <a:avLst/>
          </a:prstGeom>
          <a:noFill/>
          <a:ln w="2857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3" name="Ellipse 82"/>
          <p:cNvSpPr/>
          <p:nvPr/>
        </p:nvSpPr>
        <p:spPr bwMode="auto">
          <a:xfrm>
            <a:off x="3792804" y="5615448"/>
            <a:ext cx="384313" cy="470497"/>
          </a:xfrm>
          <a:prstGeom prst="ellipse">
            <a:avLst/>
          </a:prstGeom>
          <a:noFill/>
          <a:ln w="2857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4" name="Ellipse 83"/>
          <p:cNvSpPr/>
          <p:nvPr/>
        </p:nvSpPr>
        <p:spPr bwMode="auto">
          <a:xfrm>
            <a:off x="1912841" y="5992489"/>
            <a:ext cx="384313" cy="470497"/>
          </a:xfrm>
          <a:prstGeom prst="ellipse">
            <a:avLst/>
          </a:prstGeom>
          <a:noFill/>
          <a:ln w="2857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5" name="Ellipse 84"/>
          <p:cNvSpPr/>
          <p:nvPr/>
        </p:nvSpPr>
        <p:spPr bwMode="auto">
          <a:xfrm>
            <a:off x="3788321" y="6019105"/>
            <a:ext cx="384313" cy="470497"/>
          </a:xfrm>
          <a:prstGeom prst="ellipse">
            <a:avLst/>
          </a:prstGeom>
          <a:noFill/>
          <a:ln w="28575"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6" name="Rectangle 85"/>
          <p:cNvSpPr/>
          <p:nvPr/>
        </p:nvSpPr>
        <p:spPr>
          <a:xfrm>
            <a:off x="4600574" y="5728041"/>
            <a:ext cx="4445000" cy="584775"/>
          </a:xfrm>
          <a:prstGeom prst="rect">
            <a:avLst/>
          </a:prstGeom>
        </p:spPr>
        <p:txBody>
          <a:bodyPr wrap="square">
            <a:spAutoFit/>
          </a:bodyPr>
          <a:lstStyle/>
          <a:p>
            <a:r>
              <a:rPr lang="fr-FR" sz="1600" i="0" dirty="0" smtClean="0">
                <a:solidFill>
                  <a:schemeClr val="accent2">
                    <a:lumMod val="75000"/>
                  </a:schemeClr>
                </a:solidFill>
              </a:rPr>
              <a:t>Alice dit à Bob (par téléphone, internet): « le message est ‘q-bit 5, q-bit 1’, c’est-à-dire 01.</a:t>
            </a:r>
            <a:endParaRPr lang="fr-FR" sz="1600" i="0" dirty="0">
              <a:solidFill>
                <a:schemeClr val="accent2">
                  <a:lumMod val="75000"/>
                </a:schemeClr>
              </a:solidFill>
            </a:endParaRPr>
          </a:p>
        </p:txBody>
      </p:sp>
      <p:sp>
        <p:nvSpPr>
          <p:cNvPr id="112" name="Rectangle à coins arrondis 111"/>
          <p:cNvSpPr/>
          <p:nvPr/>
        </p:nvSpPr>
        <p:spPr bwMode="auto">
          <a:xfrm>
            <a:off x="2841866" y="2443297"/>
            <a:ext cx="536236" cy="4054217"/>
          </a:xfrm>
          <a:prstGeom prst="roundRect">
            <a:avLst/>
          </a:prstGeom>
          <a:noFill/>
          <a:ln w="19050" cap="flat" cmpd="sng" algn="ctr">
            <a:solidFill>
              <a:srgbClr val="0000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2242503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5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5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58" grpId="0"/>
      <p:bldP spid="59" grpId="0"/>
      <p:bldP spid="63" grpId="0"/>
      <p:bldP spid="66" grpId="0"/>
      <p:bldP spid="98" grpId="0"/>
      <p:bldP spid="99" grpId="0"/>
      <p:bldP spid="100" grpId="0"/>
      <p:bldP spid="101" grpId="0"/>
      <p:bldP spid="114" grpId="0"/>
      <p:bldP spid="93" grpId="0"/>
      <p:bldP spid="149" grpId="0"/>
      <p:bldP spid="150" grpId="0"/>
      <p:bldP spid="17" grpId="0" animBg="1"/>
      <p:bldP spid="151" grpId="0" animBg="1"/>
      <p:bldP spid="152" grpId="0" animBg="1"/>
      <p:bldP spid="153" grpId="0"/>
      <p:bldP spid="154" grpId="0"/>
      <p:bldP spid="81" grpId="0" animBg="1"/>
      <p:bldP spid="4" grpId="0" animBg="1"/>
      <p:bldP spid="83" grpId="0" animBg="1"/>
      <p:bldP spid="84" grpId="0" animBg="1"/>
      <p:bldP spid="85" grpId="0" animBg="1"/>
      <p:bldP spid="86" grpId="0"/>
      <p:bldP spid="1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Observations « expérimentales »</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54" name="ZoneTexte 53"/>
          <p:cNvSpPr txBox="1"/>
          <p:nvPr/>
        </p:nvSpPr>
        <p:spPr>
          <a:xfrm>
            <a:off x="379315" y="1198959"/>
            <a:ext cx="8502264"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Quand un seul trou est ouvert, les entités quantiques se comportent comme des </a:t>
            </a:r>
            <a:r>
              <a:rPr lang="fr-FR" sz="1400" dirty="0" smtClean="0">
                <a:solidFill>
                  <a:srgbClr val="FF0000"/>
                </a:solidFill>
              </a:rPr>
              <a:t>particules classiques</a:t>
            </a:r>
          </a:p>
        </p:txBody>
      </p:sp>
      <p:sp>
        <p:nvSpPr>
          <p:cNvPr id="62" name="ZoneTexte 61"/>
          <p:cNvSpPr txBox="1"/>
          <p:nvPr/>
        </p:nvSpPr>
        <p:spPr>
          <a:xfrm>
            <a:off x="379315" y="1578278"/>
            <a:ext cx="4354910"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Elles sont détectées à des positions bien définies</a:t>
            </a:r>
          </a:p>
        </p:txBody>
      </p:sp>
      <p:sp>
        <p:nvSpPr>
          <p:cNvPr id="63" name="ZoneTexte 62"/>
          <p:cNvSpPr txBox="1"/>
          <p:nvPr/>
        </p:nvSpPr>
        <p:spPr>
          <a:xfrm>
            <a:off x="379315" y="1990643"/>
            <a:ext cx="7533922"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Si les deux trous sont ouverts, une figure d’interférence apparaît, comme pour des ondes</a:t>
            </a:r>
          </a:p>
        </p:txBody>
      </p:sp>
      <p:sp>
        <p:nvSpPr>
          <p:cNvPr id="65" name="ZoneTexte 64"/>
          <p:cNvSpPr txBox="1"/>
          <p:nvPr/>
        </p:nvSpPr>
        <p:spPr>
          <a:xfrm>
            <a:off x="379315" y="2357547"/>
            <a:ext cx="7860935" cy="307777"/>
          </a:xfrm>
          <a:prstGeom prst="rect">
            <a:avLst/>
          </a:prstGeom>
          <a:noFill/>
        </p:spPr>
        <p:txBody>
          <a:bodyPr wrap="none" rtlCol="0">
            <a:spAutoFit/>
          </a:bodyPr>
          <a:lstStyle/>
          <a:p>
            <a:pPr marL="285750" indent="-285750">
              <a:buFont typeface="Arial" pitchFamily="34" charset="0"/>
              <a:buChar char="•"/>
            </a:pPr>
            <a:r>
              <a:rPr lang="fr-FR" sz="1400" i="0" dirty="0" smtClean="0">
                <a:solidFill>
                  <a:schemeClr val="accent2">
                    <a:lumMod val="75000"/>
                  </a:schemeClr>
                </a:solidFill>
              </a:rPr>
              <a:t>Cette figure d’interférence n’est visible que lorsqu’on détecte un grand nombre de particules !</a:t>
            </a:r>
          </a:p>
        </p:txBody>
      </p:sp>
      <p:sp>
        <p:nvSpPr>
          <p:cNvPr id="17" name="ZoneTexte 16"/>
          <p:cNvSpPr txBox="1"/>
          <p:nvPr/>
        </p:nvSpPr>
        <p:spPr>
          <a:xfrm>
            <a:off x="379315" y="3560322"/>
            <a:ext cx="8511572" cy="646331"/>
          </a:xfrm>
          <a:prstGeom prst="rect">
            <a:avLst/>
          </a:prstGeom>
          <a:noFill/>
        </p:spPr>
        <p:txBody>
          <a:bodyPr wrap="square" rtlCol="0">
            <a:spAutoFit/>
          </a:bodyPr>
          <a:lstStyle/>
          <a:p>
            <a:r>
              <a:rPr lang="fr-FR" dirty="0" smtClean="0">
                <a:solidFill>
                  <a:schemeClr val="accent2">
                    <a:lumMod val="75000"/>
                  </a:schemeClr>
                </a:solidFill>
              </a:rPr>
              <a:t>Explication possible : les entités quantiques qui passent par un des trous, interférent (par un processus inconnu) avec celles qui passent par l’autre trou.</a:t>
            </a:r>
          </a:p>
        </p:txBody>
      </p:sp>
      <p:sp>
        <p:nvSpPr>
          <p:cNvPr id="18" name="ZoneTexte 17"/>
          <p:cNvSpPr txBox="1"/>
          <p:nvPr/>
        </p:nvSpPr>
        <p:spPr>
          <a:xfrm>
            <a:off x="239712" y="5026154"/>
            <a:ext cx="8805861" cy="369332"/>
          </a:xfrm>
          <a:prstGeom prst="rect">
            <a:avLst/>
          </a:prstGeom>
          <a:noFill/>
        </p:spPr>
        <p:txBody>
          <a:bodyPr wrap="square" rtlCol="0">
            <a:spAutoFit/>
          </a:bodyPr>
          <a:lstStyle/>
          <a:p>
            <a:r>
              <a:rPr lang="fr-FR" i="0" dirty="0" smtClean="0">
                <a:solidFill>
                  <a:schemeClr val="accent2">
                    <a:lumMod val="75000"/>
                  </a:schemeClr>
                </a:solidFill>
              </a:rPr>
              <a:t>Que se passe-t-il si on fait l’expérience avec une seule particule quantique à la fois ?</a:t>
            </a:r>
          </a:p>
        </p:txBody>
      </p:sp>
    </p:spTree>
    <p:extLst>
      <p:ext uri="{BB962C8B-B14F-4D97-AF65-F5344CB8AC3E}">
        <p14:creationId xmlns:p14="http://schemas.microsoft.com/office/powerpoint/2010/main" val="3341413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2" grpId="0"/>
      <p:bldP spid="63" grpId="0"/>
      <p:bldP spid="65" grpId="0"/>
      <p:bldP spid="17"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ylindre 52"/>
          <p:cNvSpPr/>
          <p:nvPr/>
        </p:nvSpPr>
        <p:spPr bwMode="auto">
          <a:xfrm rot="6469284">
            <a:off x="3834720" y="813056"/>
            <a:ext cx="544889" cy="296044"/>
          </a:xfrm>
          <a:prstGeom prst="can">
            <a:avLst>
              <a:gd name="adj" fmla="val 54104"/>
            </a:avLst>
          </a:prstGeom>
          <a:solidFill>
            <a:schemeClr val="tx1">
              <a:lumMod val="65000"/>
            </a:schemeClr>
          </a:solidFill>
          <a:ln w="9525" cap="flat" cmpd="sng" algn="ctr">
            <a:solidFill>
              <a:schemeClr val="tx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2" name="Organigramme : Stockage à accès direct 81"/>
          <p:cNvSpPr/>
          <p:nvPr/>
        </p:nvSpPr>
        <p:spPr bwMode="auto">
          <a:xfrm rot="10800000">
            <a:off x="8407641" y="934808"/>
            <a:ext cx="384730" cy="678269"/>
          </a:xfrm>
          <a:prstGeom prst="flowChartMagneticDrum">
            <a:avLst/>
          </a:prstGeom>
          <a:solidFill>
            <a:schemeClr val="tx1">
              <a:lumMod val="65000"/>
            </a:schemeClr>
          </a:solidFill>
          <a:ln w="9525" cap="flat" cmpd="sng" algn="ctr">
            <a:solidFill>
              <a:schemeClr val="tx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Cryptographie quantique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 name="AutoShape 2" descr="data:image/jpeg;base64,/9j/4AAQSkZJRgABAQAAAQABAAD/2wCEAAkGBhQSERUSExQUFBQVFhcYFRYXFxQWGBgXFBcVGBcXFBYYHCYfFxkjGRQUHy8gIycpLC0sFx8xNTAqNScsLCkBCQoKDgwOGg8PGiwkHyQsLDQqLCwsLCkpLCwsKiwsLCksLCksLCwsLCwpLCwsLCkpLCksLCksLCwsLCwsLCksLP/AABEIALYAqAMBIgACEQEDEQH/xAAcAAABBQEBAQAAAAAAAAAAAAAFAAIDBAYBBwj/xABAEAABAwEGAwUGBAQDCQAAAAABAAIRAwQFEiExQQZRYRMicYGRBzKhscHRFELh8CNScpJigvEWFyUzQ1NjssL/xAAaAQACAwEBAAAAAAAAAAAAAAACAwABBAUG/8QAJxEAAgIBBAIBAwUAAAAAAAAAAAECEQMEEiExQVEyInHBExRhYoH/2gAMAwEAAhEDEQA/APQgFIAmgJ4XWs59HQnBILsIbLo6CnSmrkqi6HSuOcuFyy/FHGVOzAt1dpCsJRb4CtqvgAxMTpzPXoEMfeBcdiPElZKzXo+r/EP5vIR9URo2sjdZsmp2/FHSwaNPmQep2hzs+WimFt5yh932sEwjjaQfE6brOtbJPk3S0EKtEFntWKGjPc/v96IxRr6LO3xY32dhr05IaDibqQN3BUrq4u7QAhod55+i248sci4OVmwSgzbir1UjShN33m1+0dOSKsdKklRnofCcE0FOagZKHNUzSowpWhLYaRPTCSkYEkhsbRloXQnYU4NXRsxUcClaEmNTsCFsNIY5qY7ISVZAUFezzrn0VJl0AOIeI20aTnbAEzz6NXhdpvF9qtGJ5950+A5Ba/2u37NQWdsANgujcnRs8hqsjwvZMbiT5JOfJXCNOnhuZs6AhoAjyVmjVVOzyBB2TH1oKwTkdvHEPWSvDhmtdYKwIXndC1g7nVaG67eQNSsUpcm6KtUbmmQR0XkPFN3m7bZLMqNUl1PkP5meRPoQvSLDeQI1QX2pWAVbAX6upOa4HxyPlBTsOVppowanDxyVuH+IcUY9RGe2fPl46Le2SrI5jmvGuAryBc1jjloJ0/pJXslisoYIGmo6dAuzGe6NnEyRpltqeEwJwVNiyRqmYoWhTNCWw0WGuSXKTF1JYwAQntalCc0LcYkda1TNYuUwpmpbYxIjFNdfSlW2MBC46gg3h7T5z9r1MNt7m5ZNB/uAOfoEL4KObgdyrftUa83lXJBzfDctQAAI9EuB6bA1xcQHA6HVZ80rZs0seUaS0MyQ5zJP1V+1W9oBzz8z8tECN5tJOYbAJ7xLZjllmeiytM6qlFdhiytjcI9dVXPJ379VgPxpnukOyOhVm773w5zzG+qzSizVDJE9bu2qC3UfFS37Zu1slZkAyw5eC89ufjdjDDj8z5ra3ZxDjpufhlgDtCAS0CT3T02VRTT5AyyjPpmL9mF2D8S4ESG5wdOWf75L2RtNYP2cXKGVa1Q1GkwMDQc+zdmHOG2eXQgr0FrV2oP6Uecy/IZCkYxOAUgarbF0cYxShi61qmaEtsYkJgSTkkssAQuhdhLCt9mND2OVlkFV2tUjWpbDRaau9ooab06ZS6G2eZe1ewU21qdoqNkFgYOj2uJBnwKy9wXdRawh7MQJJBBwu7wkQeUwvWeOLlbaLFVa7YYhzGHUjyleU3c7PABkxoHpMT5Qs0lTZ08DUoK/HH5KdopHsW6FxEu2GLfyCyF6UagM4wfAQt5UpANMmMzEjKDnrtuM1m7bZ2A/l9R91nTdmlwTVWB7sJ1eCWjXafA7Hqj1W7HmzVaraYwa6iW4shJ1IAOvwUFItdDWkx+Y/QT8StxwrVacdE6VGwOU7BLn7HYsdxab8HnN3cMVe0ir2lODnDZPlJhercH3dAwse59MHIuADi4jJpjIgHOYWRZxEaL3UK5dSLDAxNLsttM4jQiRC3HC1+MfTigZcD72HCJ597M+ipybabKjjjFNQ7NaLsZ+NfVaIcym1pgkBzqklxcNCcLWeqKgKhctnc2mcZxPc5znO/mk5H0AHkiAXUh0cHJ8qECpGhNaxTsarbBR1gUgCQC6lNhHUkklRAb2XRcdSyVumxJ1BP3i9pTwqRzclMKaF3vxLQsxwvkvgHCBz0lxyCl30RRLgppzF5pxH7Sa2FzaDW0zsT3nRz5eixLOKq72uL61Vz297N7hl0go9vsiR9B1Gh7Sx2jgQfA5LzLiTh9ljfDHl+ISZwyNtBty81m7i9qlppUzTJD3E9wvlxA6fqhVmvupXtNoq1Hl2ItYCd3Nkz6FJyQpWatPJqaXguWq369FmrTVNR8DzKLlnvA6n6IBZ65DsIEkE6mOq51Ha3+As0Gm3uYR1IlPs98PNRmEwQRPJUG27EDjApkTrJBjYED9wlZXOJim3HnAhrjPhzVSRanb4/IQ44s1VxZaHvFSBgccIbGZI8syFy4r9dRptLT71QNHQRLj8h5qe9bptDqDzUfAbmKYA23ec89clBZLtDqFnAGfaPPj7g+iG040SpRm2uLPfritYq0Wu6CfSfqiAWIsd4fgaT3uPdlpzBgQA0jLrpC5fXHpwg0pZMbAuJO2ei6GOf0JM4ubHeRuPRu8YGZIHjkpGuXjr72qEGrWe55/xEuDQfysH2ElafhG1VmYS95w1fdpx3RrpyMclHNAfpM34T1DZrQHDLXcKZS7AaoSSSShRwBdVbPZSsJRNFJlC/L9p2ZmJ+bjOFo1dHyC8n4h4gdXqGo5obOoExAyEzqVe45vovtTp91vdbyABz8yZKy1uq42lvxGUeafCO1Fdgu9Q1rcTPdnvAHITqWjbwQWrb+93feALehxDLx/0VmtXLXQSOhGh6EbFB69QNrAtPdJHx2VylREh131TjDjzVq2YqdDu5ONQvncaBpUfD9jfWqOa2O7niI0z+Pgtf8A7JsdlUqa5HOCftolblXIxJ+ADRvkPbOjgBPnuOn1UNNgDsQ1WnZwRZASMVSngMO70zlMy4EZg5jwU9LgyzhuMVa7QfdkMIz0mQICyyx30b4aivkZ2vVDmxAlWrouqu8jC2QOqu3jw7UpAkRgGbXuaWgjcYm4mepCiu69KlJ7S0tI3h9P5hyzThLwjqYs+Lvca5l3ONPA8ASM1ir8vhlF/Z0yJpyIH5ScyjN4e0AH+G0S52Rwkd3/ADZyVUuvhmg+alppANcZOJzzUJO8yMPojwYGvqkY9ZqlL6YP/S7dvEf4iwsNUyKLnSf5i2BS88z/AGqld9cPqGpUcBlIbOcDk3VLiS5BRp0qdmcX0KjnOGmIEDNroy7o3y94FMuDh57qhqYe8Msi1xa0DRoB16rTRz9wTq06lRwMAAe6CYid+ro+3jo7oqGmwNqVBBI1JEHm0ASM90GLntMMpmY1JaSY5wV2y35aKbpdQcW6HuGCD1GnqptJdGyZezmEOa9pA3lxOXUSD5haO4+J2Wg4ZGPpMGNdQshdFpbWM0i5r96bv/l26LULvbjbUY3BWY5rjhyxRrLd5BIKC2mW4qSNokkkmmUbhlAb64ws9Brh2gNSDhAE96MpOmqD8dcQVGO7BjzTGEFxaJccW07CF5vXoB27z6FMSXkoVttpe4lzxnmepQS1kuOgw7Zx8kcZcxOcPA5ugfMygt/WR7IwkOb0yM+G6apom1ge3saBAcPD7FAbQ8hwnmCiFqsz3ZkQobvuapaH4Rk0auOg+56Jc3ZcUHOGv4VLERm6Xn5DPZEKNrNSswnEA0y0EzJg5u6J34bsR2YlwgAdQOfPfJWLOwSXxDtBOxOX6IEg+i1a7diGHTEdOfiOWiqPtFoDA01O0knJ+oA0hzRl6Kmx5qVTh9xu+eZBRY1e53h4R8kxIqyvY/aC6zPwOD6eUEmHNPPTZaCnWu63tPa0qWJ3/UZDXA/1Ng+qxdsoMqjA7UaFCadF9GpG+x59D1QyiWpez0BvCNOzVCaNMkbPPe9HbKe9amGzujUxO6z9hvguAGI5atk/JEbVWFSkQD5KN9IsZZ6za1E0XmGugtd/I8aHwOh6eChu666jHwSWQdsx4gjIjqqNkq4ThKL3ZeDmuwh7gOU/RXLgpcmiq8FUq7cb8XaAE4mkjHA0eBEu66qKxXFQLA6k9wM/9ypBPLNwLHeOSu3be5BgnqEFvqm6zWk1qYxUa4xOZtM96ORBzHikJ3wOaS5DlGqbOA9wrOA1kgwRsZzCM3fxVQqQCSOpBkeY1VG67W17JDsVNwAId7zDyJ3ah95XT2Tu0YIB1btIOyF0Xyj1C77UKjAQ4O6hJZy47dgYH/lMSPHJcVqS8ipY3fBhb3tbrTXc/dzj5DQDyCdUpMazDiNPm8RJ6mV2mWsOoE77eJQy1NHaY3VA9rR3Gj3Z3c7nGwTMnHAMPY+pdsgRXe6YiQ0TPTVCrRw66ramU5LqTM6hgt8gdydMtEXsuKO1IOI+4NP8x5T8lYoMIEF5L3nvO5npyaNkHx5D7BfE/BtGoaQYDTLngS0mMIzdIJ1jQp13UKbaThSbhYC2m2MyCXQXSfVSWq3GmHEu37KiDu95hz/ADL1Vig1lFtOliGpcZ1OGNB4kIr45K88GD4ndVFp7CniJmARqT9FWr3nXoO7Fzg+fzRnJyMH6rWcQXp+FIrtpNf2jnNqFw7wECA07A5rF3lfDKwya5jwZbOYkbSiTQDsO3VelBvdNQNI2fkZ8dPii1oqSJEdI+ix1tpMq0w7IEAab5aeOaF07dUouIY4gDbUeY0RXRRpLY8YyBsO71jX1JVipTxsLXidACNQYkEdVn6V8B5GPunnt+iN2S1xE6Hfx3UssisNWXHPvD3o0MbgfMIjZbQeef7yKGPswDmtbIOZBHSTJ5z9VbcySeQEz13CrssvPAcORH7yXKdWCDuFUbXOhGh/ZCT6hOhkcuSu/ZPsaija4g+auMtgq0zT1LO+0HkPeA8s/JZix3iMgU594dlWa9p/XmCkNcjEza3ZSgZGWuGfQozdlXtmOovPeZz0Lef0WZuy14W5e47Nh6HbxGnkjVGp321WmHN1H8w3CBjImiuOynszSI7wdHqZB8EkXuVgxEjSAQOU8klcYpqwJzadI8otBknPIfFUKLO0fJ9xuZ68grFpaYA57LlPTCNPqm/2Yr+C3UrlxgCAuU6pDsUgRkE0VAwSULvW8S1hIyJ0+6EKyl+JNot7W/koyctJG/wDcQpbztUXixmwon1Jn6KvwzhpNdVe6MboBPIfc/JQ3xU/4mwgyDRy8IKJ90D4LnFjZDJ90yekrLWizUzrn0C2V4tD6UHbNY20VadMy5wMaNGquHRUuyJlMscacDDUGWvdcAYIKo2ixxmdd+u3zldq3g+qXO90NaYA2nLPmVbZbBVAAycABB0I381GyJWBXN1UtltrqZkZjdp0P2Vy3WENaTtP78ULOaEumayxWplaHNkFuo3E/TqrxPpGyxdmqOY4OaYI3Wgst7tfAd3XfA+B2VbqHKFoutcSZIjKPHllskW55LoE6Gf3zXOwOyNMW1Q18ptRxdAKeWEaqGtUjRRgmh4etdWmDTIDqbjMH8p5jktTd9fNYO6r0EgfVbzh6iajmgDMkABZ5djYnpPCzT2RcecDySRWy2cMY1g0Aj9V1OiqQmTt2eF1qx09Smm0gaAk/BWOIbA6z1n0z+U68xsfRC6VpkwikREznEmSUBt9Y16optnCN9gPzFGrVQcabiHbKg1rKLS2RjPvfZCvZb9FHipwZZgG5DE0DwbJUDa02qzmZijn6OP1VTii2Y2Mb1JPll91BdttAAL9QwsaTlk7YnaFS9lv0G+JbzLaYZTmagjFO28dSskyiJI1PPmr9ttTsgdhGaHThdJUslWT02BjHE7jIdZyVKjVwuxDZdfUkpBijYccbYq1oc8y4+HLyCTaalFIJ4pBLcjVjwvyRtAT8KcKYTsKBs1xxjqFpczQ+I2KI2W8RUykg8p+SGFiipOLTIRRZl1EaaDVQcyfVJtLZV6N4tdlIB/ldl6FTVHHT4phjZDWqBhEa7euq919m/Dva0aFsc8iBk1sQ6Dq7z5LD8NezBt4ObUbWwMDW4xhxHLLu5xOuq90um62WaiyhSEMptDW88tyeZ1USvkBuuC2kkkjAPHeJeJqNsph4Y+nWaDMtyIGxPMLzivem7XAdN0435UB1KHX1c1Z38VrB2bswPzCeYTMkfKBgyyL+qxGIf3D7qubeNTr/AF/JAH03DIz4JVbOW+9keSTQ2wvaq9J0AGTyn6jRU3vbkJJAGg5qpZG97wBPwU9Okgk6GQjuLNor4wBGY35jaVCafOSrLaakbRSHkO1j0qKrKYU9NrcidP3MfFW6dFS9l0SXlNP7ekV6dlaSRkATkN89FE6k2Y3+yuvYOXgo3NHLPmh3lrFRUdQHJMdSB2VtzVE5qNTZHjj6KxpjVRhuatmmrFkupziJyE6/ZMU+OTm6rHUkkjO1PeI6o3dfce3GCWuHPIg7g8wqF50A21VGDICq5o8A4j6LRWC7y9uAajNnLLbzWm7Ry65PVfZ3eP4Sz1GhoeYDg493G2YknYicx4rQ/wC8N0f8puX/AJP0WO4OqY6bqLtQCOUBwhw+R8kDqAtc5pOYJB8Rl9EUPRJryej1vaBVJGGnTHi4lJea9ocs0kVAWCrPcAnE50gZkc42RG+6c0J80kkeOTlG2Ih0Zqygtpmq44sJhoPMjUlZy2Vi5xJ1lJJDPsbEt3TY5a9/gPUz9FdbZVxJYsz5Z0dIk5R+5M2gpW0kklhbZ6aKRK2mnClJSSQWXI66hryH1UPZpJIhaGOoqJ1FJJEmSi5YLuxFpMRKPtsoxNH+IfMJJIFJuzFropSjXr8mAvETa6p51qn/ALuW14Wokk6Qkkuuvijz3k0lF5pVaVYR33Q4dRE+oU1/WkMtVRuBpkNdP9QB+criSuPZcuimLcIHcbkeSSSSY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Organigramme : Stockage à accès direct 5"/>
          <p:cNvSpPr/>
          <p:nvPr/>
        </p:nvSpPr>
        <p:spPr bwMode="auto">
          <a:xfrm>
            <a:off x="563631" y="952648"/>
            <a:ext cx="914400" cy="685800"/>
          </a:xfrm>
          <a:prstGeom prst="flowChartMagneticDrum">
            <a:avLst/>
          </a:prstGeom>
          <a:solidFill>
            <a:schemeClr val="tx1">
              <a:lumMod val="65000"/>
            </a:schemeClr>
          </a:solidFill>
          <a:ln w="9525" cap="flat" cmpd="sng" algn="ctr">
            <a:solidFill>
              <a:schemeClr val="tx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 name="Flèche droite 6"/>
          <p:cNvSpPr/>
          <p:nvPr/>
        </p:nvSpPr>
        <p:spPr bwMode="auto">
          <a:xfrm>
            <a:off x="1345923" y="1177601"/>
            <a:ext cx="7139264" cy="234433"/>
          </a:xfrm>
          <a:prstGeom prst="rightArrow">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11" name="Connecteur droit avec flèche 10"/>
          <p:cNvCxnSpPr/>
          <p:nvPr/>
        </p:nvCxnSpPr>
        <p:spPr bwMode="auto">
          <a:xfrm flipV="1">
            <a:off x="2020956" y="715234"/>
            <a:ext cx="0" cy="569205"/>
          </a:xfrm>
          <a:prstGeom prst="straightConnector1">
            <a:avLst/>
          </a:prstGeom>
          <a:solidFill>
            <a:schemeClr val="accent1"/>
          </a:solidFill>
          <a:ln w="19050" cap="flat" cmpd="sng" algn="ctr">
            <a:solidFill>
              <a:srgbClr val="00009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Connecteur droit avec flèche 38"/>
          <p:cNvCxnSpPr/>
          <p:nvPr/>
        </p:nvCxnSpPr>
        <p:spPr bwMode="auto">
          <a:xfrm flipV="1">
            <a:off x="2020956" y="1062443"/>
            <a:ext cx="463828" cy="221996"/>
          </a:xfrm>
          <a:prstGeom prst="straightConnector1">
            <a:avLst/>
          </a:prstGeom>
          <a:solidFill>
            <a:schemeClr val="accent1"/>
          </a:solidFill>
          <a:ln w="19050" cap="flat" cmpd="sng" algn="ctr">
            <a:solidFill>
              <a:srgbClr val="000099"/>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Connecteur droit avec flèche 45"/>
          <p:cNvCxnSpPr/>
          <p:nvPr/>
        </p:nvCxnSpPr>
        <p:spPr bwMode="auto">
          <a:xfrm flipV="1">
            <a:off x="2020956" y="825207"/>
            <a:ext cx="231914" cy="459232"/>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Connecteur droit avec flèche 48"/>
          <p:cNvCxnSpPr/>
          <p:nvPr/>
        </p:nvCxnSpPr>
        <p:spPr bwMode="auto">
          <a:xfrm flipH="1" flipV="1">
            <a:off x="1730237" y="934808"/>
            <a:ext cx="290719" cy="349632"/>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Rectangle 59"/>
          <p:cNvSpPr/>
          <p:nvPr/>
        </p:nvSpPr>
        <p:spPr>
          <a:xfrm>
            <a:off x="460375" y="1827597"/>
            <a:ext cx="1209399" cy="400110"/>
          </a:xfrm>
          <a:prstGeom prst="rect">
            <a:avLst/>
          </a:prstGeom>
        </p:spPr>
        <p:txBody>
          <a:bodyPr wrap="square">
            <a:spAutoFit/>
          </a:bodyPr>
          <a:lstStyle/>
          <a:p>
            <a:r>
              <a:rPr lang="fr-FR" sz="2000" i="0" dirty="0" smtClean="0">
                <a:solidFill>
                  <a:schemeClr val="accent2">
                    <a:lumMod val="75000"/>
                  </a:schemeClr>
                </a:solidFill>
              </a:rPr>
              <a:t>A (Alice)</a:t>
            </a:r>
            <a:endParaRPr lang="fr-FR" sz="2000" i="0" dirty="0">
              <a:solidFill>
                <a:schemeClr val="accent2">
                  <a:lumMod val="75000"/>
                </a:schemeClr>
              </a:solidFill>
            </a:endParaRPr>
          </a:p>
        </p:txBody>
      </p:sp>
      <p:grpSp>
        <p:nvGrpSpPr>
          <p:cNvPr id="68" name="Groupe 67"/>
          <p:cNvGrpSpPr/>
          <p:nvPr/>
        </p:nvGrpSpPr>
        <p:grpSpPr>
          <a:xfrm>
            <a:off x="7641232" y="994698"/>
            <a:ext cx="560292" cy="627130"/>
            <a:chOff x="3949277" y="1793900"/>
            <a:chExt cx="1216153" cy="1216152"/>
          </a:xfrm>
        </p:grpSpPr>
        <p:sp>
          <p:nvSpPr>
            <p:cNvPr id="69" name="Cube 68"/>
            <p:cNvSpPr/>
            <p:nvPr/>
          </p:nvSpPr>
          <p:spPr bwMode="auto">
            <a:xfrm>
              <a:off x="3949277" y="1793900"/>
              <a:ext cx="1216152" cy="1216152"/>
            </a:xfrm>
            <a:prstGeom prst="cube">
              <a:avLst/>
            </a:prstGeom>
            <a:solidFill>
              <a:schemeClr val="accent3">
                <a:lumMod val="20000"/>
                <a:lumOff val="80000"/>
                <a:alpha val="28000"/>
              </a:schemeClr>
            </a:solidFill>
            <a:ln w="9525" cap="flat" cmpd="sng" algn="ctr">
              <a:solidFill>
                <a:srgbClr val="0000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70" name="Connecteur droit 69"/>
            <p:cNvCxnSpPr/>
            <p:nvPr/>
          </p:nvCxnSpPr>
          <p:spPr bwMode="auto">
            <a:xfrm>
              <a:off x="4265703" y="1793900"/>
              <a:ext cx="0" cy="901174"/>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70"/>
            <p:cNvCxnSpPr/>
            <p:nvPr/>
          </p:nvCxnSpPr>
          <p:spPr bwMode="auto">
            <a:xfrm flipV="1">
              <a:off x="3949277" y="2695074"/>
              <a:ext cx="316426" cy="314978"/>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Connecteur droit 71"/>
            <p:cNvCxnSpPr/>
            <p:nvPr/>
          </p:nvCxnSpPr>
          <p:spPr bwMode="auto">
            <a:xfrm flipH="1">
              <a:off x="4265703" y="2695074"/>
              <a:ext cx="899727" cy="0"/>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onnecteur droit 72"/>
            <p:cNvCxnSpPr/>
            <p:nvPr/>
          </p:nvCxnSpPr>
          <p:spPr bwMode="auto">
            <a:xfrm flipV="1">
              <a:off x="3949277" y="1793900"/>
              <a:ext cx="1216152" cy="297894"/>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onnecteur droit 73"/>
            <p:cNvCxnSpPr/>
            <p:nvPr/>
          </p:nvCxnSpPr>
          <p:spPr bwMode="auto">
            <a:xfrm flipV="1">
              <a:off x="3949278" y="2712158"/>
              <a:ext cx="1216152" cy="297894"/>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e 74"/>
          <p:cNvGrpSpPr/>
          <p:nvPr/>
        </p:nvGrpSpPr>
        <p:grpSpPr>
          <a:xfrm rot="19880676">
            <a:off x="7641232" y="1050804"/>
            <a:ext cx="560292" cy="627130"/>
            <a:chOff x="3949277" y="1793900"/>
            <a:chExt cx="1216153" cy="1216152"/>
          </a:xfrm>
        </p:grpSpPr>
        <p:sp>
          <p:nvSpPr>
            <p:cNvPr id="76" name="Cube 75"/>
            <p:cNvSpPr/>
            <p:nvPr/>
          </p:nvSpPr>
          <p:spPr bwMode="auto">
            <a:xfrm>
              <a:off x="3949277" y="1793900"/>
              <a:ext cx="1216152" cy="1216152"/>
            </a:xfrm>
            <a:prstGeom prst="cube">
              <a:avLst/>
            </a:prstGeom>
            <a:solidFill>
              <a:schemeClr val="accent3">
                <a:lumMod val="20000"/>
                <a:lumOff val="80000"/>
                <a:alpha val="28000"/>
              </a:schemeClr>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77" name="Connecteur droit 76"/>
            <p:cNvCxnSpPr/>
            <p:nvPr/>
          </p:nvCxnSpPr>
          <p:spPr bwMode="auto">
            <a:xfrm>
              <a:off x="4265703" y="1793900"/>
              <a:ext cx="0" cy="901174"/>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Connecteur droit 77"/>
            <p:cNvCxnSpPr/>
            <p:nvPr/>
          </p:nvCxnSpPr>
          <p:spPr bwMode="auto">
            <a:xfrm flipV="1">
              <a:off x="3949277" y="2695074"/>
              <a:ext cx="316426" cy="314978"/>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Connecteur droit 78"/>
            <p:cNvCxnSpPr/>
            <p:nvPr/>
          </p:nvCxnSpPr>
          <p:spPr bwMode="auto">
            <a:xfrm flipH="1">
              <a:off x="4265703" y="2695074"/>
              <a:ext cx="899727"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onnecteur droit 79"/>
            <p:cNvCxnSpPr/>
            <p:nvPr/>
          </p:nvCxnSpPr>
          <p:spPr bwMode="auto">
            <a:xfrm flipV="1">
              <a:off x="3949277" y="1793900"/>
              <a:ext cx="1216152" cy="297894"/>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Connecteur droit 80"/>
            <p:cNvCxnSpPr/>
            <p:nvPr/>
          </p:nvCxnSpPr>
          <p:spPr bwMode="auto">
            <a:xfrm flipV="1">
              <a:off x="3949278" y="2712158"/>
              <a:ext cx="1216152" cy="297894"/>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3" name="Rectangle 82"/>
          <p:cNvSpPr/>
          <p:nvPr/>
        </p:nvSpPr>
        <p:spPr>
          <a:xfrm>
            <a:off x="7546456" y="1837057"/>
            <a:ext cx="1209399" cy="400110"/>
          </a:xfrm>
          <a:prstGeom prst="rect">
            <a:avLst/>
          </a:prstGeom>
        </p:spPr>
        <p:txBody>
          <a:bodyPr wrap="square">
            <a:spAutoFit/>
          </a:bodyPr>
          <a:lstStyle/>
          <a:p>
            <a:r>
              <a:rPr lang="fr-FR" sz="2000" i="0" dirty="0" smtClean="0">
                <a:solidFill>
                  <a:schemeClr val="accent2">
                    <a:lumMod val="75000"/>
                  </a:schemeClr>
                </a:solidFill>
              </a:rPr>
              <a:t>B (Bob)</a:t>
            </a:r>
            <a:endParaRPr lang="fr-FR" sz="2000" i="0" dirty="0">
              <a:solidFill>
                <a:schemeClr val="accent2">
                  <a:lumMod val="75000"/>
                </a:schemeClr>
              </a:solidFill>
            </a:endParaRPr>
          </a:p>
        </p:txBody>
      </p:sp>
      <p:sp>
        <p:nvSpPr>
          <p:cNvPr id="91" name="Flèche droite 90"/>
          <p:cNvSpPr/>
          <p:nvPr/>
        </p:nvSpPr>
        <p:spPr bwMode="auto">
          <a:xfrm rot="11805787">
            <a:off x="4115418" y="1032177"/>
            <a:ext cx="877830" cy="186567"/>
          </a:xfrm>
          <a:prstGeom prst="rightArrow">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84" name="Groupe 83"/>
          <p:cNvGrpSpPr/>
          <p:nvPr/>
        </p:nvGrpSpPr>
        <p:grpSpPr>
          <a:xfrm rot="240955">
            <a:off x="4635408" y="948694"/>
            <a:ext cx="560292" cy="627130"/>
            <a:chOff x="3949277" y="1793900"/>
            <a:chExt cx="1216153" cy="1216152"/>
          </a:xfrm>
        </p:grpSpPr>
        <p:sp>
          <p:nvSpPr>
            <p:cNvPr id="85" name="Cube 84"/>
            <p:cNvSpPr/>
            <p:nvPr/>
          </p:nvSpPr>
          <p:spPr bwMode="auto">
            <a:xfrm>
              <a:off x="3949277" y="1793900"/>
              <a:ext cx="1216152" cy="1216152"/>
            </a:xfrm>
            <a:prstGeom prst="cube">
              <a:avLst/>
            </a:prstGeom>
            <a:solidFill>
              <a:schemeClr val="accent3">
                <a:lumMod val="20000"/>
                <a:lumOff val="80000"/>
                <a:alpha val="28000"/>
              </a:schemeClr>
            </a:solidFill>
            <a:ln w="9525" cap="flat" cmpd="sng" algn="ctr">
              <a:solidFill>
                <a:schemeClr val="accent4">
                  <a:lumMod val="9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86" name="Connecteur droit 85"/>
            <p:cNvCxnSpPr/>
            <p:nvPr/>
          </p:nvCxnSpPr>
          <p:spPr bwMode="auto">
            <a:xfrm>
              <a:off x="4265703" y="1793900"/>
              <a:ext cx="0" cy="901174"/>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Connecteur droit 86"/>
            <p:cNvCxnSpPr/>
            <p:nvPr/>
          </p:nvCxnSpPr>
          <p:spPr bwMode="auto">
            <a:xfrm flipV="1">
              <a:off x="3949277" y="2695074"/>
              <a:ext cx="316426" cy="314978"/>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Connecteur droit 87"/>
            <p:cNvCxnSpPr/>
            <p:nvPr/>
          </p:nvCxnSpPr>
          <p:spPr bwMode="auto">
            <a:xfrm flipH="1">
              <a:off x="4265703" y="2695074"/>
              <a:ext cx="899727" cy="0"/>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Connecteur droit 88"/>
            <p:cNvCxnSpPr/>
            <p:nvPr/>
          </p:nvCxnSpPr>
          <p:spPr bwMode="auto">
            <a:xfrm flipV="1">
              <a:off x="3949277" y="1793900"/>
              <a:ext cx="1216152" cy="297894"/>
            </a:xfrm>
            <a:prstGeom prst="line">
              <a:avLst/>
            </a:prstGeom>
            <a:solidFill>
              <a:schemeClr val="accent1"/>
            </a:solidFill>
            <a:ln w="9525" cap="flat" cmpd="sng" algn="ctr">
              <a:solidFill>
                <a:schemeClr val="accent4">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Connecteur droit 89"/>
            <p:cNvCxnSpPr/>
            <p:nvPr/>
          </p:nvCxnSpPr>
          <p:spPr bwMode="auto">
            <a:xfrm flipV="1">
              <a:off x="3949278" y="2712158"/>
              <a:ext cx="1216152" cy="297894"/>
            </a:xfrm>
            <a:prstGeom prst="line">
              <a:avLst/>
            </a:prstGeom>
            <a:solidFill>
              <a:schemeClr val="accent1"/>
            </a:solidFill>
            <a:ln w="9525" cap="flat" cmpd="sng" algn="ctr">
              <a:solidFill>
                <a:schemeClr val="accent3">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4" name="Rectangle 93"/>
          <p:cNvSpPr/>
          <p:nvPr/>
        </p:nvSpPr>
        <p:spPr>
          <a:xfrm>
            <a:off x="4087834" y="1680960"/>
            <a:ext cx="1209399" cy="400110"/>
          </a:xfrm>
          <a:prstGeom prst="rect">
            <a:avLst/>
          </a:prstGeom>
        </p:spPr>
        <p:txBody>
          <a:bodyPr wrap="square">
            <a:spAutoFit/>
          </a:bodyPr>
          <a:lstStyle/>
          <a:p>
            <a:r>
              <a:rPr lang="fr-FR" sz="2000" i="0" dirty="0" smtClean="0">
                <a:solidFill>
                  <a:schemeClr val="accent2">
                    <a:lumMod val="75000"/>
                  </a:schemeClr>
                </a:solidFill>
              </a:rPr>
              <a:t>E (Eve)</a:t>
            </a:r>
            <a:endParaRPr lang="fr-FR" sz="2000" i="0" dirty="0">
              <a:solidFill>
                <a:schemeClr val="accent2">
                  <a:lumMod val="75000"/>
                </a:schemeClr>
              </a:solidFill>
            </a:endParaRPr>
          </a:p>
        </p:txBody>
      </p:sp>
      <p:sp>
        <p:nvSpPr>
          <p:cNvPr id="96" name="Rectangle 95"/>
          <p:cNvSpPr/>
          <p:nvPr/>
        </p:nvSpPr>
        <p:spPr>
          <a:xfrm>
            <a:off x="244201" y="2320471"/>
            <a:ext cx="8899799" cy="400110"/>
          </a:xfrm>
          <a:prstGeom prst="rect">
            <a:avLst/>
          </a:prstGeom>
        </p:spPr>
        <p:txBody>
          <a:bodyPr wrap="square">
            <a:spAutoFit/>
          </a:bodyPr>
          <a:lstStyle/>
          <a:p>
            <a:pPr algn="ctr"/>
            <a:r>
              <a:rPr lang="fr-FR" sz="2000" i="0" dirty="0" smtClean="0">
                <a:solidFill>
                  <a:schemeClr val="accent2">
                    <a:lumMod val="75000"/>
                  </a:schemeClr>
                </a:solidFill>
              </a:rPr>
              <a:t>Les lois de la mécanique quantique rendent la présence d’Eve détectable !</a:t>
            </a:r>
            <a:endParaRPr lang="fr-FR" sz="2000" i="0" dirty="0">
              <a:solidFill>
                <a:schemeClr val="accent2">
                  <a:lumMod val="75000"/>
                </a:schemeClr>
              </a:solidFill>
            </a:endParaRPr>
          </a:p>
        </p:txBody>
      </p:sp>
      <p:sp>
        <p:nvSpPr>
          <p:cNvPr id="103" name="Rectangle 102"/>
          <p:cNvSpPr/>
          <p:nvPr/>
        </p:nvSpPr>
        <p:spPr>
          <a:xfrm>
            <a:off x="3392349" y="3692739"/>
            <a:ext cx="710640" cy="338554"/>
          </a:xfrm>
          <a:prstGeom prst="rect">
            <a:avLst/>
          </a:prstGeom>
        </p:spPr>
        <p:txBody>
          <a:bodyPr wrap="square">
            <a:spAutoFit/>
          </a:bodyPr>
          <a:lstStyle/>
          <a:p>
            <a:pPr algn="ctr"/>
            <a:r>
              <a:rPr lang="fr-FR" sz="1600" i="0" dirty="0" smtClean="0">
                <a:solidFill>
                  <a:schemeClr val="accent2">
                    <a:lumMod val="75000"/>
                  </a:schemeClr>
                </a:solidFill>
              </a:rPr>
              <a:t>45</a:t>
            </a:r>
            <a:endParaRPr lang="fr-FR" sz="1600" i="0" dirty="0">
              <a:solidFill>
                <a:schemeClr val="accent2">
                  <a:lumMod val="75000"/>
                </a:schemeClr>
              </a:solidFill>
            </a:endParaRPr>
          </a:p>
        </p:txBody>
      </p:sp>
      <p:grpSp>
        <p:nvGrpSpPr>
          <p:cNvPr id="104" name="Groupe 103"/>
          <p:cNvGrpSpPr/>
          <p:nvPr/>
        </p:nvGrpSpPr>
        <p:grpSpPr>
          <a:xfrm>
            <a:off x="3389308" y="2961478"/>
            <a:ext cx="1421280" cy="584775"/>
            <a:chOff x="3536946" y="1449172"/>
            <a:chExt cx="1421280" cy="584775"/>
          </a:xfrm>
        </p:grpSpPr>
        <p:sp>
          <p:nvSpPr>
            <p:cNvPr id="105" name="Rectangle 104"/>
            <p:cNvSpPr/>
            <p:nvPr/>
          </p:nvSpPr>
          <p:spPr>
            <a:xfrm>
              <a:off x="3536946" y="1572283"/>
              <a:ext cx="710640" cy="338554"/>
            </a:xfrm>
            <a:prstGeom prst="rect">
              <a:avLst/>
            </a:prstGeom>
          </p:spPr>
          <p:txBody>
            <a:bodyPr wrap="square">
              <a:spAutoFit/>
            </a:bodyPr>
            <a:lstStyle/>
            <a:p>
              <a:pPr algn="ctr"/>
              <a:r>
                <a:rPr lang="fr-FR" sz="1600" i="0" dirty="0" smtClean="0">
                  <a:solidFill>
                    <a:schemeClr val="accent2">
                      <a:lumMod val="75000"/>
                    </a:schemeClr>
                  </a:solidFill>
                </a:rPr>
                <a:t>Eve</a:t>
              </a:r>
              <a:endParaRPr lang="fr-FR" sz="1600" i="0" dirty="0">
                <a:solidFill>
                  <a:schemeClr val="accent2">
                    <a:lumMod val="75000"/>
                  </a:schemeClr>
                </a:solidFill>
              </a:endParaRPr>
            </a:p>
          </p:txBody>
        </p:sp>
        <p:sp>
          <p:nvSpPr>
            <p:cNvPr id="106" name="Rectangle 105"/>
            <p:cNvSpPr/>
            <p:nvPr/>
          </p:nvSpPr>
          <p:spPr>
            <a:xfrm>
              <a:off x="4247586" y="1449172"/>
              <a:ext cx="710640" cy="584775"/>
            </a:xfrm>
            <a:prstGeom prst="rect">
              <a:avLst/>
            </a:prstGeom>
          </p:spPr>
          <p:txBody>
            <a:bodyPr wrap="square">
              <a:spAutoFit/>
            </a:bodyPr>
            <a:lstStyle/>
            <a:p>
              <a:pPr algn="ctr"/>
              <a:r>
                <a:rPr lang="fr-FR" sz="1600" i="0" dirty="0" err="1" smtClean="0">
                  <a:solidFill>
                    <a:schemeClr val="accent2">
                      <a:lumMod val="75000"/>
                    </a:schemeClr>
                  </a:solidFill>
                </a:rPr>
                <a:t>Rés</a:t>
              </a:r>
              <a:r>
                <a:rPr lang="fr-FR" sz="1600" i="0" dirty="0" smtClean="0">
                  <a:solidFill>
                    <a:schemeClr val="accent2">
                      <a:lumMod val="75000"/>
                    </a:schemeClr>
                  </a:solidFill>
                </a:rPr>
                <a:t>. Eve</a:t>
              </a:r>
              <a:endParaRPr lang="fr-FR" sz="1600" i="0" dirty="0">
                <a:solidFill>
                  <a:schemeClr val="accent2">
                    <a:lumMod val="75000"/>
                  </a:schemeClr>
                </a:solidFill>
              </a:endParaRPr>
            </a:p>
          </p:txBody>
        </p:sp>
      </p:grpSp>
      <p:sp>
        <p:nvSpPr>
          <p:cNvPr id="107" name="Rectangle 106"/>
          <p:cNvSpPr/>
          <p:nvPr/>
        </p:nvSpPr>
        <p:spPr>
          <a:xfrm>
            <a:off x="4097616" y="3714002"/>
            <a:ext cx="710640" cy="338554"/>
          </a:xfrm>
          <a:prstGeom prst="rect">
            <a:avLst/>
          </a:prstGeom>
        </p:spPr>
        <p:txBody>
          <a:bodyPr wrap="square">
            <a:spAutoFit/>
          </a:bodyPr>
          <a:lstStyle/>
          <a:p>
            <a:pPr algn="ctr"/>
            <a:r>
              <a:rPr lang="fr-FR" sz="1600" i="0" dirty="0" smtClean="0">
                <a:solidFill>
                  <a:srgbClr val="FF0000"/>
                </a:solidFill>
              </a:rPr>
              <a:t>1</a:t>
            </a:r>
            <a:endParaRPr lang="fr-FR" sz="1600" i="0" dirty="0">
              <a:solidFill>
                <a:srgbClr val="FF0000"/>
              </a:solidFill>
            </a:endParaRPr>
          </a:p>
        </p:txBody>
      </p:sp>
      <p:sp>
        <p:nvSpPr>
          <p:cNvPr id="108" name="Rectangle 107"/>
          <p:cNvSpPr/>
          <p:nvPr/>
        </p:nvSpPr>
        <p:spPr>
          <a:xfrm>
            <a:off x="5817220" y="3714002"/>
            <a:ext cx="710640" cy="338554"/>
          </a:xfrm>
          <a:prstGeom prst="rect">
            <a:avLst/>
          </a:prstGeom>
        </p:spPr>
        <p:txBody>
          <a:bodyPr wrap="square">
            <a:spAutoFit/>
          </a:bodyPr>
          <a:lstStyle/>
          <a:p>
            <a:pPr algn="ctr"/>
            <a:r>
              <a:rPr lang="fr-FR" sz="1600" i="0" dirty="0" smtClean="0">
                <a:solidFill>
                  <a:srgbClr val="FF0000"/>
                </a:solidFill>
              </a:rPr>
              <a:t>1</a:t>
            </a:r>
            <a:endParaRPr lang="fr-FR" sz="1600" i="0" dirty="0">
              <a:solidFill>
                <a:srgbClr val="FF0000"/>
              </a:solidFill>
            </a:endParaRPr>
          </a:p>
        </p:txBody>
      </p:sp>
      <p:grpSp>
        <p:nvGrpSpPr>
          <p:cNvPr id="109" name="Groupe 108"/>
          <p:cNvGrpSpPr/>
          <p:nvPr/>
        </p:nvGrpSpPr>
        <p:grpSpPr>
          <a:xfrm>
            <a:off x="1462576" y="3063987"/>
            <a:ext cx="5065284" cy="1060507"/>
            <a:chOff x="1610214" y="1551681"/>
            <a:chExt cx="5065284" cy="1060507"/>
          </a:xfrm>
        </p:grpSpPr>
        <p:sp>
          <p:nvSpPr>
            <p:cNvPr id="110" name="Rectangle 109"/>
            <p:cNvSpPr/>
            <p:nvPr/>
          </p:nvSpPr>
          <p:spPr>
            <a:xfrm>
              <a:off x="1744053" y="2194359"/>
              <a:ext cx="448084" cy="338554"/>
            </a:xfrm>
            <a:prstGeom prst="rect">
              <a:avLst/>
            </a:prstGeom>
          </p:spPr>
          <p:txBody>
            <a:bodyPr wrap="square">
              <a:spAutoFit/>
            </a:bodyPr>
            <a:lstStyle/>
            <a:p>
              <a:pPr algn="ctr"/>
              <a:r>
                <a:rPr lang="fr-FR" sz="1600" i="0" dirty="0" smtClean="0">
                  <a:solidFill>
                    <a:schemeClr val="accent2">
                      <a:lumMod val="75000"/>
                    </a:schemeClr>
                  </a:solidFill>
                </a:rPr>
                <a:t>10</a:t>
              </a:r>
              <a:endParaRPr lang="fr-FR" sz="1600" i="0" dirty="0">
                <a:solidFill>
                  <a:schemeClr val="accent2">
                    <a:lumMod val="75000"/>
                  </a:schemeClr>
                </a:solidFill>
              </a:endParaRPr>
            </a:p>
          </p:txBody>
        </p:sp>
        <p:sp>
          <p:nvSpPr>
            <p:cNvPr id="111" name="Rectangle 110"/>
            <p:cNvSpPr/>
            <p:nvPr/>
          </p:nvSpPr>
          <p:spPr>
            <a:xfrm>
              <a:off x="2114428" y="2180433"/>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12" name="Rectangle 111"/>
            <p:cNvSpPr/>
            <p:nvPr/>
          </p:nvSpPr>
          <p:spPr>
            <a:xfrm>
              <a:off x="2823265" y="2195032"/>
              <a:ext cx="710640" cy="338554"/>
            </a:xfrm>
            <a:prstGeom prst="rect">
              <a:avLst/>
            </a:prstGeom>
          </p:spPr>
          <p:txBody>
            <a:bodyPr wrap="square">
              <a:spAutoFit/>
            </a:bodyPr>
            <a:lstStyle/>
            <a:p>
              <a:pPr algn="ctr"/>
              <a:r>
                <a:rPr lang="fr-FR" sz="1600" i="0" dirty="0" smtClean="0">
                  <a:solidFill>
                    <a:schemeClr val="accent2">
                      <a:lumMod val="75000"/>
                    </a:schemeClr>
                  </a:solidFill>
                </a:rPr>
                <a:t>0</a:t>
              </a:r>
              <a:endParaRPr lang="fr-FR" sz="1600" i="0" dirty="0">
                <a:solidFill>
                  <a:schemeClr val="accent2">
                    <a:lumMod val="75000"/>
                  </a:schemeClr>
                </a:solidFill>
              </a:endParaRPr>
            </a:p>
          </p:txBody>
        </p:sp>
        <p:sp>
          <p:nvSpPr>
            <p:cNvPr id="113" name="Rectangle 112"/>
            <p:cNvSpPr/>
            <p:nvPr/>
          </p:nvSpPr>
          <p:spPr>
            <a:xfrm>
              <a:off x="5094364" y="2200360"/>
              <a:ext cx="710640" cy="338554"/>
            </a:xfrm>
            <a:prstGeom prst="rect">
              <a:avLst/>
            </a:prstGeom>
          </p:spPr>
          <p:txBody>
            <a:bodyPr wrap="square">
              <a:spAutoFit/>
            </a:bodyPr>
            <a:lstStyle/>
            <a:p>
              <a:pPr algn="ctr"/>
              <a:r>
                <a:rPr lang="fr-FR" sz="1600" i="0" dirty="0" smtClean="0">
                  <a:solidFill>
                    <a:schemeClr val="accent2">
                      <a:lumMod val="75000"/>
                    </a:schemeClr>
                  </a:solidFill>
                </a:rPr>
                <a:t>H</a:t>
              </a:r>
              <a:endParaRPr lang="fr-FR" sz="1600" i="0" dirty="0">
                <a:solidFill>
                  <a:schemeClr val="accent2">
                    <a:lumMod val="75000"/>
                  </a:schemeClr>
                </a:solidFill>
              </a:endParaRPr>
            </a:p>
          </p:txBody>
        </p:sp>
        <p:sp>
          <p:nvSpPr>
            <p:cNvPr id="114" name="Rectangle 113"/>
            <p:cNvSpPr/>
            <p:nvPr/>
          </p:nvSpPr>
          <p:spPr>
            <a:xfrm>
              <a:off x="2112625" y="1551682"/>
              <a:ext cx="710640" cy="338554"/>
            </a:xfrm>
            <a:prstGeom prst="rect">
              <a:avLst/>
            </a:prstGeom>
          </p:spPr>
          <p:txBody>
            <a:bodyPr wrap="square">
              <a:spAutoFit/>
            </a:bodyPr>
            <a:lstStyle/>
            <a:p>
              <a:pPr algn="ctr"/>
              <a:r>
                <a:rPr lang="fr-FR" sz="1600" i="0" dirty="0" smtClean="0">
                  <a:solidFill>
                    <a:schemeClr val="accent2">
                      <a:lumMod val="75000"/>
                    </a:schemeClr>
                  </a:solidFill>
                </a:rPr>
                <a:t>Alice</a:t>
              </a:r>
              <a:endParaRPr lang="fr-FR" sz="1600" i="0" dirty="0">
                <a:solidFill>
                  <a:schemeClr val="accent2">
                    <a:lumMod val="75000"/>
                  </a:schemeClr>
                </a:solidFill>
              </a:endParaRPr>
            </a:p>
          </p:txBody>
        </p:sp>
        <p:sp>
          <p:nvSpPr>
            <p:cNvPr id="115" name="Rectangle 114"/>
            <p:cNvSpPr/>
            <p:nvPr/>
          </p:nvSpPr>
          <p:spPr>
            <a:xfrm>
              <a:off x="2823265" y="1551681"/>
              <a:ext cx="710640" cy="338554"/>
            </a:xfrm>
            <a:prstGeom prst="rect">
              <a:avLst/>
            </a:prstGeom>
          </p:spPr>
          <p:txBody>
            <a:bodyPr wrap="square">
              <a:spAutoFit/>
            </a:bodyPr>
            <a:lstStyle/>
            <a:p>
              <a:pPr algn="ctr"/>
              <a:r>
                <a:rPr lang="fr-FR" sz="1600" i="0" dirty="0" smtClean="0">
                  <a:solidFill>
                    <a:schemeClr val="accent2">
                      <a:lumMod val="75000"/>
                    </a:schemeClr>
                  </a:solidFill>
                </a:rPr>
                <a:t>q-bit</a:t>
              </a:r>
              <a:endParaRPr lang="fr-FR" sz="1600" i="0" dirty="0">
                <a:solidFill>
                  <a:schemeClr val="accent2">
                    <a:lumMod val="75000"/>
                  </a:schemeClr>
                </a:solidFill>
              </a:endParaRPr>
            </a:p>
          </p:txBody>
        </p:sp>
        <p:sp>
          <p:nvSpPr>
            <p:cNvPr id="116" name="Rectangle 115"/>
            <p:cNvSpPr/>
            <p:nvPr/>
          </p:nvSpPr>
          <p:spPr>
            <a:xfrm>
              <a:off x="5094364" y="1559030"/>
              <a:ext cx="710640" cy="338554"/>
            </a:xfrm>
            <a:prstGeom prst="rect">
              <a:avLst/>
            </a:prstGeom>
          </p:spPr>
          <p:txBody>
            <a:bodyPr wrap="square">
              <a:spAutoFit/>
            </a:bodyPr>
            <a:lstStyle/>
            <a:p>
              <a:pPr algn="ctr"/>
              <a:r>
                <a:rPr lang="fr-FR" sz="1600" i="0" dirty="0" smtClean="0">
                  <a:solidFill>
                    <a:schemeClr val="accent2">
                      <a:lumMod val="75000"/>
                    </a:schemeClr>
                  </a:solidFill>
                </a:rPr>
                <a:t>Bob</a:t>
              </a:r>
              <a:endParaRPr lang="fr-FR" sz="1600" i="0" dirty="0">
                <a:solidFill>
                  <a:schemeClr val="accent2">
                    <a:lumMod val="75000"/>
                  </a:schemeClr>
                </a:solidFill>
              </a:endParaRPr>
            </a:p>
          </p:txBody>
        </p:sp>
        <p:sp>
          <p:nvSpPr>
            <p:cNvPr id="117" name="Rectangle 116"/>
            <p:cNvSpPr/>
            <p:nvPr/>
          </p:nvSpPr>
          <p:spPr>
            <a:xfrm>
              <a:off x="5964858" y="1572283"/>
              <a:ext cx="710640" cy="584775"/>
            </a:xfrm>
            <a:prstGeom prst="rect">
              <a:avLst/>
            </a:prstGeom>
          </p:spPr>
          <p:txBody>
            <a:bodyPr wrap="square">
              <a:spAutoFit/>
            </a:bodyPr>
            <a:lstStyle/>
            <a:p>
              <a:pPr algn="ctr"/>
              <a:r>
                <a:rPr lang="fr-FR" sz="1600" i="0" dirty="0" err="1" smtClean="0">
                  <a:solidFill>
                    <a:schemeClr val="accent2">
                      <a:lumMod val="75000"/>
                    </a:schemeClr>
                  </a:solidFill>
                </a:rPr>
                <a:t>Res</a:t>
              </a:r>
              <a:r>
                <a:rPr lang="fr-FR" sz="1600" i="0" dirty="0" smtClean="0">
                  <a:solidFill>
                    <a:schemeClr val="accent2">
                      <a:lumMod val="75000"/>
                    </a:schemeClr>
                  </a:solidFill>
                </a:rPr>
                <a:t>. Bob</a:t>
              </a:r>
              <a:endParaRPr lang="fr-FR" sz="1600" i="0" dirty="0">
                <a:solidFill>
                  <a:schemeClr val="accent2">
                    <a:lumMod val="75000"/>
                  </a:schemeClr>
                </a:solidFill>
              </a:endParaRPr>
            </a:p>
          </p:txBody>
        </p:sp>
        <p:cxnSp>
          <p:nvCxnSpPr>
            <p:cNvPr id="118" name="Connecteur droit 117"/>
            <p:cNvCxnSpPr/>
            <p:nvPr/>
          </p:nvCxnSpPr>
          <p:spPr bwMode="auto">
            <a:xfrm>
              <a:off x="1610214" y="2121858"/>
              <a:ext cx="5065284"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Connecteur droit 118"/>
            <p:cNvCxnSpPr/>
            <p:nvPr/>
          </p:nvCxnSpPr>
          <p:spPr bwMode="auto">
            <a:xfrm>
              <a:off x="1610214" y="2612188"/>
              <a:ext cx="5065284"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0" name="Rectangle 119"/>
          <p:cNvSpPr/>
          <p:nvPr/>
        </p:nvSpPr>
        <p:spPr>
          <a:xfrm>
            <a:off x="3392349" y="4151900"/>
            <a:ext cx="710640" cy="338554"/>
          </a:xfrm>
          <a:prstGeom prst="rect">
            <a:avLst/>
          </a:prstGeom>
        </p:spPr>
        <p:txBody>
          <a:bodyPr wrap="square">
            <a:spAutoFit/>
          </a:bodyPr>
          <a:lstStyle/>
          <a:p>
            <a:pPr algn="ctr"/>
            <a:r>
              <a:rPr lang="fr-FR" sz="1600" i="0" dirty="0" smtClean="0">
                <a:solidFill>
                  <a:schemeClr val="accent2">
                    <a:lumMod val="75000"/>
                  </a:schemeClr>
                </a:solidFill>
              </a:rPr>
              <a:t>50%</a:t>
            </a:r>
            <a:endParaRPr lang="fr-FR" sz="1600" i="0" dirty="0">
              <a:solidFill>
                <a:schemeClr val="accent2">
                  <a:lumMod val="75000"/>
                </a:schemeClr>
              </a:solidFill>
            </a:endParaRPr>
          </a:p>
        </p:txBody>
      </p:sp>
      <p:sp>
        <p:nvSpPr>
          <p:cNvPr id="121" name="Rectangle 120"/>
          <p:cNvSpPr/>
          <p:nvPr/>
        </p:nvSpPr>
        <p:spPr>
          <a:xfrm>
            <a:off x="4102989" y="4158075"/>
            <a:ext cx="710640" cy="338554"/>
          </a:xfrm>
          <a:prstGeom prst="rect">
            <a:avLst/>
          </a:prstGeom>
        </p:spPr>
        <p:txBody>
          <a:bodyPr wrap="square">
            <a:spAutoFit/>
          </a:bodyPr>
          <a:lstStyle/>
          <a:p>
            <a:pPr algn="ctr"/>
            <a:r>
              <a:rPr lang="fr-FR" sz="1600" i="0" dirty="0" smtClean="0">
                <a:solidFill>
                  <a:schemeClr val="accent2">
                    <a:lumMod val="75000"/>
                  </a:schemeClr>
                </a:solidFill>
              </a:rPr>
              <a:t>50%</a:t>
            </a:r>
            <a:endParaRPr lang="fr-FR" sz="1600" i="0" dirty="0">
              <a:solidFill>
                <a:schemeClr val="accent2">
                  <a:lumMod val="75000"/>
                </a:schemeClr>
              </a:solidFill>
            </a:endParaRPr>
          </a:p>
        </p:txBody>
      </p:sp>
      <p:sp>
        <p:nvSpPr>
          <p:cNvPr id="122" name="Rectangle 121"/>
          <p:cNvSpPr/>
          <p:nvPr/>
        </p:nvSpPr>
        <p:spPr>
          <a:xfrm>
            <a:off x="5817220" y="4183070"/>
            <a:ext cx="710640" cy="338554"/>
          </a:xfrm>
          <a:prstGeom prst="rect">
            <a:avLst/>
          </a:prstGeom>
        </p:spPr>
        <p:txBody>
          <a:bodyPr wrap="square">
            <a:spAutoFit/>
          </a:bodyPr>
          <a:lstStyle/>
          <a:p>
            <a:pPr algn="ctr"/>
            <a:r>
              <a:rPr lang="fr-FR" sz="1600" i="0" dirty="0" smtClean="0">
                <a:solidFill>
                  <a:schemeClr val="accent2">
                    <a:lumMod val="75000"/>
                  </a:schemeClr>
                </a:solidFill>
              </a:rPr>
              <a:t>50%</a:t>
            </a:r>
            <a:endParaRPr lang="fr-FR" sz="1600" i="0" dirty="0">
              <a:solidFill>
                <a:schemeClr val="accent2">
                  <a:lumMod val="75000"/>
                </a:schemeClr>
              </a:solidFill>
            </a:endParaRPr>
          </a:p>
        </p:txBody>
      </p:sp>
      <p:sp>
        <p:nvSpPr>
          <p:cNvPr id="123" name="Rectangle 122"/>
          <p:cNvSpPr/>
          <p:nvPr/>
        </p:nvSpPr>
        <p:spPr>
          <a:xfrm>
            <a:off x="6527860" y="4183070"/>
            <a:ext cx="1045542" cy="338554"/>
          </a:xfrm>
          <a:prstGeom prst="rect">
            <a:avLst/>
          </a:prstGeom>
        </p:spPr>
        <p:txBody>
          <a:bodyPr wrap="square">
            <a:spAutoFit/>
          </a:bodyPr>
          <a:lstStyle/>
          <a:p>
            <a:pPr algn="ctr"/>
            <a:r>
              <a:rPr lang="fr-FR" sz="1600" b="1" i="0" dirty="0" smtClean="0">
                <a:solidFill>
                  <a:srgbClr val="FF0000"/>
                </a:solidFill>
              </a:rPr>
              <a:t>12.5%</a:t>
            </a:r>
            <a:endParaRPr lang="fr-FR" sz="1600" b="1" i="0" dirty="0">
              <a:solidFill>
                <a:srgbClr val="FF0000"/>
              </a:solidFill>
            </a:endParaRPr>
          </a:p>
        </p:txBody>
      </p:sp>
      <p:sp>
        <p:nvSpPr>
          <p:cNvPr id="124" name="Rectangle 123"/>
          <p:cNvSpPr/>
          <p:nvPr/>
        </p:nvSpPr>
        <p:spPr>
          <a:xfrm>
            <a:off x="1299761" y="4158075"/>
            <a:ext cx="1330451" cy="338554"/>
          </a:xfrm>
          <a:prstGeom prst="rect">
            <a:avLst/>
          </a:prstGeom>
        </p:spPr>
        <p:txBody>
          <a:bodyPr wrap="square">
            <a:spAutoFit/>
          </a:bodyPr>
          <a:lstStyle/>
          <a:p>
            <a:pPr algn="ctr"/>
            <a:r>
              <a:rPr lang="fr-FR" sz="1600" i="0" dirty="0" smtClean="0">
                <a:solidFill>
                  <a:schemeClr val="accent2">
                    <a:lumMod val="75000"/>
                  </a:schemeClr>
                </a:solidFill>
              </a:rPr>
              <a:t>Probabilité</a:t>
            </a:r>
            <a:endParaRPr lang="fr-FR" sz="1600" i="0" dirty="0">
              <a:solidFill>
                <a:schemeClr val="accent2">
                  <a:lumMod val="75000"/>
                </a:schemeClr>
              </a:solidFill>
            </a:endParaRPr>
          </a:p>
        </p:txBody>
      </p:sp>
      <p:sp>
        <p:nvSpPr>
          <p:cNvPr id="125" name="Rectangle 124"/>
          <p:cNvSpPr/>
          <p:nvPr/>
        </p:nvSpPr>
        <p:spPr>
          <a:xfrm>
            <a:off x="100701" y="4813633"/>
            <a:ext cx="8889999" cy="1323439"/>
          </a:xfrm>
          <a:prstGeom prst="rect">
            <a:avLst/>
          </a:prstGeom>
        </p:spPr>
        <p:txBody>
          <a:bodyPr wrap="square">
            <a:spAutoFit/>
          </a:bodyPr>
          <a:lstStyle/>
          <a:p>
            <a:r>
              <a:rPr lang="fr-FR" sz="2000" i="0" dirty="0" smtClean="0">
                <a:solidFill>
                  <a:schemeClr val="accent2">
                    <a:lumMod val="75000"/>
                  </a:schemeClr>
                </a:solidFill>
              </a:rPr>
              <a:t>Sur un grand nombre de q-bits transmis, Bob verra qu’il y a 12.5% de cas où il a choisi le même orientation qu’Alice, mais les résultats sont différents ! Il sait donc que le message a été intercepté ; quand Alice l’appelle, il lui dit « il y a un espion sur la ligne », Alice ne dit alors pas quel est le message.</a:t>
            </a:r>
            <a:endParaRPr lang="fr-FR" sz="2000" i="0" dirty="0">
              <a:solidFill>
                <a:schemeClr val="accent2">
                  <a:lumMod val="75000"/>
                </a:schemeClr>
              </a:solidFill>
            </a:endParaRPr>
          </a:p>
        </p:txBody>
      </p:sp>
      <p:sp>
        <p:nvSpPr>
          <p:cNvPr id="126" name="Rectangle 125"/>
          <p:cNvSpPr/>
          <p:nvPr/>
        </p:nvSpPr>
        <p:spPr>
          <a:xfrm>
            <a:off x="5817220" y="3712666"/>
            <a:ext cx="710640" cy="338554"/>
          </a:xfrm>
          <a:prstGeom prst="rect">
            <a:avLst/>
          </a:prstGeom>
        </p:spPr>
        <p:txBody>
          <a:bodyPr wrap="square">
            <a:spAutoFit/>
          </a:bodyPr>
          <a:lstStyle/>
          <a:p>
            <a:pPr algn="ctr"/>
            <a:r>
              <a:rPr lang="fr-FR" sz="1600" i="0" dirty="0" smtClean="0">
                <a:solidFill>
                  <a:schemeClr val="bg1">
                    <a:lumMod val="75000"/>
                  </a:schemeClr>
                </a:solidFill>
              </a:rPr>
              <a:t>0</a:t>
            </a:r>
            <a:endParaRPr lang="fr-FR" sz="1600" i="0" dirty="0">
              <a:solidFill>
                <a:schemeClr val="bg1">
                  <a:lumMod val="75000"/>
                </a:schemeClr>
              </a:solidFill>
            </a:endParaRPr>
          </a:p>
        </p:txBody>
      </p:sp>
    </p:spTree>
    <p:extLst>
      <p:ext uri="{BB962C8B-B14F-4D97-AF65-F5344CB8AC3E}">
        <p14:creationId xmlns:p14="http://schemas.microsoft.com/office/powerpoint/2010/main" val="2071667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2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91" grpId="0" animBg="1"/>
      <p:bldP spid="94" grpId="0"/>
      <p:bldP spid="96" grpId="0"/>
      <p:bldP spid="103" grpId="0"/>
      <p:bldP spid="107" grpId="0"/>
      <p:bldP spid="108" grpId="0"/>
      <p:bldP spid="120" grpId="0"/>
      <p:bldP spid="121" grpId="0"/>
      <p:bldP spid="122" grpId="0"/>
      <p:bldP spid="123" grpId="0"/>
      <p:bldP spid="124" grpId="0"/>
      <p:bldP spid="125" grpId="0"/>
      <p:bldP spid="126" grpId="0"/>
      <p:bldP spid="126"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Le protocole BB 84 est commercialisé</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 name="AutoShape 2" descr="data:image/jpeg;base64,/9j/4AAQSkZJRgABAQAAAQABAAD/2wCEAAkGBhQSERUSExQUFBQVFhcYFRYXFxQWGBgXFBcVGBcXFBYYHCYfFxkjGRQUHy8gIycpLC0sFx8xNTAqNScsLCkBCQoKDgwOGg8PGiwkHyQsLDQqLCwsLCkpLCwsKiwsLCksLCksLCwsLCwpLCwsLCkpLCksLCksLCwsLCwsLCksLP/AABEIALYAqAMBIgACEQEDEQH/xAAcAAABBQEBAQAAAAAAAAAAAAAFAAIDBAYBBwj/xABAEAABAwEGAwUGBAQDCQAAAAABAAIRAwQFEiExQQZRYRMicYGRBzKhscHRFELh8CNScpJigvEWFyUzQ1NjssL/xAAaAQACAwEBAAAAAAAAAAAAAAACAwABBAUG/8QAJxEAAgIBBAIBAwUAAAAAAAAAAAECEQMEEiExQVEyInHBExRhYoH/2gAMAwEAAhEDEQA/APQgFIAmgJ4XWs59HQnBILsIbLo6CnSmrkqi6HSuOcuFyy/FHGVOzAt1dpCsJRb4CtqvgAxMTpzPXoEMfeBcdiPElZKzXo+r/EP5vIR9URo2sjdZsmp2/FHSwaNPmQep2hzs+WimFt5yh932sEwjjaQfE6brOtbJPk3S0EKtEFntWKGjPc/v96IxRr6LO3xY32dhr05IaDibqQN3BUrq4u7QAhod55+i248sci4OVmwSgzbir1UjShN33m1+0dOSKsdKklRnofCcE0FOagZKHNUzSowpWhLYaRPTCSkYEkhsbRloXQnYU4NXRsxUcClaEmNTsCFsNIY5qY7ISVZAUFezzrn0VJl0AOIeI20aTnbAEzz6NXhdpvF9qtGJ5950+A5Ba/2u37NQWdsANgujcnRs8hqsjwvZMbiT5JOfJXCNOnhuZs6AhoAjyVmjVVOzyBB2TH1oKwTkdvHEPWSvDhmtdYKwIXndC1g7nVaG67eQNSsUpcm6KtUbmmQR0XkPFN3m7bZLMqNUl1PkP5meRPoQvSLDeQI1QX2pWAVbAX6upOa4HxyPlBTsOVppowanDxyVuH+IcUY9RGe2fPl46Le2SrI5jmvGuAryBc1jjloJ0/pJXslisoYIGmo6dAuzGe6NnEyRpltqeEwJwVNiyRqmYoWhTNCWw0WGuSXKTF1JYwAQntalCc0LcYkda1TNYuUwpmpbYxIjFNdfSlW2MBC46gg3h7T5z9r1MNt7m5ZNB/uAOfoEL4KObgdyrftUa83lXJBzfDctQAAI9EuB6bA1xcQHA6HVZ80rZs0seUaS0MyQ5zJP1V+1W9oBzz8z8tECN5tJOYbAJ7xLZjllmeiytM6qlFdhiytjcI9dVXPJ379VgPxpnukOyOhVm773w5zzG+qzSizVDJE9bu2qC3UfFS37Zu1slZkAyw5eC89ufjdjDDj8z5ra3ZxDjpufhlgDtCAS0CT3T02VRTT5AyyjPpmL9mF2D8S4ESG5wdOWf75L2RtNYP2cXKGVa1Q1GkwMDQc+zdmHOG2eXQgr0FrV2oP6Uecy/IZCkYxOAUgarbF0cYxShi61qmaEtsYkJgSTkkssAQuhdhLCt9mND2OVlkFV2tUjWpbDRaau9ooab06ZS6G2eZe1ewU21qdoqNkFgYOj2uJBnwKy9wXdRawh7MQJJBBwu7wkQeUwvWeOLlbaLFVa7YYhzGHUjyleU3c7PABkxoHpMT5Qs0lTZ08DUoK/HH5KdopHsW6FxEu2GLfyCyF6UagM4wfAQt5UpANMmMzEjKDnrtuM1m7bZ2A/l9R91nTdmlwTVWB7sJ1eCWjXafA7Hqj1W7HmzVaraYwa6iW4shJ1IAOvwUFItdDWkx+Y/QT8StxwrVacdE6VGwOU7BLn7HYsdxab8HnN3cMVe0ir2lODnDZPlJhercH3dAwse59MHIuADi4jJpjIgHOYWRZxEaL3UK5dSLDAxNLsttM4jQiRC3HC1+MfTigZcD72HCJ597M+ipybabKjjjFNQ7NaLsZ+NfVaIcym1pgkBzqklxcNCcLWeqKgKhctnc2mcZxPc5znO/mk5H0AHkiAXUh0cHJ8qECpGhNaxTsarbBR1gUgCQC6lNhHUkklRAb2XRcdSyVumxJ1BP3i9pTwqRzclMKaF3vxLQsxwvkvgHCBz0lxyCl30RRLgppzF5pxH7Sa2FzaDW0zsT3nRz5eixLOKq72uL61Vz297N7hl0go9vsiR9B1Gh7Sx2jgQfA5LzLiTh9ljfDHl+ISZwyNtBty81m7i9qlppUzTJD3E9wvlxA6fqhVmvupXtNoq1Hl2ItYCd3Nkz6FJyQpWatPJqaXguWq369FmrTVNR8DzKLlnvA6n6IBZ65DsIEkE6mOq51Ha3+As0Gm3uYR1IlPs98PNRmEwQRPJUG27EDjApkTrJBjYED9wlZXOJim3HnAhrjPhzVSRanb4/IQ44s1VxZaHvFSBgccIbGZI8syFy4r9dRptLT71QNHQRLj8h5qe9bptDqDzUfAbmKYA23ec89clBZLtDqFnAGfaPPj7g+iG040SpRm2uLPfritYq0Wu6CfSfqiAWIsd4fgaT3uPdlpzBgQA0jLrpC5fXHpwg0pZMbAuJO2ei6GOf0JM4ubHeRuPRu8YGZIHjkpGuXjr72qEGrWe55/xEuDQfysH2ElafhG1VmYS95w1fdpx3RrpyMclHNAfpM34T1DZrQHDLXcKZS7AaoSSSShRwBdVbPZSsJRNFJlC/L9p2ZmJ+bjOFo1dHyC8n4h4gdXqGo5obOoExAyEzqVe45vovtTp91vdbyABz8yZKy1uq42lvxGUeafCO1Fdgu9Q1rcTPdnvAHITqWjbwQWrb+93feALehxDLx/0VmtXLXQSOhGh6EbFB69QNrAtPdJHx2VylREh131TjDjzVq2YqdDu5ONQvncaBpUfD9jfWqOa2O7niI0z+Pgtf8A7JsdlUqa5HOCftolblXIxJ+ADRvkPbOjgBPnuOn1UNNgDsQ1WnZwRZASMVSngMO70zlMy4EZg5jwU9LgyzhuMVa7QfdkMIz0mQICyyx30b4aivkZ2vVDmxAlWrouqu8jC2QOqu3jw7UpAkRgGbXuaWgjcYm4mepCiu69KlJ7S0tI3h9P5hyzThLwjqYs+Lvca5l3ONPA8ASM1ir8vhlF/Z0yJpyIH5ScyjN4e0AH+G0S52Rwkd3/ADZyVUuvhmg+alppANcZOJzzUJO8yMPojwYGvqkY9ZqlL6YP/S7dvEf4iwsNUyKLnSf5i2BS88z/AGqld9cPqGpUcBlIbOcDk3VLiS5BRp0qdmcX0KjnOGmIEDNroy7o3y94FMuDh57qhqYe8Msi1xa0DRoB16rTRz9wTq06lRwMAAe6CYid+ro+3jo7oqGmwNqVBBI1JEHm0ASM90GLntMMpmY1JaSY5wV2y35aKbpdQcW6HuGCD1GnqptJdGyZezmEOa9pA3lxOXUSD5haO4+J2Wg4ZGPpMGNdQshdFpbWM0i5r96bv/l26LULvbjbUY3BWY5rjhyxRrLd5BIKC2mW4qSNokkkmmUbhlAb64ws9Brh2gNSDhAE96MpOmqD8dcQVGO7BjzTGEFxaJccW07CF5vXoB27z6FMSXkoVttpe4lzxnmepQS1kuOgw7Zx8kcZcxOcPA5ugfMygt/WR7IwkOb0yM+G6apom1ge3saBAcPD7FAbQ8hwnmCiFqsz3ZkQobvuapaH4Rk0auOg+56Jc3ZcUHOGv4VLERm6Xn5DPZEKNrNSswnEA0y0EzJg5u6J34bsR2YlwgAdQOfPfJWLOwSXxDtBOxOX6IEg+i1a7diGHTEdOfiOWiqPtFoDA01O0knJ+oA0hzRl6Kmx5qVTh9xu+eZBRY1e53h4R8kxIqyvY/aC6zPwOD6eUEmHNPPTZaCnWu63tPa0qWJ3/UZDXA/1Ng+qxdsoMqjA7UaFCadF9GpG+x59D1QyiWpez0BvCNOzVCaNMkbPPe9HbKe9amGzujUxO6z9hvguAGI5atk/JEbVWFSkQD5KN9IsZZ6za1E0XmGugtd/I8aHwOh6eChu666jHwSWQdsx4gjIjqqNkq4ThKL3ZeDmuwh7gOU/RXLgpcmiq8FUq7cb8XaAE4mkjHA0eBEu66qKxXFQLA6k9wM/9ypBPLNwLHeOSu3be5BgnqEFvqm6zWk1qYxUa4xOZtM96ORBzHikJ3wOaS5DlGqbOA9wrOA1kgwRsZzCM3fxVQqQCSOpBkeY1VG67W17JDsVNwAId7zDyJ3ah95XT2Tu0YIB1btIOyF0Xyj1C77UKjAQ4O6hJZy47dgYH/lMSPHJcVqS8ipY3fBhb3tbrTXc/dzj5DQDyCdUpMazDiNPm8RJ6mV2mWsOoE77eJQy1NHaY3VA9rR3Gj3Z3c7nGwTMnHAMPY+pdsgRXe6YiQ0TPTVCrRw66ramU5LqTM6hgt8gdydMtEXsuKO1IOI+4NP8x5T8lYoMIEF5L3nvO5npyaNkHx5D7BfE/BtGoaQYDTLngS0mMIzdIJ1jQp13UKbaThSbhYC2m2MyCXQXSfVSWq3GmHEu37KiDu95hz/ADL1Vig1lFtOliGpcZ1OGNB4kIr45K88GD4ndVFp7CniJmARqT9FWr3nXoO7Fzg+fzRnJyMH6rWcQXp+FIrtpNf2jnNqFw7wECA07A5rF3lfDKwya5jwZbOYkbSiTQDsO3VelBvdNQNI2fkZ8dPii1oqSJEdI+ix1tpMq0w7IEAab5aeOaF07dUouIY4gDbUeY0RXRRpLY8YyBsO71jX1JVipTxsLXidACNQYkEdVn6V8B5GPunnt+iN2S1xE6Hfx3UssisNWXHPvD3o0MbgfMIjZbQeef7yKGPswDmtbIOZBHSTJ5z9VbcySeQEz13CrssvPAcORH7yXKdWCDuFUbXOhGh/ZCT6hOhkcuSu/ZPsaija4g+auMtgq0zT1LO+0HkPeA8s/JZix3iMgU594dlWa9p/XmCkNcjEza3ZSgZGWuGfQozdlXtmOovPeZz0Lef0WZuy14W5e47Nh6HbxGnkjVGp321WmHN1H8w3CBjImiuOynszSI7wdHqZB8EkXuVgxEjSAQOU8klcYpqwJzadI8otBknPIfFUKLO0fJ9xuZ68grFpaYA57LlPTCNPqm/2Yr+C3UrlxgCAuU6pDsUgRkE0VAwSULvW8S1hIyJ0+6EKyl+JNot7W/koyctJG/wDcQpbztUXixmwon1Jn6KvwzhpNdVe6MboBPIfc/JQ3xU/4mwgyDRy8IKJ90D4LnFjZDJ90yekrLWizUzrn0C2V4tD6UHbNY20VadMy5wMaNGquHRUuyJlMscacDDUGWvdcAYIKo2ixxmdd+u3zldq3g+qXO90NaYA2nLPmVbZbBVAAycABB0I381GyJWBXN1UtltrqZkZjdp0P2Vy3WENaTtP78ULOaEumayxWplaHNkFuo3E/TqrxPpGyxdmqOY4OaYI3Wgst7tfAd3XfA+B2VbqHKFoutcSZIjKPHllskW55LoE6Gf3zXOwOyNMW1Q18ptRxdAKeWEaqGtUjRRgmh4etdWmDTIDqbjMH8p5jktTd9fNYO6r0EgfVbzh6iajmgDMkABZ5djYnpPCzT2RcecDySRWy2cMY1g0Aj9V1OiqQmTt2eF1qx09Smm0gaAk/BWOIbA6z1n0z+U68xsfRC6VpkwikREznEmSUBt9Y16optnCN9gPzFGrVQcabiHbKg1rKLS2RjPvfZCvZb9FHipwZZgG5DE0DwbJUDa02qzmZijn6OP1VTii2Y2Mb1JPll91BdttAAL9QwsaTlk7YnaFS9lv0G+JbzLaYZTmagjFO28dSskyiJI1PPmr9ttTsgdhGaHThdJUslWT02BjHE7jIdZyVKjVwuxDZdfUkpBijYccbYq1oc8y4+HLyCTaalFIJ4pBLcjVjwvyRtAT8KcKYTsKBs1xxjqFpczQ+I2KI2W8RUykg8p+SGFiipOLTIRRZl1EaaDVQcyfVJtLZV6N4tdlIB/ldl6FTVHHT4phjZDWqBhEa7euq919m/Dva0aFsc8iBk1sQ6Dq7z5LD8NezBt4ObUbWwMDW4xhxHLLu5xOuq90um62WaiyhSEMptDW88tyeZ1USvkBuuC2kkkjAPHeJeJqNsph4Y+nWaDMtyIGxPMLzivem7XAdN0435UB1KHX1c1Z38VrB2bswPzCeYTMkfKBgyyL+qxGIf3D7qubeNTr/AF/JAH03DIz4JVbOW+9keSTQ2wvaq9J0AGTyn6jRU3vbkJJAGg5qpZG97wBPwU9Okgk6GQjuLNor4wBGY35jaVCafOSrLaakbRSHkO1j0qKrKYU9NrcidP3MfFW6dFS9l0SXlNP7ekV6dlaSRkATkN89FE6k2Y3+yuvYOXgo3NHLPmh3lrFRUdQHJMdSB2VtzVE5qNTZHjj6KxpjVRhuatmmrFkupziJyE6/ZMU+OTm6rHUkkjO1PeI6o3dfce3GCWuHPIg7g8wqF50A21VGDICq5o8A4j6LRWC7y9uAajNnLLbzWm7Ry65PVfZ3eP4Sz1GhoeYDg493G2YknYicx4rQ/wC8N0f8puX/AJP0WO4OqY6bqLtQCOUBwhw+R8kDqAtc5pOYJB8Rl9EUPRJryej1vaBVJGGnTHi4lJea9ocs0kVAWCrPcAnE50gZkc42RG+6c0J80kkeOTlG2Ih0Zqygtpmq44sJhoPMjUlZy2Vi5xJ1lJJDPsbEt3TY5a9/gPUz9FdbZVxJYsz5Z0dIk5R+5M2gpW0kklhbZ6aKRK2mnClJSSQWXI66hryH1UPZpJIhaGOoqJ1FJJEmSi5YLuxFpMRKPtsoxNH+IfMJJIFJuzFropSjXr8mAvETa6p51qn/ALuW14Wokk6Qkkuuvijz3k0lF5pVaVYR33Q4dRE+oU1/WkMtVRuBpkNdP9QB+criSuPZcuimLcIHcbkeSSSSY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 name="Groupe 9"/>
          <p:cNvGrpSpPr/>
          <p:nvPr/>
        </p:nvGrpSpPr>
        <p:grpSpPr>
          <a:xfrm>
            <a:off x="778219" y="833610"/>
            <a:ext cx="7726018" cy="5225730"/>
            <a:chOff x="778219" y="833610"/>
            <a:chExt cx="7726018" cy="5225730"/>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609" t="11826" r="19022" b="24679"/>
            <a:stretch/>
          </p:blipFill>
          <p:spPr bwMode="auto">
            <a:xfrm>
              <a:off x="778219" y="833610"/>
              <a:ext cx="7726018" cy="4838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32237" y="5690008"/>
              <a:ext cx="4572000" cy="369332"/>
            </a:xfrm>
            <a:prstGeom prst="rect">
              <a:avLst/>
            </a:prstGeom>
          </p:spPr>
          <p:txBody>
            <a:bodyPr>
              <a:spAutoFit/>
            </a:bodyPr>
            <a:lstStyle/>
            <a:p>
              <a:pPr algn="r"/>
              <a:r>
                <a:rPr lang="fr-FR" i="0" dirty="0">
                  <a:solidFill>
                    <a:srgbClr val="000000"/>
                  </a:solidFill>
                </a:rPr>
                <a:t>http://</a:t>
              </a:r>
              <a:r>
                <a:rPr lang="fr-FR" i="0" dirty="0" smtClean="0">
                  <a:solidFill>
                    <a:srgbClr val="000000"/>
                  </a:solidFill>
                </a:rPr>
                <a:t>www.magiqtech.com/</a:t>
              </a:r>
              <a:endParaRPr lang="fr-FR" i="0" dirty="0">
                <a:solidFill>
                  <a:srgbClr val="000000"/>
                </a:solidFill>
              </a:endParaRPr>
            </a:p>
          </p:txBody>
        </p:sp>
        <p:sp>
          <p:nvSpPr>
            <p:cNvPr id="9" name="Rectangle à coins arrondis 8"/>
            <p:cNvSpPr/>
            <p:nvPr/>
          </p:nvSpPr>
          <p:spPr bwMode="auto">
            <a:xfrm>
              <a:off x="4588220" y="4611757"/>
              <a:ext cx="447607" cy="344556"/>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6" name="Groupe 15"/>
          <p:cNvGrpSpPr/>
          <p:nvPr/>
        </p:nvGrpSpPr>
        <p:grpSpPr>
          <a:xfrm>
            <a:off x="65433" y="694164"/>
            <a:ext cx="9045574" cy="5791084"/>
            <a:chOff x="65433" y="694164"/>
            <a:chExt cx="9045574" cy="5791084"/>
          </a:xfrm>
        </p:grpSpPr>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2500" t="11782" r="13307" b="17199"/>
            <a:stretch/>
          </p:blipFill>
          <p:spPr bwMode="auto">
            <a:xfrm>
              <a:off x="65433" y="694164"/>
              <a:ext cx="9045574" cy="541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902949" y="6115916"/>
              <a:ext cx="3208058" cy="369332"/>
            </a:xfrm>
            <a:prstGeom prst="rect">
              <a:avLst/>
            </a:prstGeom>
          </p:spPr>
          <p:txBody>
            <a:bodyPr wrap="none">
              <a:spAutoFit/>
            </a:bodyPr>
            <a:lstStyle/>
            <a:p>
              <a:r>
                <a:rPr lang="fr-FR" i="0" dirty="0">
                  <a:solidFill>
                    <a:srgbClr val="000000"/>
                  </a:solidFill>
                </a:rPr>
                <a:t>http://www.idquantique.com/</a:t>
              </a:r>
            </a:p>
          </p:txBody>
        </p:sp>
      </p:grpSp>
    </p:spTree>
    <p:extLst>
      <p:ext uri="{BB962C8B-B14F-4D97-AF65-F5344CB8AC3E}">
        <p14:creationId xmlns:p14="http://schemas.microsoft.com/office/powerpoint/2010/main" val="2319056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Générateurs quantiques de nombres aléatoires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 name="AutoShape 2" descr="data:image/jpeg;base64,/9j/4AAQSkZJRgABAQAAAQABAAD/2wCEAAkGBhQSERUSExQUFBQVFhcYFRYXFxQWGBgXFBcVGBcXFBYYHCYfFxkjGRQUHy8gIycpLC0sFx8xNTAqNScsLCkBCQoKDgwOGg8PGiwkHyQsLDQqLCwsLCkpLCwsKiwsLCksLCksLCwsLCwpLCwsLCkpLCksLCksLCwsLCwsLCksLP/AABEIALYAqAMBIgACEQEDEQH/xAAcAAABBQEBAQAAAAAAAAAAAAAFAAIDBAYBBwj/xABAEAABAwEGAwUGBAQDCQAAAAABAAIRAwQFEiExQQZRYRMicYGRBzKhscHRFELh8CNScpJigvEWFyUzQ1NjssL/xAAaAQACAwEBAAAAAAAAAAAAAAACAwABBAUG/8QAJxEAAgIBBAIBAwUAAAAAAAAAAAECEQMEEiExQVEyInHBExRhYoH/2gAMAwEAAhEDEQA/APQgFIAmgJ4XWs59HQnBILsIbLo6CnSmrkqi6HSuOcuFyy/FHGVOzAt1dpCsJRb4CtqvgAxMTpzPXoEMfeBcdiPElZKzXo+r/EP5vIR9URo2sjdZsmp2/FHSwaNPmQep2hzs+WimFt5yh932sEwjjaQfE6brOtbJPk3S0EKtEFntWKGjPc/v96IxRr6LO3xY32dhr05IaDibqQN3BUrq4u7QAhod55+i248sci4OVmwSgzbir1UjShN33m1+0dOSKsdKklRnofCcE0FOagZKHNUzSowpWhLYaRPTCSkYEkhsbRloXQnYU4NXRsxUcClaEmNTsCFsNIY5qY7ISVZAUFezzrn0VJl0AOIeI20aTnbAEzz6NXhdpvF9qtGJ5950+A5Ba/2u37NQWdsANgujcnRs8hqsjwvZMbiT5JOfJXCNOnhuZs6AhoAjyVmjVVOzyBB2TH1oKwTkdvHEPWSvDhmtdYKwIXndC1g7nVaG67eQNSsUpcm6KtUbmmQR0XkPFN3m7bZLMqNUl1PkP5meRPoQvSLDeQI1QX2pWAVbAX6upOa4HxyPlBTsOVppowanDxyVuH+IcUY9RGe2fPl46Le2SrI5jmvGuAryBc1jjloJ0/pJXslisoYIGmo6dAuzGe6NnEyRpltqeEwJwVNiyRqmYoWhTNCWw0WGuSXKTF1JYwAQntalCc0LcYkda1TNYuUwpmpbYxIjFNdfSlW2MBC46gg3h7T5z9r1MNt7m5ZNB/uAOfoEL4KObgdyrftUa83lXJBzfDctQAAI9EuB6bA1xcQHA6HVZ80rZs0seUaS0MyQ5zJP1V+1W9oBzz8z8tECN5tJOYbAJ7xLZjllmeiytM6qlFdhiytjcI9dVXPJ379VgPxpnukOyOhVm773w5zzG+qzSizVDJE9bu2qC3UfFS37Zu1slZkAyw5eC89ufjdjDDj8z5ra3ZxDjpufhlgDtCAS0CT3T02VRTT5AyyjPpmL9mF2D8S4ESG5wdOWf75L2RtNYP2cXKGVa1Q1GkwMDQc+zdmHOG2eXQgr0FrV2oP6Uecy/IZCkYxOAUgarbF0cYxShi61qmaEtsYkJgSTkkssAQuhdhLCt9mND2OVlkFV2tUjWpbDRaau9ooab06ZS6G2eZe1ewU21qdoqNkFgYOj2uJBnwKy9wXdRawh7MQJJBBwu7wkQeUwvWeOLlbaLFVa7YYhzGHUjyleU3c7PABkxoHpMT5Qs0lTZ08DUoK/HH5KdopHsW6FxEu2GLfyCyF6UagM4wfAQt5UpANMmMzEjKDnrtuM1m7bZ2A/l9R91nTdmlwTVWB7sJ1eCWjXafA7Hqj1W7HmzVaraYwa6iW4shJ1IAOvwUFItdDWkx+Y/QT8StxwrVacdE6VGwOU7BLn7HYsdxab8HnN3cMVe0ir2lODnDZPlJhercH3dAwse59MHIuADi4jJpjIgHOYWRZxEaL3UK5dSLDAxNLsttM4jQiRC3HC1+MfTigZcD72HCJ597M+ipybabKjjjFNQ7NaLsZ+NfVaIcym1pgkBzqklxcNCcLWeqKgKhctnc2mcZxPc5znO/mk5H0AHkiAXUh0cHJ8qECpGhNaxTsarbBR1gUgCQC6lNhHUkklRAb2XRcdSyVumxJ1BP3i9pTwqRzclMKaF3vxLQsxwvkvgHCBz0lxyCl30RRLgppzF5pxH7Sa2FzaDW0zsT3nRz5eixLOKq72uL61Vz297N7hl0go9vsiR9B1Gh7Sx2jgQfA5LzLiTh9ljfDHl+ISZwyNtBty81m7i9qlppUzTJD3E9wvlxA6fqhVmvupXtNoq1Hl2ItYCd3Nkz6FJyQpWatPJqaXguWq369FmrTVNR8DzKLlnvA6n6IBZ65DsIEkE6mOq51Ha3+As0Gm3uYR1IlPs98PNRmEwQRPJUG27EDjApkTrJBjYED9wlZXOJim3HnAhrjPhzVSRanb4/IQ44s1VxZaHvFSBgccIbGZI8syFy4r9dRptLT71QNHQRLj8h5qe9bptDqDzUfAbmKYA23ec89clBZLtDqFnAGfaPPj7g+iG040SpRm2uLPfritYq0Wu6CfSfqiAWIsd4fgaT3uPdlpzBgQA0jLrpC5fXHpwg0pZMbAuJO2ei6GOf0JM4ubHeRuPRu8YGZIHjkpGuXjr72qEGrWe55/xEuDQfysH2ElafhG1VmYS95w1fdpx3RrpyMclHNAfpM34T1DZrQHDLXcKZS7AaoSSSShRwBdVbPZSsJRNFJlC/L9p2ZmJ+bjOFo1dHyC8n4h4gdXqGo5obOoExAyEzqVe45vovtTp91vdbyABz8yZKy1uq42lvxGUeafCO1Fdgu9Q1rcTPdnvAHITqWjbwQWrb+93feALehxDLx/0VmtXLXQSOhGh6EbFB69QNrAtPdJHx2VylREh131TjDjzVq2YqdDu5ONQvncaBpUfD9jfWqOa2O7niI0z+Pgtf8A7JsdlUqa5HOCftolblXIxJ+ADRvkPbOjgBPnuOn1UNNgDsQ1WnZwRZASMVSngMO70zlMy4EZg5jwU9LgyzhuMVa7QfdkMIz0mQICyyx30b4aivkZ2vVDmxAlWrouqu8jC2QOqu3jw7UpAkRgGbXuaWgjcYm4mepCiu69KlJ7S0tI3h9P5hyzThLwjqYs+Lvca5l3ONPA8ASM1ir8vhlF/Z0yJpyIH5ScyjN4e0AH+G0S52Rwkd3/ADZyVUuvhmg+alppANcZOJzzUJO8yMPojwYGvqkY9ZqlL6YP/S7dvEf4iwsNUyKLnSf5i2BS88z/AGqld9cPqGpUcBlIbOcDk3VLiS5BRp0qdmcX0KjnOGmIEDNroy7o3y94FMuDh57qhqYe8Msi1xa0DRoB16rTRz9wTq06lRwMAAe6CYid+ro+3jo7oqGmwNqVBBI1JEHm0ASM90GLntMMpmY1JaSY5wV2y35aKbpdQcW6HuGCD1GnqptJdGyZezmEOa9pA3lxOXUSD5haO4+J2Wg4ZGPpMGNdQshdFpbWM0i5r96bv/l26LULvbjbUY3BWY5rjhyxRrLd5BIKC2mW4qSNokkkmmUbhlAb64ws9Brh2gNSDhAE96MpOmqD8dcQVGO7BjzTGEFxaJccW07CF5vXoB27z6FMSXkoVttpe4lzxnmepQS1kuOgw7Zx8kcZcxOcPA5ugfMygt/WR7IwkOb0yM+G6apom1ge3saBAcPD7FAbQ8hwnmCiFqsz3ZkQobvuapaH4Rk0auOg+56Jc3ZcUHOGv4VLERm6Xn5DPZEKNrNSswnEA0y0EzJg5u6J34bsR2YlwgAdQOfPfJWLOwSXxDtBOxOX6IEg+i1a7diGHTEdOfiOWiqPtFoDA01O0knJ+oA0hzRl6Kmx5qVTh9xu+eZBRY1e53h4R8kxIqyvY/aC6zPwOD6eUEmHNPPTZaCnWu63tPa0qWJ3/UZDXA/1Ng+qxdsoMqjA7UaFCadF9GpG+x59D1QyiWpez0BvCNOzVCaNMkbPPe9HbKe9amGzujUxO6z9hvguAGI5atk/JEbVWFSkQD5KN9IsZZ6za1E0XmGugtd/I8aHwOh6eChu666jHwSWQdsx4gjIjqqNkq4ThKL3ZeDmuwh7gOU/RXLgpcmiq8FUq7cb8XaAE4mkjHA0eBEu66qKxXFQLA6k9wM/9ypBPLNwLHeOSu3be5BgnqEFvqm6zWk1qYxUa4xOZtM96ORBzHikJ3wOaS5DlGqbOA9wrOA1kgwRsZzCM3fxVQqQCSOpBkeY1VG67W17JDsVNwAId7zDyJ3ah95XT2Tu0YIB1btIOyF0Xyj1C77UKjAQ4O6hJZy47dgYH/lMSPHJcVqS8ipY3fBhb3tbrTXc/dzj5DQDyCdUpMazDiNPm8RJ6mV2mWsOoE77eJQy1NHaY3VA9rR3Gj3Z3c7nGwTMnHAMPY+pdsgRXe6YiQ0TPTVCrRw66ramU5LqTM6hgt8gdydMtEXsuKO1IOI+4NP8x5T8lYoMIEF5L3nvO5npyaNkHx5D7BfE/BtGoaQYDTLngS0mMIzdIJ1jQp13UKbaThSbhYC2m2MyCXQXSfVSWq3GmHEu37KiDu95hz/ADL1Vig1lFtOliGpcZ1OGNB4kIr45K88GD4ndVFp7CniJmARqT9FWr3nXoO7Fzg+fzRnJyMH6rWcQXp+FIrtpNf2jnNqFw7wECA07A5rF3lfDKwya5jwZbOYkbSiTQDsO3VelBvdNQNI2fkZ8dPii1oqSJEdI+ix1tpMq0w7IEAab5aeOaF07dUouIY4gDbUeY0RXRRpLY8YyBsO71jX1JVipTxsLXidACNQYkEdVn6V8B5GPunnt+iN2S1xE6Hfx3UssisNWXHPvD3o0MbgfMIjZbQeef7yKGPswDmtbIOZBHSTJ5z9VbcySeQEz13CrssvPAcORH7yXKdWCDuFUbXOhGh/ZCT6hOhkcuSu/ZPsaija4g+auMtgq0zT1LO+0HkPeA8s/JZix3iMgU594dlWa9p/XmCkNcjEza3ZSgZGWuGfQozdlXtmOovPeZz0Lef0WZuy14W5e47Nh6HbxGnkjVGp321WmHN1H8w3CBjImiuOynszSI7wdHqZB8EkXuVgxEjSAQOU8klcYpqwJzadI8otBknPIfFUKLO0fJ9xuZ68grFpaYA57LlPTCNPqm/2Yr+C3UrlxgCAuU6pDsUgRkE0VAwSULvW8S1hIyJ0+6EKyl+JNot7W/koyctJG/wDcQpbztUXixmwon1Jn6KvwzhpNdVe6MboBPIfc/JQ3xU/4mwgyDRy8IKJ90D4LnFjZDJ90yekrLWizUzrn0C2V4tD6UHbNY20VadMy5wMaNGquHRUuyJlMscacDDUGWvdcAYIKo2ixxmdd+u3zldq3g+qXO90NaYA2nLPmVbZbBVAAycABB0I381GyJWBXN1UtltrqZkZjdp0P2Vy3WENaTtP78ULOaEumayxWplaHNkFuo3E/TqrxPpGyxdmqOY4OaYI3Wgst7tfAd3XfA+B2VbqHKFoutcSZIjKPHllskW55LoE6Gf3zXOwOyNMW1Q18ptRxdAKeWEaqGtUjRRgmh4etdWmDTIDqbjMH8p5jktTd9fNYO6r0EgfVbzh6iajmgDMkABZ5djYnpPCzT2RcecDySRWy2cMY1g0Aj9V1OiqQmTt2eF1qx09Smm0gaAk/BWOIbA6z1n0z+U68xsfRC6VpkwikREznEmSUBt9Y16optnCN9gPzFGrVQcabiHbKg1rKLS2RjPvfZCvZb9FHipwZZgG5DE0DwbJUDa02qzmZijn6OP1VTii2Y2Mb1JPll91BdttAAL9QwsaTlk7YnaFS9lv0G+JbzLaYZTmagjFO28dSskyiJI1PPmr9ttTsgdhGaHThdJUslWT02BjHE7jIdZyVKjVwuxDZdfUkpBijYccbYq1oc8y4+HLyCTaalFIJ4pBLcjVjwvyRtAT8KcKYTsKBs1xxjqFpczQ+I2KI2W8RUykg8p+SGFiipOLTIRRZl1EaaDVQcyfVJtLZV6N4tdlIB/ldl6FTVHHT4phjZDWqBhEa7euq919m/Dva0aFsc8iBk1sQ6Dq7z5LD8NezBt4ObUbWwMDW4xhxHLLu5xOuq90um62WaiyhSEMptDW88tyeZ1USvkBuuC2kkkjAPHeJeJqNsph4Y+nWaDMtyIGxPMLzivem7XAdN0435UB1KHX1c1Z38VrB2bswPzCeYTMkfKBgyyL+qxGIf3D7qubeNTr/AF/JAH03DIz4JVbOW+9keSTQ2wvaq9J0AGTyn6jRU3vbkJJAGg5qpZG97wBPwU9Okgk6GQjuLNor4wBGY35jaVCafOSrLaakbRSHkO1j0qKrKYU9NrcidP3MfFW6dFS9l0SXlNP7ekV6dlaSRkATkN89FE6k2Y3+yuvYOXgo3NHLPmh3lrFRUdQHJMdSB2VtzVE5qNTZHjj6KxpjVRhuatmmrFkupziJyE6/ZMU+OTm6rHUkkjO1PeI6o3dfce3GCWuHPIg7g8wqF50A21VGDICq5o8A4j6LRWC7y9uAajNnLLbzWm7Ry65PVfZ3eP4Sz1GhoeYDg493G2YknYicx4rQ/wC8N0f8puX/AJP0WO4OqY6bqLtQCOUBwhw+R8kDqAtc5pOYJB8Rl9EUPRJryej1vaBVJGGnTHi4lJea9ocs0kVAWCrPcAnE50gZkc42RG+6c0J80kkeOTlG2Ih0Zqygtpmq44sJhoPMjUlZy2Vi5xJ1lJJDPsbEt3TY5a9/gPUz9FdbZVxJYsz5Z0dIk5R+5M2gpW0kklhbZ6aKRK2mnClJSSQWXI66hryH1UPZpJIhaGOoqJ1FJJEmSi5YLuxFpMRKPtsoxNH+IfMJJIFJuzFropSjXr8mAvETa6p51qn/ALuW14Wokk6Qkkuuvijz3k0lF5pVaVYR33Q4dRE+oU1/WkMtVRuBpkNdP9QB+criSuPZcuimLcIHcbkeSSSSY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065" t="11652" r="13804" b="52158"/>
          <a:stretch/>
        </p:blipFill>
        <p:spPr bwMode="auto">
          <a:xfrm>
            <a:off x="66260" y="740849"/>
            <a:ext cx="9037984" cy="275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2609" t="61391" r="13695" b="5739"/>
          <a:stretch/>
        </p:blipFill>
        <p:spPr bwMode="auto">
          <a:xfrm>
            <a:off x="92764" y="3498575"/>
            <a:ext cx="9011479" cy="250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à coins arrondis 3"/>
          <p:cNvSpPr/>
          <p:nvPr/>
        </p:nvSpPr>
        <p:spPr bwMode="auto">
          <a:xfrm>
            <a:off x="239712" y="3551583"/>
            <a:ext cx="3033575" cy="1736034"/>
          </a:xfrm>
          <a:prstGeom prst="roundRect">
            <a:avLst/>
          </a:prstGeom>
          <a:noFill/>
          <a:ln w="285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418269471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rganigramme : Stockage à accès direct 22"/>
          <p:cNvSpPr/>
          <p:nvPr/>
        </p:nvSpPr>
        <p:spPr bwMode="auto">
          <a:xfrm>
            <a:off x="2814383" y="2354994"/>
            <a:ext cx="914400" cy="685800"/>
          </a:xfrm>
          <a:prstGeom prst="flowChartMagneticDrum">
            <a:avLst/>
          </a:prstGeom>
          <a:solidFill>
            <a:schemeClr val="tx1">
              <a:lumMod val="65000"/>
            </a:schemeClr>
          </a:solidFill>
          <a:ln w="9525" cap="flat" cmpd="sng" algn="ctr">
            <a:solidFill>
              <a:schemeClr val="tx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a:solidFill>
                  <a:schemeClr val="bg1">
                    <a:lumMod val="20000"/>
                    <a:lumOff val="80000"/>
                  </a:schemeClr>
                </a:solidFill>
              </a:rPr>
              <a:t>Générateurs quantiques de nombres aléatoires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 name="AutoShape 2" descr="data:image/jpeg;base64,/9j/4AAQSkZJRgABAQAAAQABAAD/2wCEAAkGBhQSERUSExQUFBQVFhcYFRYXFxQWGBgXFBcVGBcXFBYYHCYfFxkjGRQUHy8gIycpLC0sFx8xNTAqNScsLCkBCQoKDgwOGg8PGiwkHyQsLDQqLCwsLCkpLCwsKiwsLCksLCksLCwsLCwpLCwsLCkpLCksLCksLCwsLCwsLCksLP/AABEIALYAqAMBIgACEQEDEQH/xAAcAAABBQEBAQAAAAAAAAAAAAAFAAIDBAYBBwj/xABAEAABAwEGAwUGBAQDCQAAAAABAAIRAwQFEiExQQZRYRMicYGRBzKhscHRFELh8CNScpJigvEWFyUzQ1NjssL/xAAaAQACAwEBAAAAAAAAAAAAAAACAwABBAUG/8QAJxEAAgIBBAIBAwUAAAAAAAAAAAECEQMEEiExQVEyInHBExRhYoH/2gAMAwEAAhEDEQA/APQgFIAmgJ4XWs59HQnBILsIbLo6CnSmrkqi6HSuOcuFyy/FHGVOzAt1dpCsJRb4CtqvgAxMTpzPXoEMfeBcdiPElZKzXo+r/EP5vIR9URo2sjdZsmp2/FHSwaNPmQep2hzs+WimFt5yh932sEwjjaQfE6brOtbJPk3S0EKtEFntWKGjPc/v96IxRr6LO3xY32dhr05IaDibqQN3BUrq4u7QAhod55+i248sci4OVmwSgzbir1UjShN33m1+0dOSKsdKklRnofCcE0FOagZKHNUzSowpWhLYaRPTCSkYEkhsbRloXQnYU4NXRsxUcClaEmNTsCFsNIY5qY7ISVZAUFezzrn0VJl0AOIeI20aTnbAEzz6NXhdpvF9qtGJ5950+A5Ba/2u37NQWdsANgujcnRs8hqsjwvZMbiT5JOfJXCNOnhuZs6AhoAjyVmjVVOzyBB2TH1oKwTkdvHEPWSvDhmtdYKwIXndC1g7nVaG67eQNSsUpcm6KtUbmmQR0XkPFN3m7bZLMqNUl1PkP5meRPoQvSLDeQI1QX2pWAVbAX6upOa4HxyPlBTsOVppowanDxyVuH+IcUY9RGe2fPl46Le2SrI5jmvGuAryBc1jjloJ0/pJXslisoYIGmo6dAuzGe6NnEyRpltqeEwJwVNiyRqmYoWhTNCWw0WGuSXKTF1JYwAQntalCc0LcYkda1TNYuUwpmpbYxIjFNdfSlW2MBC46gg3h7T5z9r1MNt7m5ZNB/uAOfoEL4KObgdyrftUa83lXJBzfDctQAAI9EuB6bA1xcQHA6HVZ80rZs0seUaS0MyQ5zJP1V+1W9oBzz8z8tECN5tJOYbAJ7xLZjllmeiytM6qlFdhiytjcI9dVXPJ379VgPxpnukOyOhVm773w5zzG+qzSizVDJE9bu2qC3UfFS37Zu1slZkAyw5eC89ufjdjDDj8z5ra3ZxDjpufhlgDtCAS0CT3T02VRTT5AyyjPpmL9mF2D8S4ESG5wdOWf75L2RtNYP2cXKGVa1Q1GkwMDQc+zdmHOG2eXQgr0FrV2oP6Uecy/IZCkYxOAUgarbF0cYxShi61qmaEtsYkJgSTkkssAQuhdhLCt9mND2OVlkFV2tUjWpbDRaau9ooab06ZS6G2eZe1ewU21qdoqNkFgYOj2uJBnwKy9wXdRawh7MQJJBBwu7wkQeUwvWeOLlbaLFVa7YYhzGHUjyleU3c7PABkxoHpMT5Qs0lTZ08DUoK/HH5KdopHsW6FxEu2GLfyCyF6UagM4wfAQt5UpANMmMzEjKDnrtuM1m7bZ2A/l9R91nTdmlwTVWB7sJ1eCWjXafA7Hqj1W7HmzVaraYwa6iW4shJ1IAOvwUFItdDWkx+Y/QT8StxwrVacdE6VGwOU7BLn7HYsdxab8HnN3cMVe0ir2lODnDZPlJhercH3dAwse59MHIuADi4jJpjIgHOYWRZxEaL3UK5dSLDAxNLsttM4jQiRC3HC1+MfTigZcD72HCJ597M+ipybabKjjjFNQ7NaLsZ+NfVaIcym1pgkBzqklxcNCcLWeqKgKhctnc2mcZxPc5znO/mk5H0AHkiAXUh0cHJ8qECpGhNaxTsarbBR1gUgCQC6lNhHUkklRAb2XRcdSyVumxJ1BP3i9pTwqRzclMKaF3vxLQsxwvkvgHCBz0lxyCl30RRLgppzF5pxH7Sa2FzaDW0zsT3nRz5eixLOKq72uL61Vz297N7hl0go9vsiR9B1Gh7Sx2jgQfA5LzLiTh9ljfDHl+ISZwyNtBty81m7i9qlppUzTJD3E9wvlxA6fqhVmvupXtNoq1Hl2ItYCd3Nkz6FJyQpWatPJqaXguWq369FmrTVNR8DzKLlnvA6n6IBZ65DsIEkE6mOq51Ha3+As0Gm3uYR1IlPs98PNRmEwQRPJUG27EDjApkTrJBjYED9wlZXOJim3HnAhrjPhzVSRanb4/IQ44s1VxZaHvFSBgccIbGZI8syFy4r9dRptLT71QNHQRLj8h5qe9bptDqDzUfAbmKYA23ec89clBZLtDqFnAGfaPPj7g+iG040SpRm2uLPfritYq0Wu6CfSfqiAWIsd4fgaT3uPdlpzBgQA0jLrpC5fXHpwg0pZMbAuJO2ei6GOf0JM4ubHeRuPRu8YGZIHjkpGuXjr72qEGrWe55/xEuDQfysH2ElafhG1VmYS95w1fdpx3RrpyMclHNAfpM34T1DZrQHDLXcKZS7AaoSSSShRwBdVbPZSsJRNFJlC/L9p2ZmJ+bjOFo1dHyC8n4h4gdXqGo5obOoExAyEzqVe45vovtTp91vdbyABz8yZKy1uq42lvxGUeafCO1Fdgu9Q1rcTPdnvAHITqWjbwQWrb+93feALehxDLx/0VmtXLXQSOhGh6EbFB69QNrAtPdJHx2VylREh131TjDjzVq2YqdDu5ONQvncaBpUfD9jfWqOa2O7niI0z+Pgtf8A7JsdlUqa5HOCftolblXIxJ+ADRvkPbOjgBPnuOn1UNNgDsQ1WnZwRZASMVSngMO70zlMy4EZg5jwU9LgyzhuMVa7QfdkMIz0mQICyyx30b4aivkZ2vVDmxAlWrouqu8jC2QOqu3jw7UpAkRgGbXuaWgjcYm4mepCiu69KlJ7S0tI3h9P5hyzThLwjqYs+Lvca5l3ONPA8ASM1ir8vhlF/Z0yJpyIH5ScyjN4e0AH+G0S52Rwkd3/ADZyVUuvhmg+alppANcZOJzzUJO8yMPojwYGvqkY9ZqlL6YP/S7dvEf4iwsNUyKLnSf5i2BS88z/AGqld9cPqGpUcBlIbOcDk3VLiS5BRp0qdmcX0KjnOGmIEDNroy7o3y94FMuDh57qhqYe8Msi1xa0DRoB16rTRz9wTq06lRwMAAe6CYid+ro+3jo7oqGmwNqVBBI1JEHm0ASM90GLntMMpmY1JaSY5wV2y35aKbpdQcW6HuGCD1GnqptJdGyZezmEOa9pA3lxOXUSD5haO4+J2Wg4ZGPpMGNdQshdFpbWM0i5r96bv/l26LULvbjbUY3BWY5rjhyxRrLd5BIKC2mW4qSNokkkmmUbhlAb64ws9Brh2gNSDhAE96MpOmqD8dcQVGO7BjzTGEFxaJccW07CF5vXoB27z6FMSXkoVttpe4lzxnmepQS1kuOgw7Zx8kcZcxOcPA5ugfMygt/WR7IwkOb0yM+G6apom1ge3saBAcPD7FAbQ8hwnmCiFqsz3ZkQobvuapaH4Rk0auOg+56Jc3ZcUHOGv4VLERm6Xn5DPZEKNrNSswnEA0y0EzJg5u6J34bsR2YlwgAdQOfPfJWLOwSXxDtBOxOX6IEg+i1a7diGHTEdOfiOWiqPtFoDA01O0knJ+oA0hzRl6Kmx5qVTh9xu+eZBRY1e53h4R8kxIqyvY/aC6zPwOD6eUEmHNPPTZaCnWu63tPa0qWJ3/UZDXA/1Ng+qxdsoMqjA7UaFCadF9GpG+x59D1QyiWpez0BvCNOzVCaNMkbPPe9HbKe9amGzujUxO6z9hvguAGI5atk/JEbVWFSkQD5KN9IsZZ6za1E0XmGugtd/I8aHwOh6eChu666jHwSWQdsx4gjIjqqNkq4ThKL3ZeDmuwh7gOU/RXLgpcmiq8FUq7cb8XaAE4mkjHA0eBEu66qKxXFQLA6k9wM/9ypBPLNwLHeOSu3be5BgnqEFvqm6zWk1qYxUa4xOZtM96ORBzHikJ3wOaS5DlGqbOA9wrOA1kgwRsZzCM3fxVQqQCSOpBkeY1VG67W17JDsVNwAId7zDyJ3ah95XT2Tu0YIB1btIOyF0Xyj1C77UKjAQ4O6hJZy47dgYH/lMSPHJcVqS8ipY3fBhb3tbrTXc/dzj5DQDyCdUpMazDiNPm8RJ6mV2mWsOoE77eJQy1NHaY3VA9rR3Gj3Z3c7nGwTMnHAMPY+pdsgRXe6YiQ0TPTVCrRw66ramU5LqTM6hgt8gdydMtEXsuKO1IOI+4NP8x5T8lYoMIEF5L3nvO5npyaNkHx5D7BfE/BtGoaQYDTLngS0mMIzdIJ1jQp13UKbaThSbhYC2m2MyCXQXSfVSWq3GmHEu37KiDu95hz/ADL1Vig1lFtOliGpcZ1OGNB4kIr45K88GD4ndVFp7CniJmARqT9FWr3nXoO7Fzg+fzRnJyMH6rWcQXp+FIrtpNf2jnNqFw7wECA07A5rF3lfDKwya5jwZbOYkbSiTQDsO3VelBvdNQNI2fkZ8dPii1oqSJEdI+ix1tpMq0w7IEAab5aeOaF07dUouIY4gDbUeY0RXRRpLY8YyBsO71jX1JVipTxsLXidACNQYkEdVn6V8B5GPunnt+iN2S1xE6Hfx3UssisNWXHPvD3o0MbgfMIjZbQeef7yKGPswDmtbIOZBHSTJ5z9VbcySeQEz13CrssvPAcORH7yXKdWCDuFUbXOhGh/ZCT6hOhkcuSu/ZPsaija4g+auMtgq0zT1LO+0HkPeA8s/JZix3iMgU594dlWa9p/XmCkNcjEza3ZSgZGWuGfQozdlXtmOovPeZz0Lef0WZuy14W5e47Nh6HbxGnkjVGp321WmHN1H8w3CBjImiuOynszSI7wdHqZB8EkXuVgxEjSAQOU8klcYpqwJzadI8otBknPIfFUKLO0fJ9xuZ68grFpaYA57LlPTCNPqm/2Yr+C3UrlxgCAuU6pDsUgRkE0VAwSULvW8S1hIyJ0+6EKyl+JNot7W/koyctJG/wDcQpbztUXixmwon1Jn6KvwzhpNdVe6MboBPIfc/JQ3xU/4mwgyDRy8IKJ90D4LnFjZDJ90yekrLWizUzrn0C2V4tD6UHbNY20VadMy5wMaNGquHRUuyJlMscacDDUGWvdcAYIKo2ixxmdd+u3zldq3g+qXO90NaYA2nLPmVbZbBVAAycABB0I381GyJWBXN1UtltrqZkZjdp0P2Vy3WENaTtP78ULOaEumayxWplaHNkFuo3E/TqrxPpGyxdmqOY4OaYI3Wgst7tfAd3XfA+B2VbqHKFoutcSZIjKPHllskW55LoE6Gf3zXOwOyNMW1Q18ptRxdAKeWEaqGtUjRRgmh4etdWmDTIDqbjMH8p5jktTd9fNYO6r0EgfVbzh6iajmgDMkABZ5djYnpPCzT2RcecDySRWy2cMY1g0Aj9V1OiqQmTt2eF1qx09Smm0gaAk/BWOIbA6z1n0z+U68xsfRC6VpkwikREznEmSUBt9Y16optnCN9gPzFGrVQcabiHbKg1rKLS2RjPvfZCvZb9FHipwZZgG5DE0DwbJUDa02qzmZijn6OP1VTii2Y2Mb1JPll91BdttAAL9QwsaTlk7YnaFS9lv0G+JbzLaYZTmagjFO28dSskyiJI1PPmr9ttTsgdhGaHThdJUslWT02BjHE7jIdZyVKjVwuxDZdfUkpBijYccbYq1oc8y4+HLyCTaalFIJ4pBLcjVjwvyRtAT8KcKYTsKBs1xxjqFpczQ+I2KI2W8RUykg8p+SGFiipOLTIRRZl1EaaDVQcyfVJtLZV6N4tdlIB/ldl6FTVHHT4phjZDWqBhEa7euq919m/Dva0aFsc8iBk1sQ6Dq7z5LD8NezBt4ObUbWwMDW4xhxHLLu5xOuq90um62WaiyhSEMptDW88tyeZ1USvkBuuC2kkkjAPHeJeJqNsph4Y+nWaDMtyIGxPMLzivem7XAdN0435UB1KHX1c1Z38VrB2bswPzCeYTMkfKBgyyL+qxGIf3D7qubeNTr/AF/JAH03DIz4JVbOW+9keSTQ2wvaq9J0AGTyn6jRU3vbkJJAGg5qpZG97wBPwU9Okgk6GQjuLNor4wBGY35jaVCafOSrLaakbRSHkO1j0qKrKYU9NrcidP3MfFW6dFS9l0SXlNP7ekV6dlaSRkATkN89FE6k2Y3+yuvYOXgo3NHLPmh3lrFRUdQHJMdSB2VtzVE5qNTZHjj6KxpjVRhuatmmrFkupziJyE6/ZMU+OTm6rHUkkjO1PeI6o3dfce3GCWuHPIg7g8wqF50A21VGDICq5o8A4j6LRWC7y9uAajNnLLbzWm7Ry65PVfZ3eP4Sz1GhoeYDg493G2YknYicx4rQ/wC8N0f8puX/AJP0WO4OqY6bqLtQCOUBwhw+R8kDqAtc5pOYJB8Rl9EUPRJryej1vaBVJGGnTHi4lJea9ocs0kVAWCrPcAnE50gZkc42RG+6c0J80kkeOTlG2Ih0Zqygtpmq44sJhoPMjUlZy2Vi5xJ1lJJDPsbEt3TY5a9/gPUz9FdbZVxJYsz5Z0dIk5R+5M2gpW0kklhbZ6aKRK2mnClJSSQWXI66hryH1UPZpJIhaGOoqJ1FJJEmSi5YLuxFpMRKPtsoxNH+IfMJJIFJuzFropSjXr8mAvETa6p51qn/ALuW14Wokk6Qkkuuvijz3k0lF5pVaVYR33Q4dRE+oU1/WkMtVRuBpkNdP9QB+criSuPZcuimLcIHcbkeSSSSYL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12"/>
          <p:cNvSpPr/>
          <p:nvPr/>
        </p:nvSpPr>
        <p:spPr bwMode="auto">
          <a:xfrm rot="2700000">
            <a:off x="4613355" y="1880596"/>
            <a:ext cx="86557" cy="1733798"/>
          </a:xfrm>
          <a:prstGeom prst="rect">
            <a:avLst/>
          </a:prstGeom>
          <a:solidFill>
            <a:schemeClr val="tx1"/>
          </a:solidFill>
          <a:ln w="9525" cap="flat" cmpd="sng" algn="ctr">
            <a:solidFill>
              <a:schemeClr val="accent3">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14" name="Connecteur droit avec flèche 13"/>
          <p:cNvCxnSpPr/>
          <p:nvPr/>
        </p:nvCxnSpPr>
        <p:spPr bwMode="auto">
          <a:xfrm>
            <a:off x="3572794" y="2684077"/>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Image 4"/>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3850864" y="2274505"/>
            <a:ext cx="285750" cy="306324"/>
          </a:xfrm>
          <a:prstGeom prst="rect">
            <a:avLst/>
          </a:prstGeom>
        </p:spPr>
      </p:pic>
      <p:cxnSp>
        <p:nvCxnSpPr>
          <p:cNvPr id="16" name="Connecteur droit avec flèche 15"/>
          <p:cNvCxnSpPr/>
          <p:nvPr/>
        </p:nvCxnSpPr>
        <p:spPr bwMode="auto">
          <a:xfrm>
            <a:off x="4702777" y="2684642"/>
            <a:ext cx="1110343" cy="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necteur droit avec flèche 16"/>
          <p:cNvCxnSpPr/>
          <p:nvPr/>
        </p:nvCxnSpPr>
        <p:spPr bwMode="auto">
          <a:xfrm flipV="1">
            <a:off x="4697801" y="1684942"/>
            <a:ext cx="9519" cy="1012952"/>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Image 1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4855827" y="1589887"/>
            <a:ext cx="285750" cy="306324"/>
          </a:xfrm>
          <a:prstGeom prst="rect">
            <a:avLst/>
          </a:prstGeom>
        </p:spPr>
      </p:pic>
      <p:pic>
        <p:nvPicPr>
          <p:cNvPr id="7" name="Image 6"/>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696749" y="2808363"/>
            <a:ext cx="285750" cy="306324"/>
          </a:xfrm>
          <a:prstGeom prst="rect">
            <a:avLst/>
          </a:prstGeom>
        </p:spPr>
      </p:pic>
      <p:pic>
        <p:nvPicPr>
          <p:cNvPr id="24" name="Image 23"/>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5696749" y="2798347"/>
            <a:ext cx="285750" cy="306324"/>
          </a:xfrm>
          <a:prstGeom prst="rect">
            <a:avLst/>
          </a:prstGeom>
        </p:spPr>
      </p:pic>
      <p:pic>
        <p:nvPicPr>
          <p:cNvPr id="25" name="Image 24"/>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5696749" y="2798347"/>
            <a:ext cx="285750" cy="306324"/>
          </a:xfrm>
          <a:prstGeom prst="rect">
            <a:avLst/>
          </a:prstGeom>
        </p:spPr>
      </p:pic>
      <p:pic>
        <p:nvPicPr>
          <p:cNvPr id="26" name="Image 25"/>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4855827" y="1571536"/>
            <a:ext cx="285750" cy="306324"/>
          </a:xfrm>
          <a:prstGeom prst="rect">
            <a:avLst/>
          </a:prstGeom>
        </p:spPr>
      </p:pic>
      <p:pic>
        <p:nvPicPr>
          <p:cNvPr id="27" name="Image 26"/>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tretch>
            <a:fillRect/>
          </a:stretch>
        </p:blipFill>
        <p:spPr>
          <a:xfrm>
            <a:off x="4855827" y="1589887"/>
            <a:ext cx="285750" cy="306324"/>
          </a:xfrm>
          <a:prstGeom prst="rect">
            <a:avLst/>
          </a:prstGeom>
        </p:spPr>
      </p:pic>
      <p:pic>
        <p:nvPicPr>
          <p:cNvPr id="28" name="Image 27"/>
          <p:cNvPicPr>
            <a:picLocks noChangeAspect="1"/>
          </p:cNvPicPr>
          <p:nvPr>
            <p:custDataLst>
              <p:tags r:id="rId8"/>
            </p:custDataLst>
          </p:nvPr>
        </p:nvPicPr>
        <p:blipFill>
          <a:blip r:embed="rId15" cstate="print">
            <a:extLst>
              <a:ext uri="{28A0092B-C50C-407E-A947-70E740481C1C}">
                <a14:useLocalDpi xmlns:a14="http://schemas.microsoft.com/office/drawing/2010/main" val="0"/>
              </a:ext>
            </a:extLst>
          </a:blip>
          <a:stretch>
            <a:fillRect/>
          </a:stretch>
        </p:blipFill>
        <p:spPr>
          <a:xfrm>
            <a:off x="4855827" y="1589887"/>
            <a:ext cx="285750" cy="306324"/>
          </a:xfrm>
          <a:prstGeom prst="rect">
            <a:avLst/>
          </a:prstGeom>
        </p:spPr>
      </p:pic>
      <p:pic>
        <p:nvPicPr>
          <p:cNvPr id="29" name="Image 28"/>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a:xfrm>
            <a:off x="5696749" y="2796878"/>
            <a:ext cx="285750" cy="306324"/>
          </a:xfrm>
          <a:prstGeom prst="rect">
            <a:avLst/>
          </a:prstGeom>
        </p:spPr>
      </p:pic>
      <p:sp>
        <p:nvSpPr>
          <p:cNvPr id="31" name="Rectangle 30"/>
          <p:cNvSpPr/>
          <p:nvPr/>
        </p:nvSpPr>
        <p:spPr>
          <a:xfrm>
            <a:off x="6217206" y="2771715"/>
            <a:ext cx="1004963" cy="400110"/>
          </a:xfrm>
          <a:prstGeom prst="rect">
            <a:avLst/>
          </a:prstGeom>
        </p:spPr>
        <p:txBody>
          <a:bodyPr wrap="square">
            <a:spAutoFit/>
          </a:bodyPr>
          <a:lstStyle/>
          <a:p>
            <a:pPr algn="ctr"/>
            <a:r>
              <a:rPr lang="fr-FR" sz="2000" i="0" dirty="0" smtClean="0">
                <a:solidFill>
                  <a:schemeClr val="accent2">
                    <a:lumMod val="75000"/>
                  </a:schemeClr>
                </a:solidFill>
              </a:rPr>
              <a:t>0 1 1 0</a:t>
            </a:r>
            <a:endParaRPr lang="fr-FR" sz="2000" i="0" dirty="0">
              <a:solidFill>
                <a:schemeClr val="accent2">
                  <a:lumMod val="75000"/>
                </a:schemeClr>
              </a:solidFill>
            </a:endParaRPr>
          </a:p>
        </p:txBody>
      </p:sp>
      <p:sp>
        <p:nvSpPr>
          <p:cNvPr id="32" name="Rectangle 31"/>
          <p:cNvSpPr/>
          <p:nvPr/>
        </p:nvSpPr>
        <p:spPr>
          <a:xfrm>
            <a:off x="5480017" y="1496101"/>
            <a:ext cx="1004963" cy="400110"/>
          </a:xfrm>
          <a:prstGeom prst="rect">
            <a:avLst/>
          </a:prstGeom>
        </p:spPr>
        <p:txBody>
          <a:bodyPr wrap="square">
            <a:spAutoFit/>
          </a:bodyPr>
          <a:lstStyle/>
          <a:p>
            <a:pPr algn="ctr"/>
            <a:r>
              <a:rPr lang="fr-FR" sz="2000" i="0" dirty="0" smtClean="0">
                <a:solidFill>
                  <a:schemeClr val="accent2">
                    <a:lumMod val="75000"/>
                  </a:schemeClr>
                </a:solidFill>
              </a:rPr>
              <a:t>1 0 0 1</a:t>
            </a:r>
            <a:endParaRPr lang="fr-FR" sz="2000" i="0" dirty="0">
              <a:solidFill>
                <a:schemeClr val="accent2">
                  <a:lumMod val="75000"/>
                </a:schemeClr>
              </a:solidFill>
            </a:endParaRPr>
          </a:p>
        </p:txBody>
      </p:sp>
    </p:spTree>
    <p:extLst>
      <p:ext uri="{BB962C8B-B14F-4D97-AF65-F5344CB8AC3E}">
        <p14:creationId xmlns:p14="http://schemas.microsoft.com/office/powerpoint/2010/main" val="577125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p:bldP spid="3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Ordinateur quantique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0" name="Rectangle 9"/>
          <p:cNvSpPr/>
          <p:nvPr/>
        </p:nvSpPr>
        <p:spPr>
          <a:xfrm>
            <a:off x="145775" y="769967"/>
            <a:ext cx="8899799" cy="400110"/>
          </a:xfrm>
          <a:prstGeom prst="rect">
            <a:avLst/>
          </a:prstGeom>
        </p:spPr>
        <p:txBody>
          <a:bodyPr wrap="square">
            <a:spAutoFit/>
          </a:bodyPr>
          <a:lstStyle/>
          <a:p>
            <a:pPr algn="ctr"/>
            <a:r>
              <a:rPr lang="fr-FR" sz="2000" i="0" dirty="0" smtClean="0">
                <a:solidFill>
                  <a:schemeClr val="accent2">
                    <a:lumMod val="75000"/>
                  </a:schemeClr>
                </a:solidFill>
              </a:rPr>
              <a:t>Simulation massivement parallèle</a:t>
            </a:r>
            <a:endParaRPr lang="fr-FR" sz="2000" i="0" dirty="0">
              <a:solidFill>
                <a:schemeClr val="accent2">
                  <a:lumMod val="75000"/>
                </a:schemeClr>
              </a:solidFill>
            </a:endParaRPr>
          </a:p>
        </p:txBody>
      </p:sp>
      <p:sp>
        <p:nvSpPr>
          <p:cNvPr id="11" name="Rectangle 10"/>
          <p:cNvSpPr/>
          <p:nvPr/>
        </p:nvSpPr>
        <p:spPr>
          <a:xfrm>
            <a:off x="624020" y="1526613"/>
            <a:ext cx="2915478" cy="400110"/>
          </a:xfrm>
          <a:prstGeom prst="rect">
            <a:avLst/>
          </a:prstGeom>
        </p:spPr>
        <p:txBody>
          <a:bodyPr wrap="square">
            <a:spAutoFit/>
          </a:bodyPr>
          <a:lstStyle/>
          <a:p>
            <a:pPr algn="ctr"/>
            <a:r>
              <a:rPr lang="fr-FR" sz="2000" i="0" dirty="0" smtClean="0">
                <a:solidFill>
                  <a:schemeClr val="accent2">
                    <a:lumMod val="75000"/>
                  </a:schemeClr>
                </a:solidFill>
              </a:rPr>
              <a:t>Condition initiale</a:t>
            </a:r>
            <a:endParaRPr lang="fr-FR" sz="2000" i="0" dirty="0">
              <a:solidFill>
                <a:schemeClr val="accent2">
                  <a:lumMod val="75000"/>
                </a:schemeClr>
              </a:solidFill>
            </a:endParaRPr>
          </a:p>
        </p:txBody>
      </p:sp>
      <p:sp>
        <p:nvSpPr>
          <p:cNvPr id="12" name="Rectangle 11"/>
          <p:cNvSpPr/>
          <p:nvPr/>
        </p:nvSpPr>
        <p:spPr>
          <a:xfrm>
            <a:off x="6273383" y="1526613"/>
            <a:ext cx="2092670" cy="400110"/>
          </a:xfrm>
          <a:prstGeom prst="rect">
            <a:avLst/>
          </a:prstGeom>
        </p:spPr>
        <p:txBody>
          <a:bodyPr wrap="square">
            <a:spAutoFit/>
          </a:bodyPr>
          <a:lstStyle/>
          <a:p>
            <a:pPr algn="ctr"/>
            <a:r>
              <a:rPr lang="fr-FR" sz="2000" i="0" dirty="0" smtClean="0">
                <a:solidFill>
                  <a:schemeClr val="accent2">
                    <a:lumMod val="75000"/>
                  </a:schemeClr>
                </a:solidFill>
              </a:rPr>
              <a:t>Résultat</a:t>
            </a:r>
            <a:endParaRPr lang="fr-FR" sz="2000" i="0" dirty="0">
              <a:solidFill>
                <a:schemeClr val="accent2">
                  <a:lumMod val="75000"/>
                </a:schemeClr>
              </a:solidFill>
            </a:endParaRPr>
          </a:p>
        </p:txBody>
      </p:sp>
      <p:sp>
        <p:nvSpPr>
          <p:cNvPr id="16" name="Rectangle 15"/>
          <p:cNvSpPr/>
          <p:nvPr/>
        </p:nvSpPr>
        <p:spPr>
          <a:xfrm rot="5400000">
            <a:off x="1965478" y="3079889"/>
            <a:ext cx="391585" cy="400110"/>
          </a:xfrm>
          <a:prstGeom prst="rect">
            <a:avLst/>
          </a:prstGeom>
        </p:spPr>
        <p:txBody>
          <a:bodyPr wrap="square">
            <a:spAutoFit/>
          </a:bodyPr>
          <a:lstStyle/>
          <a:p>
            <a:pPr algn="ctr"/>
            <a:r>
              <a:rPr lang="fr-FR" sz="2000" i="0" dirty="0" smtClean="0">
                <a:solidFill>
                  <a:schemeClr val="accent2">
                    <a:lumMod val="75000"/>
                  </a:schemeClr>
                </a:solidFill>
              </a:rPr>
              <a:t>…</a:t>
            </a:r>
            <a:endParaRPr lang="fr-FR" sz="2000" i="0" dirty="0">
              <a:solidFill>
                <a:schemeClr val="accent2">
                  <a:lumMod val="75000"/>
                </a:schemeClr>
              </a:solidFill>
            </a:endParaRPr>
          </a:p>
        </p:txBody>
      </p:sp>
      <p:grpSp>
        <p:nvGrpSpPr>
          <p:cNvPr id="2" name="Groupe 1"/>
          <p:cNvGrpSpPr/>
          <p:nvPr/>
        </p:nvGrpSpPr>
        <p:grpSpPr>
          <a:xfrm>
            <a:off x="3719782" y="1978595"/>
            <a:ext cx="1787943" cy="1198319"/>
            <a:chOff x="3719782" y="1978595"/>
            <a:chExt cx="1787943" cy="1198319"/>
          </a:xfrm>
        </p:grpSpPr>
        <p:sp>
          <p:nvSpPr>
            <p:cNvPr id="4" name="Rectangle à coins arrondis 3"/>
            <p:cNvSpPr/>
            <p:nvPr/>
          </p:nvSpPr>
          <p:spPr bwMode="auto">
            <a:xfrm>
              <a:off x="3758949" y="1978595"/>
              <a:ext cx="1674436" cy="1198319"/>
            </a:xfrm>
            <a:prstGeom prst="roundRect">
              <a:avLst>
                <a:gd name="adj" fmla="val 9790"/>
              </a:avLst>
            </a:prstGeom>
            <a:solidFill>
              <a:schemeClr val="tx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dirty="0" smtClean="0">
                <a:ln>
                  <a:noFill/>
                </a:ln>
                <a:solidFill>
                  <a:schemeClr val="tx1"/>
                </a:solidFill>
                <a:effectLst/>
                <a:latin typeface="Tahoma" pitchFamily="34" charset="0"/>
              </a:endParaRPr>
            </a:p>
          </p:txBody>
        </p:sp>
        <p:sp>
          <p:nvSpPr>
            <p:cNvPr id="21" name="Rectangle 20"/>
            <p:cNvSpPr/>
            <p:nvPr/>
          </p:nvSpPr>
          <p:spPr>
            <a:xfrm>
              <a:off x="3719782" y="2137183"/>
              <a:ext cx="1787943" cy="830997"/>
            </a:xfrm>
            <a:prstGeom prst="rect">
              <a:avLst/>
            </a:prstGeom>
          </p:spPr>
          <p:txBody>
            <a:bodyPr wrap="square">
              <a:spAutoFit/>
            </a:bodyPr>
            <a:lstStyle/>
            <a:p>
              <a:pPr algn="ctr"/>
              <a:r>
                <a:rPr lang="fr-FR" sz="2400" i="0" dirty="0" smtClean="0">
                  <a:solidFill>
                    <a:schemeClr val="accent2">
                      <a:lumMod val="75000"/>
                    </a:schemeClr>
                  </a:solidFill>
                </a:rPr>
                <a:t>Ordinateur</a:t>
              </a:r>
            </a:p>
            <a:p>
              <a:pPr algn="ctr"/>
              <a:r>
                <a:rPr lang="fr-FR" sz="2400" i="0" dirty="0" smtClean="0">
                  <a:solidFill>
                    <a:schemeClr val="accent2">
                      <a:lumMod val="75000"/>
                    </a:schemeClr>
                  </a:solidFill>
                </a:rPr>
                <a:t>classique</a:t>
              </a:r>
              <a:endParaRPr lang="fr-FR" sz="2400" i="0" dirty="0">
                <a:solidFill>
                  <a:schemeClr val="accent2">
                    <a:lumMod val="75000"/>
                  </a:schemeClr>
                </a:solidFill>
              </a:endParaRPr>
            </a:p>
          </p:txBody>
        </p:sp>
      </p:grpSp>
      <p:grpSp>
        <p:nvGrpSpPr>
          <p:cNvPr id="5" name="Groupe 4"/>
          <p:cNvGrpSpPr/>
          <p:nvPr/>
        </p:nvGrpSpPr>
        <p:grpSpPr>
          <a:xfrm>
            <a:off x="1579277" y="1976585"/>
            <a:ext cx="2122078" cy="400110"/>
            <a:chOff x="1579277" y="1976585"/>
            <a:chExt cx="2122078" cy="400110"/>
          </a:xfrm>
        </p:grpSpPr>
        <p:sp>
          <p:nvSpPr>
            <p:cNvPr id="9" name="Rectangle 8"/>
            <p:cNvSpPr/>
            <p:nvPr/>
          </p:nvSpPr>
          <p:spPr>
            <a:xfrm>
              <a:off x="1579277" y="1976585"/>
              <a:ext cx="1004963" cy="400110"/>
            </a:xfrm>
            <a:prstGeom prst="rect">
              <a:avLst/>
            </a:prstGeom>
          </p:spPr>
          <p:txBody>
            <a:bodyPr wrap="square">
              <a:spAutoFit/>
            </a:bodyPr>
            <a:lstStyle/>
            <a:p>
              <a:pPr algn="ctr"/>
              <a:r>
                <a:rPr lang="fr-FR" sz="2000" i="0" dirty="0" smtClean="0">
                  <a:solidFill>
                    <a:schemeClr val="accent2">
                      <a:lumMod val="75000"/>
                    </a:schemeClr>
                  </a:solidFill>
                </a:rPr>
                <a:t>0 1 1 0</a:t>
              </a:r>
              <a:endParaRPr lang="fr-FR" sz="2000" i="0" dirty="0">
                <a:solidFill>
                  <a:schemeClr val="accent2">
                    <a:lumMod val="75000"/>
                  </a:schemeClr>
                </a:solidFill>
              </a:endParaRPr>
            </a:p>
          </p:txBody>
        </p:sp>
        <p:cxnSp>
          <p:nvCxnSpPr>
            <p:cNvPr id="6" name="Connecteur droit avec flèche 5"/>
            <p:cNvCxnSpPr/>
            <p:nvPr/>
          </p:nvCxnSpPr>
          <p:spPr bwMode="auto">
            <a:xfrm>
              <a:off x="2610744" y="2176640"/>
              <a:ext cx="1090611" cy="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oupe 6"/>
          <p:cNvGrpSpPr/>
          <p:nvPr/>
        </p:nvGrpSpPr>
        <p:grpSpPr>
          <a:xfrm>
            <a:off x="5473145" y="1978596"/>
            <a:ext cx="2272956" cy="400110"/>
            <a:chOff x="5473145" y="1978596"/>
            <a:chExt cx="2272956" cy="400110"/>
          </a:xfrm>
        </p:grpSpPr>
        <p:sp>
          <p:nvSpPr>
            <p:cNvPr id="13" name="Rectangle 12"/>
            <p:cNvSpPr/>
            <p:nvPr/>
          </p:nvSpPr>
          <p:spPr>
            <a:xfrm>
              <a:off x="6741138" y="1978596"/>
              <a:ext cx="1004963" cy="400110"/>
            </a:xfrm>
            <a:prstGeom prst="rect">
              <a:avLst/>
            </a:prstGeom>
          </p:spPr>
          <p:txBody>
            <a:bodyPr wrap="square">
              <a:spAutoFit/>
            </a:bodyPr>
            <a:lstStyle/>
            <a:p>
              <a:pPr algn="ctr"/>
              <a:r>
                <a:rPr lang="fr-FR" sz="2000" i="0" dirty="0" smtClean="0">
                  <a:solidFill>
                    <a:schemeClr val="accent2">
                      <a:lumMod val="75000"/>
                    </a:schemeClr>
                  </a:solidFill>
                </a:rPr>
                <a:t>0 1 1 0</a:t>
              </a:r>
              <a:endParaRPr lang="fr-FR" sz="2000" i="0" dirty="0">
                <a:solidFill>
                  <a:schemeClr val="accent2">
                    <a:lumMod val="75000"/>
                  </a:schemeClr>
                </a:solidFill>
              </a:endParaRPr>
            </a:p>
          </p:txBody>
        </p:sp>
        <p:cxnSp>
          <p:nvCxnSpPr>
            <p:cNvPr id="24" name="Connecteur droit avec flèche 23"/>
            <p:cNvCxnSpPr/>
            <p:nvPr/>
          </p:nvCxnSpPr>
          <p:spPr bwMode="auto">
            <a:xfrm>
              <a:off x="5473145" y="2176640"/>
              <a:ext cx="1090611" cy="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e 7"/>
          <p:cNvGrpSpPr/>
          <p:nvPr/>
        </p:nvGrpSpPr>
        <p:grpSpPr>
          <a:xfrm>
            <a:off x="1579277" y="2376695"/>
            <a:ext cx="2137367" cy="400110"/>
            <a:chOff x="1579277" y="2376695"/>
            <a:chExt cx="2137367" cy="400110"/>
          </a:xfrm>
        </p:grpSpPr>
        <p:sp>
          <p:nvSpPr>
            <p:cNvPr id="14" name="Rectangle 13"/>
            <p:cNvSpPr/>
            <p:nvPr/>
          </p:nvSpPr>
          <p:spPr>
            <a:xfrm>
              <a:off x="1579277" y="2376695"/>
              <a:ext cx="1004963" cy="400110"/>
            </a:xfrm>
            <a:prstGeom prst="rect">
              <a:avLst/>
            </a:prstGeom>
          </p:spPr>
          <p:txBody>
            <a:bodyPr wrap="square">
              <a:spAutoFit/>
            </a:bodyPr>
            <a:lstStyle/>
            <a:p>
              <a:pPr algn="ctr"/>
              <a:r>
                <a:rPr lang="fr-FR" sz="2000" i="0" dirty="0" smtClean="0">
                  <a:solidFill>
                    <a:schemeClr val="accent2">
                      <a:lumMod val="75000"/>
                    </a:schemeClr>
                  </a:solidFill>
                </a:rPr>
                <a:t>0 0 1 0</a:t>
              </a:r>
              <a:endParaRPr lang="fr-FR" sz="2000" i="0" dirty="0">
                <a:solidFill>
                  <a:schemeClr val="accent2">
                    <a:lumMod val="75000"/>
                  </a:schemeClr>
                </a:solidFill>
              </a:endParaRPr>
            </a:p>
          </p:txBody>
        </p:sp>
        <p:cxnSp>
          <p:nvCxnSpPr>
            <p:cNvPr id="25" name="Connecteur droit avec flèche 24"/>
            <p:cNvCxnSpPr/>
            <p:nvPr/>
          </p:nvCxnSpPr>
          <p:spPr bwMode="auto">
            <a:xfrm>
              <a:off x="2626033" y="2566781"/>
              <a:ext cx="1090611" cy="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Groupe 21"/>
          <p:cNvGrpSpPr/>
          <p:nvPr/>
        </p:nvGrpSpPr>
        <p:grpSpPr>
          <a:xfrm>
            <a:off x="5473144" y="2378706"/>
            <a:ext cx="2272957" cy="400110"/>
            <a:chOff x="5473144" y="2378706"/>
            <a:chExt cx="2272957" cy="400110"/>
          </a:xfrm>
        </p:grpSpPr>
        <p:sp>
          <p:nvSpPr>
            <p:cNvPr id="17" name="Rectangle 16"/>
            <p:cNvSpPr/>
            <p:nvPr/>
          </p:nvSpPr>
          <p:spPr>
            <a:xfrm>
              <a:off x="6741138" y="2378706"/>
              <a:ext cx="1004963" cy="400110"/>
            </a:xfrm>
            <a:prstGeom prst="rect">
              <a:avLst/>
            </a:prstGeom>
          </p:spPr>
          <p:txBody>
            <a:bodyPr wrap="square">
              <a:spAutoFit/>
            </a:bodyPr>
            <a:lstStyle/>
            <a:p>
              <a:pPr algn="ctr"/>
              <a:r>
                <a:rPr lang="fr-FR" sz="2000" i="0" dirty="0" smtClean="0">
                  <a:solidFill>
                    <a:schemeClr val="accent2">
                      <a:lumMod val="75000"/>
                    </a:schemeClr>
                  </a:solidFill>
                </a:rPr>
                <a:t>1 1 1 0</a:t>
              </a:r>
              <a:endParaRPr lang="fr-FR" sz="2000" i="0" dirty="0">
                <a:solidFill>
                  <a:schemeClr val="accent2">
                    <a:lumMod val="75000"/>
                  </a:schemeClr>
                </a:solidFill>
              </a:endParaRPr>
            </a:p>
          </p:txBody>
        </p:sp>
        <p:cxnSp>
          <p:nvCxnSpPr>
            <p:cNvPr id="26" name="Connecteur droit avec flèche 25"/>
            <p:cNvCxnSpPr/>
            <p:nvPr/>
          </p:nvCxnSpPr>
          <p:spPr bwMode="auto">
            <a:xfrm>
              <a:off x="5473144" y="2582044"/>
              <a:ext cx="1090611" cy="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e 26"/>
          <p:cNvGrpSpPr/>
          <p:nvPr/>
        </p:nvGrpSpPr>
        <p:grpSpPr>
          <a:xfrm>
            <a:off x="5473143" y="2785383"/>
            <a:ext cx="2272958" cy="400110"/>
            <a:chOff x="5473143" y="2785383"/>
            <a:chExt cx="2272958" cy="400110"/>
          </a:xfrm>
        </p:grpSpPr>
        <p:sp>
          <p:nvSpPr>
            <p:cNvPr id="18" name="Rectangle 17"/>
            <p:cNvSpPr/>
            <p:nvPr/>
          </p:nvSpPr>
          <p:spPr>
            <a:xfrm>
              <a:off x="6741138" y="2785383"/>
              <a:ext cx="1004963" cy="400110"/>
            </a:xfrm>
            <a:prstGeom prst="rect">
              <a:avLst/>
            </a:prstGeom>
          </p:spPr>
          <p:txBody>
            <a:bodyPr wrap="square">
              <a:spAutoFit/>
            </a:bodyPr>
            <a:lstStyle/>
            <a:p>
              <a:pPr algn="ctr"/>
              <a:r>
                <a:rPr lang="fr-FR" sz="2000" i="0" dirty="0" smtClean="0">
                  <a:solidFill>
                    <a:schemeClr val="accent2">
                      <a:lumMod val="75000"/>
                    </a:schemeClr>
                  </a:solidFill>
                </a:rPr>
                <a:t>0 1 0 0</a:t>
              </a:r>
              <a:endParaRPr lang="fr-FR" sz="2000" i="0" dirty="0">
                <a:solidFill>
                  <a:schemeClr val="accent2">
                    <a:lumMod val="75000"/>
                  </a:schemeClr>
                </a:solidFill>
              </a:endParaRPr>
            </a:p>
          </p:txBody>
        </p:sp>
        <p:cxnSp>
          <p:nvCxnSpPr>
            <p:cNvPr id="28" name="Connecteur droit avec flèche 27"/>
            <p:cNvCxnSpPr/>
            <p:nvPr/>
          </p:nvCxnSpPr>
          <p:spPr bwMode="auto">
            <a:xfrm>
              <a:off x="5473143" y="2985438"/>
              <a:ext cx="1090611" cy="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oupe 22"/>
          <p:cNvGrpSpPr/>
          <p:nvPr/>
        </p:nvGrpSpPr>
        <p:grpSpPr>
          <a:xfrm>
            <a:off x="1579276" y="2776805"/>
            <a:ext cx="2153169" cy="400110"/>
            <a:chOff x="1579276" y="2776805"/>
            <a:chExt cx="2153169" cy="400110"/>
          </a:xfrm>
        </p:grpSpPr>
        <p:sp>
          <p:nvSpPr>
            <p:cNvPr id="15" name="Rectangle 14"/>
            <p:cNvSpPr/>
            <p:nvPr/>
          </p:nvSpPr>
          <p:spPr>
            <a:xfrm>
              <a:off x="1579276" y="2776805"/>
              <a:ext cx="1004963" cy="400110"/>
            </a:xfrm>
            <a:prstGeom prst="rect">
              <a:avLst/>
            </a:prstGeom>
          </p:spPr>
          <p:txBody>
            <a:bodyPr wrap="square">
              <a:spAutoFit/>
            </a:bodyPr>
            <a:lstStyle/>
            <a:p>
              <a:pPr algn="ctr"/>
              <a:r>
                <a:rPr lang="fr-FR" sz="2000" i="0" dirty="0" smtClean="0">
                  <a:solidFill>
                    <a:schemeClr val="accent2">
                      <a:lumMod val="75000"/>
                    </a:schemeClr>
                  </a:solidFill>
                </a:rPr>
                <a:t>0 1 1 1</a:t>
              </a:r>
              <a:endParaRPr lang="fr-FR" sz="2000" i="0" dirty="0">
                <a:solidFill>
                  <a:schemeClr val="accent2">
                    <a:lumMod val="75000"/>
                  </a:schemeClr>
                </a:solidFill>
              </a:endParaRPr>
            </a:p>
          </p:txBody>
        </p:sp>
        <p:cxnSp>
          <p:nvCxnSpPr>
            <p:cNvPr id="41" name="Connecteur droit avec flèche 40"/>
            <p:cNvCxnSpPr/>
            <p:nvPr/>
          </p:nvCxnSpPr>
          <p:spPr bwMode="auto">
            <a:xfrm>
              <a:off x="2641834" y="2968045"/>
              <a:ext cx="1090611" cy="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 name="Groupe 28"/>
          <p:cNvGrpSpPr/>
          <p:nvPr/>
        </p:nvGrpSpPr>
        <p:grpSpPr>
          <a:xfrm>
            <a:off x="3653523" y="4184728"/>
            <a:ext cx="1787944" cy="1198319"/>
            <a:chOff x="3653523" y="4184728"/>
            <a:chExt cx="1787944" cy="1198319"/>
          </a:xfrm>
        </p:grpSpPr>
        <p:sp>
          <p:nvSpPr>
            <p:cNvPr id="33" name="Rectangle 32"/>
            <p:cNvSpPr/>
            <p:nvPr/>
          </p:nvSpPr>
          <p:spPr>
            <a:xfrm>
              <a:off x="3653524" y="4337044"/>
              <a:ext cx="1787943" cy="830997"/>
            </a:xfrm>
            <a:prstGeom prst="rect">
              <a:avLst/>
            </a:prstGeom>
          </p:spPr>
          <p:txBody>
            <a:bodyPr wrap="square">
              <a:spAutoFit/>
            </a:bodyPr>
            <a:lstStyle/>
            <a:p>
              <a:pPr algn="ctr"/>
              <a:r>
                <a:rPr lang="fr-FR" sz="2400" i="0" dirty="0" smtClean="0">
                  <a:solidFill>
                    <a:schemeClr val="accent2">
                      <a:lumMod val="75000"/>
                    </a:schemeClr>
                  </a:solidFill>
                </a:rPr>
                <a:t>Ordinateur</a:t>
              </a:r>
            </a:p>
            <a:p>
              <a:pPr algn="ctr"/>
              <a:r>
                <a:rPr lang="fr-FR" sz="2400" i="0" dirty="0" smtClean="0">
                  <a:solidFill>
                    <a:schemeClr val="accent2">
                      <a:lumMod val="75000"/>
                    </a:schemeClr>
                  </a:solidFill>
                </a:rPr>
                <a:t>quantique</a:t>
              </a:r>
              <a:endParaRPr lang="fr-FR" sz="2400" i="0" dirty="0">
                <a:solidFill>
                  <a:schemeClr val="accent2">
                    <a:lumMod val="75000"/>
                  </a:schemeClr>
                </a:solidFill>
              </a:endParaRPr>
            </a:p>
          </p:txBody>
        </p:sp>
        <p:sp>
          <p:nvSpPr>
            <p:cNvPr id="42" name="Rectangle à coins arrondis 41"/>
            <p:cNvSpPr/>
            <p:nvPr/>
          </p:nvSpPr>
          <p:spPr bwMode="auto">
            <a:xfrm>
              <a:off x="3710277" y="4184728"/>
              <a:ext cx="1674436" cy="1198319"/>
            </a:xfrm>
            <a:prstGeom prst="roundRect">
              <a:avLst>
                <a:gd name="adj" fmla="val 9790"/>
              </a:avLst>
            </a:prstGeom>
            <a:solidFill>
              <a:schemeClr val="tx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dirty="0" smtClean="0">
                <a:ln>
                  <a:noFill/>
                </a:ln>
                <a:solidFill>
                  <a:schemeClr val="tx1"/>
                </a:solidFill>
                <a:effectLst/>
                <a:latin typeface="Tahoma" pitchFamily="34" charset="0"/>
              </a:endParaRPr>
            </a:p>
          </p:txBody>
        </p:sp>
        <p:sp>
          <p:nvSpPr>
            <p:cNvPr id="43" name="Rectangle 42"/>
            <p:cNvSpPr/>
            <p:nvPr/>
          </p:nvSpPr>
          <p:spPr>
            <a:xfrm>
              <a:off x="3653523" y="4368389"/>
              <a:ext cx="1787943" cy="830997"/>
            </a:xfrm>
            <a:prstGeom prst="rect">
              <a:avLst/>
            </a:prstGeom>
          </p:spPr>
          <p:txBody>
            <a:bodyPr wrap="square">
              <a:spAutoFit/>
            </a:bodyPr>
            <a:lstStyle/>
            <a:p>
              <a:pPr algn="ctr"/>
              <a:r>
                <a:rPr lang="fr-FR" sz="2400" i="0" dirty="0" smtClean="0">
                  <a:solidFill>
                    <a:schemeClr val="accent2">
                      <a:lumMod val="75000"/>
                    </a:schemeClr>
                  </a:solidFill>
                </a:rPr>
                <a:t>Ordinateur</a:t>
              </a:r>
            </a:p>
            <a:p>
              <a:pPr algn="ctr"/>
              <a:r>
                <a:rPr lang="fr-FR" sz="2400" i="0" dirty="0" smtClean="0">
                  <a:solidFill>
                    <a:schemeClr val="accent2">
                      <a:lumMod val="75000"/>
                    </a:schemeClr>
                  </a:solidFill>
                </a:rPr>
                <a:t>quantique</a:t>
              </a:r>
              <a:endParaRPr lang="fr-FR" sz="2400" i="0" dirty="0">
                <a:solidFill>
                  <a:schemeClr val="accent2">
                    <a:lumMod val="75000"/>
                  </a:schemeClr>
                </a:solidFill>
              </a:endParaRPr>
            </a:p>
          </p:txBody>
        </p:sp>
      </p:grpSp>
      <p:grpSp>
        <p:nvGrpSpPr>
          <p:cNvPr id="31" name="Groupe 30"/>
          <p:cNvGrpSpPr/>
          <p:nvPr/>
        </p:nvGrpSpPr>
        <p:grpSpPr>
          <a:xfrm>
            <a:off x="119271" y="4706727"/>
            <a:ext cx="3591006" cy="306324"/>
            <a:chOff x="119271" y="4706727"/>
            <a:chExt cx="3591006" cy="306324"/>
          </a:xfrm>
        </p:grpSpPr>
        <p:pic>
          <p:nvPicPr>
            <p:cNvPr id="19" name="Image 1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19271" y="4706727"/>
              <a:ext cx="3102102" cy="306324"/>
            </a:xfrm>
            <a:prstGeom prst="rect">
              <a:avLst/>
            </a:prstGeom>
          </p:spPr>
        </p:pic>
        <p:cxnSp>
          <p:nvCxnSpPr>
            <p:cNvPr id="44" name="Connecteur droit avec flèche 43"/>
            <p:cNvCxnSpPr/>
            <p:nvPr/>
          </p:nvCxnSpPr>
          <p:spPr bwMode="auto">
            <a:xfrm flipV="1">
              <a:off x="3317047" y="4859368"/>
              <a:ext cx="393230" cy="521"/>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Groupe 31"/>
          <p:cNvGrpSpPr/>
          <p:nvPr/>
        </p:nvGrpSpPr>
        <p:grpSpPr>
          <a:xfrm>
            <a:off x="5426305" y="4590970"/>
            <a:ext cx="3552799" cy="306324"/>
            <a:chOff x="5426305" y="4590970"/>
            <a:chExt cx="3552799" cy="306324"/>
          </a:xfrm>
        </p:grpSpPr>
        <p:pic>
          <p:nvPicPr>
            <p:cNvPr id="20" name="Image 19"/>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5877002" y="4590970"/>
              <a:ext cx="3102102" cy="306324"/>
            </a:xfrm>
            <a:prstGeom prst="rect">
              <a:avLst/>
            </a:prstGeom>
          </p:spPr>
        </p:pic>
        <p:cxnSp>
          <p:nvCxnSpPr>
            <p:cNvPr id="45" name="Connecteur droit avec flèche 44"/>
            <p:cNvCxnSpPr/>
            <p:nvPr/>
          </p:nvCxnSpPr>
          <p:spPr bwMode="auto">
            <a:xfrm flipV="1">
              <a:off x="5426305" y="4752542"/>
              <a:ext cx="393230" cy="521"/>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233629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Comment extraire un résultat</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9" name="Rectangle 8"/>
          <p:cNvSpPr/>
          <p:nvPr/>
        </p:nvSpPr>
        <p:spPr>
          <a:xfrm>
            <a:off x="145775" y="730204"/>
            <a:ext cx="8899799" cy="400110"/>
          </a:xfrm>
          <a:prstGeom prst="rect">
            <a:avLst/>
          </a:prstGeom>
        </p:spPr>
        <p:txBody>
          <a:bodyPr wrap="square">
            <a:spAutoFit/>
          </a:bodyPr>
          <a:lstStyle/>
          <a:p>
            <a:pPr algn="ctr"/>
            <a:r>
              <a:rPr lang="fr-FR" sz="2000" i="0" dirty="0" smtClean="0">
                <a:solidFill>
                  <a:schemeClr val="accent2">
                    <a:lumMod val="75000"/>
                  </a:schemeClr>
                </a:solidFill>
              </a:rPr>
              <a:t>Pas si simple !</a:t>
            </a:r>
            <a:endParaRPr lang="fr-FR" sz="2000" i="0" dirty="0">
              <a:solidFill>
                <a:schemeClr val="accent2">
                  <a:lumMod val="75000"/>
                </a:schemeClr>
              </a:solidFill>
            </a:endParaRPr>
          </a:p>
        </p:txBody>
      </p:sp>
      <p:pic>
        <p:nvPicPr>
          <p:cNvPr id="10" name="Image 9"/>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78865" y="2006790"/>
            <a:ext cx="3102102" cy="306324"/>
          </a:xfrm>
          <a:prstGeom prst="rect">
            <a:avLst/>
          </a:prstGeom>
        </p:spPr>
      </p:pic>
      <p:cxnSp>
        <p:nvCxnSpPr>
          <p:cNvPr id="11" name="Connecteur droit avec flèche 10"/>
          <p:cNvCxnSpPr/>
          <p:nvPr/>
        </p:nvCxnSpPr>
        <p:spPr bwMode="auto">
          <a:xfrm flipV="1">
            <a:off x="3710277" y="2159431"/>
            <a:ext cx="393230" cy="521"/>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oupe 5"/>
          <p:cNvGrpSpPr/>
          <p:nvPr/>
        </p:nvGrpSpPr>
        <p:grpSpPr>
          <a:xfrm>
            <a:off x="4103507" y="1844351"/>
            <a:ext cx="1787943" cy="599159"/>
            <a:chOff x="4103507" y="1844351"/>
            <a:chExt cx="1787943" cy="599159"/>
          </a:xfrm>
        </p:grpSpPr>
        <p:sp>
          <p:nvSpPr>
            <p:cNvPr id="13" name="Rectangle à coins arrondis 12"/>
            <p:cNvSpPr/>
            <p:nvPr/>
          </p:nvSpPr>
          <p:spPr bwMode="auto">
            <a:xfrm>
              <a:off x="4164489" y="1844351"/>
              <a:ext cx="1674436" cy="599159"/>
            </a:xfrm>
            <a:prstGeom prst="roundRect">
              <a:avLst>
                <a:gd name="adj" fmla="val 9790"/>
              </a:avLst>
            </a:prstGeom>
            <a:solidFill>
              <a:schemeClr val="tx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dirty="0" smtClean="0">
                <a:ln>
                  <a:noFill/>
                </a:ln>
                <a:solidFill>
                  <a:schemeClr val="tx1"/>
                </a:solidFill>
                <a:effectLst/>
                <a:latin typeface="Tahoma" pitchFamily="34" charset="0"/>
              </a:endParaRPr>
            </a:p>
          </p:txBody>
        </p:sp>
        <p:sp>
          <p:nvSpPr>
            <p:cNvPr id="14" name="Rectangle 13"/>
            <p:cNvSpPr/>
            <p:nvPr/>
          </p:nvSpPr>
          <p:spPr>
            <a:xfrm>
              <a:off x="4103507" y="1891205"/>
              <a:ext cx="1787943" cy="461665"/>
            </a:xfrm>
            <a:prstGeom prst="rect">
              <a:avLst/>
            </a:prstGeom>
          </p:spPr>
          <p:txBody>
            <a:bodyPr wrap="square">
              <a:spAutoFit/>
            </a:bodyPr>
            <a:lstStyle/>
            <a:p>
              <a:pPr algn="ctr"/>
              <a:r>
                <a:rPr lang="fr-FR" sz="2400" i="0" dirty="0" smtClean="0">
                  <a:solidFill>
                    <a:schemeClr val="accent2">
                      <a:lumMod val="75000"/>
                    </a:schemeClr>
                  </a:solidFill>
                </a:rPr>
                <a:t>mesure</a:t>
              </a:r>
              <a:endParaRPr lang="fr-FR" sz="2400" i="0" dirty="0">
                <a:solidFill>
                  <a:schemeClr val="accent2">
                    <a:lumMod val="75000"/>
                  </a:schemeClr>
                </a:solidFill>
              </a:endParaRPr>
            </a:p>
          </p:txBody>
        </p:sp>
      </p:grpSp>
      <p:cxnSp>
        <p:nvCxnSpPr>
          <p:cNvPr id="15" name="Connecteur droit avec flèche 14"/>
          <p:cNvCxnSpPr/>
          <p:nvPr/>
        </p:nvCxnSpPr>
        <p:spPr bwMode="auto">
          <a:xfrm flipV="1">
            <a:off x="5834697" y="2159952"/>
            <a:ext cx="393230" cy="521"/>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Image 1"/>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6573558" y="1652018"/>
            <a:ext cx="1463040" cy="306324"/>
          </a:xfrm>
          <a:prstGeom prst="rect">
            <a:avLst/>
          </a:prstGeom>
        </p:spPr>
      </p:pic>
      <p:pic>
        <p:nvPicPr>
          <p:cNvPr id="4" name="Image 3"/>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573558" y="2056798"/>
            <a:ext cx="1449324" cy="306324"/>
          </a:xfrm>
          <a:prstGeom prst="rect">
            <a:avLst/>
          </a:prstGeom>
        </p:spPr>
      </p:pic>
      <p:pic>
        <p:nvPicPr>
          <p:cNvPr id="5" name="Image 4"/>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6573558" y="2443510"/>
            <a:ext cx="1463040" cy="306324"/>
          </a:xfrm>
          <a:prstGeom prst="rect">
            <a:avLst/>
          </a:prstGeom>
        </p:spPr>
      </p:pic>
      <p:sp>
        <p:nvSpPr>
          <p:cNvPr id="20" name="Rectangle 19"/>
          <p:cNvSpPr/>
          <p:nvPr/>
        </p:nvSpPr>
        <p:spPr>
          <a:xfrm>
            <a:off x="4164489" y="3225694"/>
            <a:ext cx="4095750" cy="400110"/>
          </a:xfrm>
          <a:prstGeom prst="rect">
            <a:avLst/>
          </a:prstGeom>
        </p:spPr>
        <p:txBody>
          <a:bodyPr wrap="square">
            <a:spAutoFit/>
          </a:bodyPr>
          <a:lstStyle/>
          <a:p>
            <a:pPr algn="ctr"/>
            <a:r>
              <a:rPr lang="fr-FR" sz="2000" i="0" dirty="0" smtClean="0">
                <a:solidFill>
                  <a:schemeClr val="accent2">
                    <a:lumMod val="75000"/>
                  </a:schemeClr>
                </a:solidFill>
              </a:rPr>
              <a:t>Réduction du paquet d’onde !!!</a:t>
            </a:r>
            <a:endParaRPr lang="fr-FR" sz="2000" i="0" dirty="0">
              <a:solidFill>
                <a:schemeClr val="accent2">
                  <a:lumMod val="75000"/>
                </a:schemeClr>
              </a:solidFill>
            </a:endParaRPr>
          </a:p>
        </p:txBody>
      </p:sp>
    </p:spTree>
    <p:extLst>
      <p:ext uri="{BB962C8B-B14F-4D97-AF65-F5344CB8AC3E}">
        <p14:creationId xmlns:p14="http://schemas.microsoft.com/office/powerpoint/2010/main" val="1145392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Algorithme de </a:t>
            </a:r>
            <a:r>
              <a:rPr lang="fr-FR" sz="2000" i="1" dirty="0" err="1" smtClean="0">
                <a:solidFill>
                  <a:schemeClr val="bg1">
                    <a:lumMod val="20000"/>
                    <a:lumOff val="80000"/>
                  </a:schemeClr>
                </a:solidFill>
              </a:rPr>
              <a:t>Shor</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3" name="Rectangle 22"/>
          <p:cNvSpPr/>
          <p:nvPr/>
        </p:nvSpPr>
        <p:spPr>
          <a:xfrm>
            <a:off x="106498" y="822976"/>
            <a:ext cx="8899799" cy="400110"/>
          </a:xfrm>
          <a:prstGeom prst="rect">
            <a:avLst/>
          </a:prstGeom>
        </p:spPr>
        <p:txBody>
          <a:bodyPr wrap="square">
            <a:spAutoFit/>
          </a:bodyPr>
          <a:lstStyle/>
          <a:p>
            <a:pPr algn="ctr"/>
            <a:r>
              <a:rPr lang="fr-FR" sz="2000" i="0" dirty="0" smtClean="0">
                <a:solidFill>
                  <a:schemeClr val="accent2">
                    <a:lumMod val="75000"/>
                  </a:schemeClr>
                </a:solidFill>
              </a:rPr>
              <a:t>Algorithme de </a:t>
            </a:r>
            <a:r>
              <a:rPr lang="fr-FR" sz="2000" i="0" dirty="0" err="1" smtClean="0">
                <a:solidFill>
                  <a:schemeClr val="accent2">
                    <a:lumMod val="75000"/>
                  </a:schemeClr>
                </a:solidFill>
              </a:rPr>
              <a:t>Shor</a:t>
            </a:r>
            <a:r>
              <a:rPr lang="fr-FR" sz="2000" i="0" dirty="0" smtClean="0">
                <a:solidFill>
                  <a:schemeClr val="accent2">
                    <a:lumMod val="75000"/>
                  </a:schemeClr>
                </a:solidFill>
              </a:rPr>
              <a:t> : factorisation de grand nombres</a:t>
            </a:r>
            <a:endParaRPr lang="fr-FR" sz="2000" i="0" dirty="0">
              <a:solidFill>
                <a:schemeClr val="accent2">
                  <a:lumMod val="75000"/>
                </a:schemeClr>
              </a:solidFill>
            </a:endParaRPr>
          </a:p>
        </p:txBody>
      </p:sp>
      <p:pic>
        <p:nvPicPr>
          <p:cNvPr id="22" name="Image 2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549000" y="1458552"/>
            <a:ext cx="3824478" cy="306324"/>
          </a:xfrm>
          <a:prstGeom prst="rect">
            <a:avLst/>
          </a:prstGeom>
        </p:spPr>
      </p:pic>
      <p:grpSp>
        <p:nvGrpSpPr>
          <p:cNvPr id="2" name="Groupe 1"/>
          <p:cNvGrpSpPr/>
          <p:nvPr/>
        </p:nvGrpSpPr>
        <p:grpSpPr>
          <a:xfrm>
            <a:off x="3618485" y="2171430"/>
            <a:ext cx="1787943" cy="1198319"/>
            <a:chOff x="3618485" y="2171430"/>
            <a:chExt cx="1787943" cy="1198319"/>
          </a:xfrm>
        </p:grpSpPr>
        <p:sp>
          <p:nvSpPr>
            <p:cNvPr id="33" name="Rectangle à coins arrondis 32"/>
            <p:cNvSpPr/>
            <p:nvPr/>
          </p:nvSpPr>
          <p:spPr bwMode="auto">
            <a:xfrm>
              <a:off x="3696381" y="2171430"/>
              <a:ext cx="1674436" cy="1198319"/>
            </a:xfrm>
            <a:prstGeom prst="roundRect">
              <a:avLst>
                <a:gd name="adj" fmla="val 9790"/>
              </a:avLst>
            </a:prstGeom>
            <a:solidFill>
              <a:schemeClr val="tx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dirty="0" smtClean="0">
                <a:ln>
                  <a:noFill/>
                </a:ln>
                <a:solidFill>
                  <a:schemeClr val="tx1"/>
                </a:solidFill>
                <a:effectLst/>
                <a:latin typeface="Tahoma" pitchFamily="34" charset="0"/>
              </a:endParaRPr>
            </a:p>
          </p:txBody>
        </p:sp>
        <p:sp>
          <p:nvSpPr>
            <p:cNvPr id="34" name="Rectangle 33"/>
            <p:cNvSpPr/>
            <p:nvPr/>
          </p:nvSpPr>
          <p:spPr>
            <a:xfrm>
              <a:off x="3618485" y="2355092"/>
              <a:ext cx="1787943" cy="830997"/>
            </a:xfrm>
            <a:prstGeom prst="rect">
              <a:avLst/>
            </a:prstGeom>
          </p:spPr>
          <p:txBody>
            <a:bodyPr wrap="square">
              <a:spAutoFit/>
            </a:bodyPr>
            <a:lstStyle/>
            <a:p>
              <a:pPr algn="ctr"/>
              <a:r>
                <a:rPr lang="fr-FR" sz="2400" i="0" dirty="0" smtClean="0">
                  <a:solidFill>
                    <a:schemeClr val="accent2">
                      <a:lumMod val="75000"/>
                    </a:schemeClr>
                  </a:solidFill>
                </a:rPr>
                <a:t>Algorithme de </a:t>
              </a:r>
              <a:r>
                <a:rPr lang="fr-FR" sz="2400" i="0" dirty="0" err="1" smtClean="0">
                  <a:solidFill>
                    <a:schemeClr val="accent2">
                      <a:lumMod val="75000"/>
                    </a:schemeClr>
                  </a:solidFill>
                </a:rPr>
                <a:t>Shor</a:t>
              </a:r>
              <a:endParaRPr lang="fr-FR" sz="2400" i="0" dirty="0">
                <a:solidFill>
                  <a:schemeClr val="accent2">
                    <a:lumMod val="75000"/>
                  </a:schemeClr>
                </a:solidFill>
              </a:endParaRPr>
            </a:p>
          </p:txBody>
        </p:sp>
      </p:grpSp>
      <p:pic>
        <p:nvPicPr>
          <p:cNvPr id="1026" name="Picture 2" descr="http://upload.wikimedia.org/wikipedia/commons/thumb/a/af/Peter_Shor.jpg/220px-Peter_Sho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6618" y="1223087"/>
            <a:ext cx="1482195" cy="2223292"/>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Connecteur droit avec flèche 36"/>
          <p:cNvCxnSpPr/>
          <p:nvPr/>
        </p:nvCxnSpPr>
        <p:spPr bwMode="auto">
          <a:xfrm>
            <a:off x="4517121" y="1765398"/>
            <a:ext cx="0" cy="406032"/>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Image 25"/>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243983" y="3852145"/>
            <a:ext cx="6624828" cy="306324"/>
          </a:xfrm>
          <a:prstGeom prst="rect">
            <a:avLst/>
          </a:prstGeom>
        </p:spPr>
      </p:pic>
      <p:cxnSp>
        <p:nvCxnSpPr>
          <p:cNvPr id="41" name="Connecteur droit avec flèche 40"/>
          <p:cNvCxnSpPr/>
          <p:nvPr/>
        </p:nvCxnSpPr>
        <p:spPr bwMode="auto">
          <a:xfrm>
            <a:off x="4580552" y="3369749"/>
            <a:ext cx="0" cy="406032"/>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9" name="Image 28"/>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883322" y="4456229"/>
            <a:ext cx="2000250" cy="329184"/>
          </a:xfrm>
          <a:prstGeom prst="rect">
            <a:avLst/>
          </a:prstGeom>
        </p:spPr>
      </p:pic>
      <p:sp>
        <p:nvSpPr>
          <p:cNvPr id="35" name="Rectangle 34"/>
          <p:cNvSpPr/>
          <p:nvPr/>
        </p:nvSpPr>
        <p:spPr>
          <a:xfrm>
            <a:off x="748740" y="4989677"/>
            <a:ext cx="8138801" cy="400110"/>
          </a:xfrm>
          <a:prstGeom prst="rect">
            <a:avLst/>
          </a:prstGeom>
        </p:spPr>
        <p:txBody>
          <a:bodyPr wrap="square">
            <a:spAutoFit/>
          </a:bodyPr>
          <a:lstStyle/>
          <a:p>
            <a:pPr algn="ctr"/>
            <a:r>
              <a:rPr lang="fr-FR" sz="2000" i="0" dirty="0" smtClean="0">
                <a:solidFill>
                  <a:schemeClr val="accent2">
                    <a:lumMod val="75000"/>
                  </a:schemeClr>
                </a:solidFill>
              </a:rPr>
              <a:t>2012 : le nombre 21 a été factorisé par un ordinateur quantique !</a:t>
            </a:r>
            <a:endParaRPr lang="fr-FR" sz="2000" i="0" dirty="0">
              <a:solidFill>
                <a:schemeClr val="accent2">
                  <a:lumMod val="75000"/>
                </a:schemeClr>
              </a:solidFill>
            </a:endParaRPr>
          </a:p>
        </p:txBody>
      </p:sp>
      <p:sp>
        <p:nvSpPr>
          <p:cNvPr id="36" name="Rectangle 35"/>
          <p:cNvSpPr/>
          <p:nvPr/>
        </p:nvSpPr>
        <p:spPr>
          <a:xfrm>
            <a:off x="748739" y="5412512"/>
            <a:ext cx="8138801" cy="400110"/>
          </a:xfrm>
          <a:prstGeom prst="rect">
            <a:avLst/>
          </a:prstGeom>
        </p:spPr>
        <p:txBody>
          <a:bodyPr wrap="square">
            <a:spAutoFit/>
          </a:bodyPr>
          <a:lstStyle/>
          <a:p>
            <a:pPr algn="ctr"/>
            <a:r>
              <a:rPr lang="fr-FR" sz="2000" i="0" dirty="0" smtClean="0">
                <a:solidFill>
                  <a:schemeClr val="accent2">
                    <a:lumMod val="75000"/>
                  </a:schemeClr>
                </a:solidFill>
              </a:rPr>
              <a:t>Problème majeur : « </a:t>
            </a:r>
            <a:r>
              <a:rPr lang="fr-FR" sz="2000" i="0" dirty="0" err="1" smtClean="0">
                <a:solidFill>
                  <a:schemeClr val="accent2">
                    <a:lumMod val="75000"/>
                  </a:schemeClr>
                </a:solidFill>
              </a:rPr>
              <a:t>scalabilité</a:t>
            </a:r>
            <a:r>
              <a:rPr lang="fr-FR" sz="2000" i="0" dirty="0" smtClean="0">
                <a:solidFill>
                  <a:schemeClr val="accent2">
                    <a:lumMod val="75000"/>
                  </a:schemeClr>
                </a:solidFill>
              </a:rPr>
              <a:t> » ???</a:t>
            </a:r>
            <a:endParaRPr lang="fr-FR" sz="2000" i="0" dirty="0">
              <a:solidFill>
                <a:schemeClr val="accent2">
                  <a:lumMod val="75000"/>
                </a:schemeClr>
              </a:solidFill>
            </a:endParaRPr>
          </a:p>
        </p:txBody>
      </p:sp>
    </p:spTree>
    <p:extLst>
      <p:ext uri="{BB962C8B-B14F-4D97-AF65-F5344CB8AC3E}">
        <p14:creationId xmlns:p14="http://schemas.microsoft.com/office/powerpoint/2010/main" val="1616109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5" grpId="0"/>
      <p:bldP spid="3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La « revanche » d’Einstein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9" name="Rectangle 8"/>
          <p:cNvSpPr/>
          <p:nvPr/>
        </p:nvSpPr>
        <p:spPr>
          <a:xfrm>
            <a:off x="106498" y="822976"/>
            <a:ext cx="8899799" cy="1015663"/>
          </a:xfrm>
          <a:prstGeom prst="rect">
            <a:avLst/>
          </a:prstGeom>
        </p:spPr>
        <p:txBody>
          <a:bodyPr wrap="square">
            <a:spAutoFit/>
          </a:bodyPr>
          <a:lstStyle/>
          <a:p>
            <a:r>
              <a:rPr lang="fr-FR" sz="2000" i="0" dirty="0" smtClean="0">
                <a:solidFill>
                  <a:schemeClr val="accent2">
                    <a:lumMod val="75000"/>
                  </a:schemeClr>
                </a:solidFill>
              </a:rPr>
              <a:t>Le traitement quantique de l’information a ouvert un domaine de recherche très actif en recherche. Serge </a:t>
            </a:r>
            <a:r>
              <a:rPr lang="fr-FR" sz="2000" i="0" dirty="0" err="1" smtClean="0">
                <a:solidFill>
                  <a:schemeClr val="accent2">
                    <a:lumMod val="75000"/>
                  </a:schemeClr>
                </a:solidFill>
              </a:rPr>
              <a:t>Haroche</a:t>
            </a:r>
            <a:r>
              <a:rPr lang="fr-FR" sz="2000" i="0" dirty="0" smtClean="0">
                <a:solidFill>
                  <a:schemeClr val="accent2">
                    <a:lumMod val="75000"/>
                  </a:schemeClr>
                </a:solidFill>
              </a:rPr>
              <a:t> et David </a:t>
            </a:r>
            <a:r>
              <a:rPr lang="fr-FR" sz="2000" i="0" dirty="0" err="1" smtClean="0">
                <a:solidFill>
                  <a:schemeClr val="accent2">
                    <a:lumMod val="75000"/>
                  </a:schemeClr>
                </a:solidFill>
              </a:rPr>
              <a:t>Wineland</a:t>
            </a:r>
            <a:r>
              <a:rPr lang="fr-FR" sz="2000" i="0" dirty="0" smtClean="0">
                <a:solidFill>
                  <a:schemeClr val="accent2">
                    <a:lumMod val="75000"/>
                  </a:schemeClr>
                </a:solidFill>
              </a:rPr>
              <a:t> ont eu le prix Nobel en 2012 pour des recherches en partie liées à ce domaine.</a:t>
            </a:r>
            <a:endParaRPr lang="fr-FR" sz="2000" i="0" dirty="0">
              <a:solidFill>
                <a:schemeClr val="accent2">
                  <a:lumMod val="75000"/>
                </a:schemeClr>
              </a:solidFill>
            </a:endParaRPr>
          </a:p>
        </p:txBody>
      </p:sp>
      <p:sp>
        <p:nvSpPr>
          <p:cNvPr id="10" name="Rectangle 9"/>
          <p:cNvSpPr/>
          <p:nvPr/>
        </p:nvSpPr>
        <p:spPr>
          <a:xfrm>
            <a:off x="145775" y="2081932"/>
            <a:ext cx="8899799" cy="400110"/>
          </a:xfrm>
          <a:prstGeom prst="rect">
            <a:avLst/>
          </a:prstGeom>
        </p:spPr>
        <p:txBody>
          <a:bodyPr wrap="square">
            <a:spAutoFit/>
          </a:bodyPr>
          <a:lstStyle/>
          <a:p>
            <a:r>
              <a:rPr lang="fr-FR" sz="2000" i="0" dirty="0" smtClean="0">
                <a:solidFill>
                  <a:schemeClr val="accent2">
                    <a:lumMod val="75000"/>
                  </a:schemeClr>
                </a:solidFill>
              </a:rPr>
              <a:t>Les premières retombées pratiques commencent à arriver.</a:t>
            </a:r>
            <a:endParaRPr lang="fr-FR" sz="2000" i="0" dirty="0">
              <a:solidFill>
                <a:schemeClr val="accent2">
                  <a:lumMod val="75000"/>
                </a:schemeClr>
              </a:solidFill>
            </a:endParaRPr>
          </a:p>
        </p:txBody>
      </p:sp>
      <p:sp>
        <p:nvSpPr>
          <p:cNvPr id="11" name="Rectangle 10"/>
          <p:cNvSpPr/>
          <p:nvPr/>
        </p:nvSpPr>
        <p:spPr>
          <a:xfrm>
            <a:off x="145775" y="2704784"/>
            <a:ext cx="8899799" cy="707886"/>
          </a:xfrm>
          <a:prstGeom prst="rect">
            <a:avLst/>
          </a:prstGeom>
        </p:spPr>
        <p:txBody>
          <a:bodyPr wrap="square">
            <a:spAutoFit/>
          </a:bodyPr>
          <a:lstStyle/>
          <a:p>
            <a:r>
              <a:rPr lang="fr-FR" sz="2000" i="0" dirty="0" smtClean="0">
                <a:solidFill>
                  <a:schemeClr val="accent2">
                    <a:lumMod val="75000"/>
                  </a:schemeClr>
                </a:solidFill>
              </a:rPr>
              <a:t>Du point de vue fondamental, il a déclenché une réflexion sur les fondements de la mécanique quantique du point de vue de la théorie de l’information.</a:t>
            </a:r>
            <a:endParaRPr lang="fr-FR" sz="2000" i="0" dirty="0">
              <a:solidFill>
                <a:schemeClr val="accent2">
                  <a:lumMod val="75000"/>
                </a:schemeClr>
              </a:solidFill>
            </a:endParaRPr>
          </a:p>
        </p:txBody>
      </p:sp>
      <p:sp>
        <p:nvSpPr>
          <p:cNvPr id="12" name="Rectangle 11"/>
          <p:cNvSpPr/>
          <p:nvPr/>
        </p:nvSpPr>
        <p:spPr>
          <a:xfrm>
            <a:off x="106498" y="3831218"/>
            <a:ext cx="8939076" cy="1015663"/>
          </a:xfrm>
          <a:prstGeom prst="rect">
            <a:avLst/>
          </a:prstGeom>
        </p:spPr>
        <p:txBody>
          <a:bodyPr wrap="square">
            <a:spAutoFit/>
          </a:bodyPr>
          <a:lstStyle/>
          <a:p>
            <a:pPr algn="ctr"/>
            <a:r>
              <a:rPr lang="fr-FR" sz="2000" i="0" dirty="0" smtClean="0">
                <a:solidFill>
                  <a:schemeClr val="accent2">
                    <a:lumMod val="75000"/>
                  </a:schemeClr>
                </a:solidFill>
              </a:rPr>
              <a:t>Interprétation de Copenhague :</a:t>
            </a:r>
          </a:p>
          <a:p>
            <a:pPr algn="ctr"/>
            <a:r>
              <a:rPr lang="en-US" sz="2000" i="0" dirty="0" smtClean="0">
                <a:solidFill>
                  <a:schemeClr val="accent2">
                    <a:lumMod val="75000"/>
                  </a:schemeClr>
                </a:solidFill>
              </a:rPr>
              <a:t>«</a:t>
            </a:r>
            <a:r>
              <a:rPr lang="en-US" sz="2000" i="0" dirty="0">
                <a:solidFill>
                  <a:schemeClr val="accent2">
                    <a:lumMod val="75000"/>
                  </a:schemeClr>
                </a:solidFill>
              </a:rPr>
              <a:t> psi-function is maximal sum of </a:t>
            </a:r>
            <a:r>
              <a:rPr lang="en-US" sz="2000" i="0" dirty="0" smtClean="0">
                <a:solidFill>
                  <a:schemeClr val="accent2">
                    <a:lumMod val="75000"/>
                  </a:schemeClr>
                </a:solidFill>
              </a:rPr>
              <a:t>knowledge »</a:t>
            </a:r>
            <a:r>
              <a:rPr lang="en-US" sz="2000" i="0" dirty="0">
                <a:solidFill>
                  <a:schemeClr val="accent2">
                    <a:lumMod val="75000"/>
                  </a:schemeClr>
                </a:solidFill>
              </a:rPr>
              <a:t> </a:t>
            </a:r>
            <a:r>
              <a:rPr lang="en-US" sz="2000" i="0" dirty="0" smtClean="0">
                <a:solidFill>
                  <a:schemeClr val="accent2">
                    <a:lumMod val="75000"/>
                  </a:schemeClr>
                </a:solidFill>
              </a:rPr>
              <a:t>(Schrödinger).</a:t>
            </a:r>
            <a:endParaRPr lang="en-US" sz="2000" i="0" dirty="0">
              <a:solidFill>
                <a:schemeClr val="accent2">
                  <a:lumMod val="75000"/>
                </a:schemeClr>
              </a:solidFill>
            </a:endParaRPr>
          </a:p>
          <a:p>
            <a:pPr algn="ctr"/>
            <a:r>
              <a:rPr lang="fr-FR" sz="2000" i="0" dirty="0" smtClean="0">
                <a:solidFill>
                  <a:schemeClr val="accent2">
                    <a:lumMod val="75000"/>
                  </a:schemeClr>
                </a:solidFill>
              </a:rPr>
              <a:t> </a:t>
            </a:r>
            <a:endParaRPr lang="fr-FR" sz="2000" i="0" dirty="0">
              <a:solidFill>
                <a:schemeClr val="accent2">
                  <a:lumMod val="75000"/>
                </a:schemeClr>
              </a:solidFill>
            </a:endParaRPr>
          </a:p>
        </p:txBody>
      </p:sp>
      <p:sp>
        <p:nvSpPr>
          <p:cNvPr id="13" name="Rectangle 12"/>
          <p:cNvSpPr/>
          <p:nvPr/>
        </p:nvSpPr>
        <p:spPr>
          <a:xfrm>
            <a:off x="86859" y="4864889"/>
            <a:ext cx="8939076" cy="1015663"/>
          </a:xfrm>
          <a:prstGeom prst="rect">
            <a:avLst/>
          </a:prstGeom>
        </p:spPr>
        <p:txBody>
          <a:bodyPr wrap="square">
            <a:spAutoFit/>
          </a:bodyPr>
          <a:lstStyle/>
          <a:p>
            <a:pPr algn="ctr"/>
            <a:r>
              <a:rPr lang="fr-FR" sz="2000" i="0" dirty="0" smtClean="0">
                <a:solidFill>
                  <a:schemeClr val="accent2">
                    <a:lumMod val="75000"/>
                  </a:schemeClr>
                </a:solidFill>
              </a:rPr>
              <a:t>Vision émergente « informationnelle »:</a:t>
            </a:r>
          </a:p>
          <a:p>
            <a:pPr algn="ctr"/>
            <a:r>
              <a:rPr lang="en-US" sz="2000" i="0" dirty="0" smtClean="0">
                <a:solidFill>
                  <a:schemeClr val="accent2">
                    <a:lumMod val="75000"/>
                  </a:schemeClr>
                </a:solidFill>
              </a:rPr>
              <a:t>«</a:t>
            </a:r>
            <a:r>
              <a:rPr lang="en-US" sz="2000" i="0" dirty="0">
                <a:solidFill>
                  <a:schemeClr val="accent2">
                    <a:lumMod val="75000"/>
                  </a:schemeClr>
                </a:solidFill>
              </a:rPr>
              <a:t> psi-function is maximal </a:t>
            </a:r>
            <a:r>
              <a:rPr lang="en-US" sz="2000" i="0" dirty="0" smtClean="0">
                <a:solidFill>
                  <a:schemeClr val="accent2">
                    <a:lumMod val="75000"/>
                  </a:schemeClr>
                </a:solidFill>
              </a:rPr>
              <a:t>information that can be brought into the macroscopic world ».</a:t>
            </a:r>
            <a:r>
              <a:rPr lang="fr-FR" sz="2000" i="0" dirty="0" smtClean="0">
                <a:solidFill>
                  <a:schemeClr val="accent2">
                    <a:lumMod val="75000"/>
                  </a:schemeClr>
                </a:solidFill>
              </a:rPr>
              <a:t> </a:t>
            </a:r>
            <a:endParaRPr lang="fr-FR" sz="2000" i="0" dirty="0">
              <a:solidFill>
                <a:schemeClr val="accent2">
                  <a:lumMod val="75000"/>
                </a:schemeClr>
              </a:solidFill>
            </a:endParaRPr>
          </a:p>
        </p:txBody>
      </p:sp>
    </p:spTree>
    <p:extLst>
      <p:ext uri="{BB962C8B-B14F-4D97-AF65-F5344CB8AC3E}">
        <p14:creationId xmlns:p14="http://schemas.microsoft.com/office/powerpoint/2010/main" val="3074422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Particules </a:t>
            </a:r>
            <a:r>
              <a:rPr lang="fr-FR" sz="2000" dirty="0" smtClean="0">
                <a:solidFill>
                  <a:schemeClr val="bg1">
                    <a:lumMod val="20000"/>
                    <a:lumOff val="80000"/>
                  </a:schemeClr>
                </a:solidFill>
              </a:rPr>
              <a:t>classiques</a:t>
            </a:r>
            <a:r>
              <a:rPr lang="fr-FR" sz="2000" i="1" dirty="0" smtClean="0">
                <a:solidFill>
                  <a:schemeClr val="bg1">
                    <a:lumMod val="20000"/>
                    <a:lumOff val="80000"/>
                  </a:schemeClr>
                </a:solidFill>
              </a:rPr>
              <a:t> identiques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9" name="Rectangle 8"/>
          <p:cNvSpPr/>
          <p:nvPr/>
        </p:nvSpPr>
        <p:spPr>
          <a:xfrm>
            <a:off x="145774" y="809724"/>
            <a:ext cx="8899799" cy="707886"/>
          </a:xfrm>
          <a:prstGeom prst="rect">
            <a:avLst/>
          </a:prstGeom>
        </p:spPr>
        <p:txBody>
          <a:bodyPr wrap="square">
            <a:spAutoFit/>
          </a:bodyPr>
          <a:lstStyle/>
          <a:p>
            <a:r>
              <a:rPr lang="fr-FR" sz="2000" i="0" dirty="0" smtClean="0">
                <a:solidFill>
                  <a:schemeClr val="accent2">
                    <a:lumMod val="75000"/>
                  </a:schemeClr>
                </a:solidFill>
              </a:rPr>
              <a:t>Problème de la « </a:t>
            </a:r>
            <a:r>
              <a:rPr lang="fr-FR" sz="2000" i="0" dirty="0" err="1" smtClean="0">
                <a:solidFill>
                  <a:schemeClr val="accent2">
                    <a:lumMod val="75000"/>
                  </a:schemeClr>
                </a:solidFill>
              </a:rPr>
              <a:t>scalabilité</a:t>
            </a:r>
            <a:r>
              <a:rPr lang="fr-FR" sz="2000" i="0" dirty="0" smtClean="0">
                <a:solidFill>
                  <a:schemeClr val="accent2">
                    <a:lumMod val="75000"/>
                  </a:schemeClr>
                </a:solidFill>
              </a:rPr>
              <a:t> » : peut-on mettre en contact un grand nombre d’entités quantiques sans les « décohérer » ?</a:t>
            </a:r>
            <a:endParaRPr lang="fr-FR" sz="2000" i="0" dirty="0">
              <a:solidFill>
                <a:schemeClr val="accent2">
                  <a:lumMod val="75000"/>
                </a:schemeClr>
              </a:solidFill>
            </a:endParaRPr>
          </a:p>
        </p:txBody>
      </p:sp>
      <p:sp>
        <p:nvSpPr>
          <p:cNvPr id="10" name="Rectangle 9"/>
          <p:cNvSpPr/>
          <p:nvPr/>
        </p:nvSpPr>
        <p:spPr>
          <a:xfrm>
            <a:off x="145773" y="1643339"/>
            <a:ext cx="8899799" cy="400110"/>
          </a:xfrm>
          <a:prstGeom prst="rect">
            <a:avLst/>
          </a:prstGeom>
        </p:spPr>
        <p:txBody>
          <a:bodyPr wrap="square">
            <a:spAutoFit/>
          </a:bodyPr>
          <a:lstStyle/>
          <a:p>
            <a:pPr algn="ctr"/>
            <a:r>
              <a:rPr lang="fr-FR" sz="2000" i="0" dirty="0" smtClean="0">
                <a:solidFill>
                  <a:schemeClr val="accent2">
                    <a:lumMod val="75000"/>
                  </a:schemeClr>
                </a:solidFill>
              </a:rPr>
              <a:t>Particules classiques sont distinguables</a:t>
            </a:r>
            <a:endParaRPr lang="fr-FR" sz="2000" i="0" dirty="0">
              <a:solidFill>
                <a:schemeClr val="accent2">
                  <a:lumMod val="75000"/>
                </a:schemeClr>
              </a:solidFill>
            </a:endParaRPr>
          </a:p>
        </p:txBody>
      </p:sp>
      <p:sp>
        <p:nvSpPr>
          <p:cNvPr id="2" name="Ellipse 1"/>
          <p:cNvSpPr/>
          <p:nvPr/>
        </p:nvSpPr>
        <p:spPr bwMode="auto">
          <a:xfrm>
            <a:off x="2385390" y="3839804"/>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 name="Ellipse 11"/>
          <p:cNvSpPr/>
          <p:nvPr/>
        </p:nvSpPr>
        <p:spPr bwMode="auto">
          <a:xfrm>
            <a:off x="6069495" y="3879559"/>
            <a:ext cx="126000" cy="125895"/>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68368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0" presetClass="path" presetSubtype="0" accel="50000" decel="50000" fill="hold" grpId="0" nodeType="clickEffect">
                                  <p:stCondLst>
                                    <p:cond delay="0"/>
                                  </p:stCondLst>
                                  <p:childTnLst>
                                    <p:animMotion origin="layout" path="M 0 0 L 0.125 0 C 0.181 0 0.25 0.069 0.25 0.125 L 0.25 0.25 E" pathEditMode="relative" ptsTypes="">
                                      <p:cBhvr>
                                        <p:cTn id="20" dur="2000" fill="hold"/>
                                        <p:tgtEl>
                                          <p:spTgt spid="2"/>
                                        </p:tgtEl>
                                        <p:attrNameLst>
                                          <p:attrName>ppt_x</p:attrName>
                                          <p:attrName>ppt_y</p:attrName>
                                        </p:attrNameLst>
                                      </p:cBhvr>
                                    </p:animMotion>
                                  </p:childTnLst>
                                </p:cTn>
                              </p:par>
                              <p:par>
                                <p:cTn id="21" presetID="50" presetClass="path" presetSubtype="0" accel="50000" decel="50000" fill="hold" grpId="0" nodeType="withEffect">
                                  <p:stCondLst>
                                    <p:cond delay="0"/>
                                  </p:stCondLst>
                                  <p:childTnLst>
                                    <p:animMotion origin="layout" path="M 3.05556E-6 -2.31267E-7 L -0.11268 -2.31267E-7 C -0.16337 -2.31267E-7 -0.22535 -0.05527 -0.22535 -0.10014 L -0.22535 -0.19981 " pathEditMode="relative" rAng="0" ptsTypes="FfFF">
                                      <p:cBhvr>
                                        <p:cTn id="22" dur="2000" fill="hold"/>
                                        <p:tgtEl>
                                          <p:spTgt spid="12"/>
                                        </p:tgtEl>
                                        <p:attrNameLst>
                                          <p:attrName>ppt_x</p:attrName>
                                          <p:attrName>ppt_y</p:attrName>
                                        </p:attrNameLst>
                                      </p:cBhvr>
                                      <p:rCtr x="-11267" y="-9991"/>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1" nodeType="clickEffect">
                                  <p:stCondLst>
                                    <p:cond delay="0"/>
                                  </p:stCondLst>
                                  <p:childTnLst>
                                    <p:animMotion origin="layout" path="M 8.33333E-7 1.45236E-6 L 0.125 1.45236E-6 C 0.18108 1.45236E-6 0.25 -0.05366 0.25 -0.09713 L 0.25 -0.19403 " pathEditMode="relative" rAng="0" ptsTypes="FfFF">
                                      <p:cBhvr>
                                        <p:cTn id="26" dur="2000" fill="hold"/>
                                        <p:tgtEl>
                                          <p:spTgt spid="2"/>
                                        </p:tgtEl>
                                        <p:attrNameLst>
                                          <p:attrName>ppt_x</p:attrName>
                                          <p:attrName>ppt_y</p:attrName>
                                        </p:attrNameLst>
                                      </p:cBhvr>
                                      <p:rCtr x="12500" y="-9713"/>
                                    </p:animMotion>
                                  </p:childTnLst>
                                </p:cTn>
                              </p:par>
                              <p:par>
                                <p:cTn id="27" presetID="50" presetClass="path" presetSubtype="0" accel="50000" decel="50000" fill="hold" grpId="1" nodeType="withEffect">
                                  <p:stCondLst>
                                    <p:cond delay="0"/>
                                  </p:stCondLst>
                                  <p:childTnLst>
                                    <p:animMotion origin="layout" path="M 3.05556E-6 -2.31267E-7 L -0.11059 -2.31267E-7 C -0.16025 -2.31267E-7 -0.22101 0.06776 -0.22101 0.12303 L -0.22101 0.24607 " pathEditMode="relative" rAng="0" ptsTypes="FfFF">
                                      <p:cBhvr>
                                        <p:cTn id="28" dur="2000" fill="hold"/>
                                        <p:tgtEl>
                                          <p:spTgt spid="12"/>
                                        </p:tgtEl>
                                        <p:attrNameLst>
                                          <p:attrName>ppt_x</p:attrName>
                                          <p:attrName>ppt_y</p:attrName>
                                        </p:attrNameLst>
                                      </p:cBhvr>
                                      <p:rCtr x="-11059" y="123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animBg="1"/>
      <p:bldP spid="2" grpId="1" animBg="1"/>
      <p:bldP spid="2" grpId="2" animBg="1"/>
      <p:bldP spid="12" grpId="0" animBg="1"/>
      <p:bldP spid="12" grpId="1" animBg="1"/>
      <p:bldP spid="12" grpId="2"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Particules </a:t>
            </a:r>
            <a:r>
              <a:rPr lang="fr-FR" sz="2000" dirty="0" smtClean="0">
                <a:solidFill>
                  <a:schemeClr val="bg1">
                    <a:lumMod val="20000"/>
                    <a:lumOff val="80000"/>
                  </a:schemeClr>
                </a:solidFill>
              </a:rPr>
              <a:t>quantiques</a:t>
            </a:r>
            <a:r>
              <a:rPr lang="fr-FR" sz="2000" i="1" dirty="0" smtClean="0">
                <a:solidFill>
                  <a:schemeClr val="bg1">
                    <a:lumMod val="20000"/>
                    <a:lumOff val="80000"/>
                  </a:schemeClr>
                </a:solidFill>
              </a:rPr>
              <a:t> identiques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89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3" name="Ellipse 12"/>
          <p:cNvSpPr/>
          <p:nvPr/>
        </p:nvSpPr>
        <p:spPr bwMode="auto">
          <a:xfrm>
            <a:off x="1431233" y="1524014"/>
            <a:ext cx="1139687" cy="1099930"/>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 name="Ellipse 13"/>
          <p:cNvSpPr/>
          <p:nvPr/>
        </p:nvSpPr>
        <p:spPr bwMode="auto">
          <a:xfrm>
            <a:off x="6679095" y="1524014"/>
            <a:ext cx="1139687" cy="109993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 name="Ellipse 14"/>
          <p:cNvSpPr/>
          <p:nvPr/>
        </p:nvSpPr>
        <p:spPr bwMode="auto">
          <a:xfrm>
            <a:off x="3843127" y="1524014"/>
            <a:ext cx="1139687" cy="1099930"/>
          </a:xfrm>
          <a:prstGeom prst="ellipse">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 name="Ellipse 15"/>
          <p:cNvSpPr/>
          <p:nvPr/>
        </p:nvSpPr>
        <p:spPr bwMode="auto">
          <a:xfrm>
            <a:off x="4041912" y="1524014"/>
            <a:ext cx="1139687" cy="1099930"/>
          </a:xfrm>
          <a:prstGeom prst="ellipse">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 name="Ellipse 16"/>
          <p:cNvSpPr/>
          <p:nvPr/>
        </p:nvSpPr>
        <p:spPr bwMode="auto">
          <a:xfrm>
            <a:off x="3843127" y="1524014"/>
            <a:ext cx="1139687" cy="1099930"/>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 name="Ellipse 17"/>
          <p:cNvSpPr/>
          <p:nvPr/>
        </p:nvSpPr>
        <p:spPr bwMode="auto">
          <a:xfrm>
            <a:off x="4041911" y="1524014"/>
            <a:ext cx="1139687" cy="109993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9" name="Ellipse 18"/>
          <p:cNvSpPr/>
          <p:nvPr/>
        </p:nvSpPr>
        <p:spPr bwMode="auto">
          <a:xfrm>
            <a:off x="3843126" y="1524014"/>
            <a:ext cx="1139687" cy="1099930"/>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 name="Ellipse 19"/>
          <p:cNvSpPr/>
          <p:nvPr/>
        </p:nvSpPr>
        <p:spPr bwMode="auto">
          <a:xfrm>
            <a:off x="4041912" y="1524014"/>
            <a:ext cx="1139687" cy="109993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1" name="Rectangle 20"/>
          <p:cNvSpPr/>
          <p:nvPr/>
        </p:nvSpPr>
        <p:spPr>
          <a:xfrm>
            <a:off x="145771" y="3508016"/>
            <a:ext cx="8899799" cy="400110"/>
          </a:xfrm>
          <a:prstGeom prst="rect">
            <a:avLst/>
          </a:prstGeom>
        </p:spPr>
        <p:txBody>
          <a:bodyPr wrap="square">
            <a:spAutoFit/>
          </a:bodyPr>
          <a:lstStyle/>
          <a:p>
            <a:pPr algn="ctr"/>
            <a:r>
              <a:rPr lang="fr-FR" sz="2000" i="0" dirty="0" smtClean="0">
                <a:solidFill>
                  <a:schemeClr val="accent2">
                    <a:lumMod val="75000"/>
                  </a:schemeClr>
                </a:solidFill>
              </a:rPr>
              <a:t>Particules identiques sont </a:t>
            </a:r>
            <a:r>
              <a:rPr lang="fr-FR" sz="2000" i="0" dirty="0" err="1" smtClean="0">
                <a:solidFill>
                  <a:schemeClr val="accent2">
                    <a:lumMod val="75000"/>
                  </a:schemeClr>
                </a:solidFill>
              </a:rPr>
              <a:t>indistinguables</a:t>
            </a:r>
            <a:endParaRPr lang="fr-FR" sz="2000" i="0" dirty="0">
              <a:solidFill>
                <a:schemeClr val="accent2">
                  <a:lumMod val="75000"/>
                </a:schemeClr>
              </a:solidFill>
            </a:endParaRPr>
          </a:p>
        </p:txBody>
      </p:sp>
      <p:pic>
        <p:nvPicPr>
          <p:cNvPr id="4" name="Image 3"/>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611301" y="4097725"/>
            <a:ext cx="1682496" cy="306324"/>
          </a:xfrm>
          <a:prstGeom prst="rect">
            <a:avLst/>
          </a:prstGeom>
        </p:spPr>
      </p:pic>
      <p:pic>
        <p:nvPicPr>
          <p:cNvPr id="5" name="Image 4"/>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4705149" y="4097725"/>
            <a:ext cx="1682496" cy="306324"/>
          </a:xfrm>
          <a:prstGeom prst="rect">
            <a:avLst/>
          </a:prstGeom>
        </p:spPr>
      </p:pic>
      <p:pic>
        <p:nvPicPr>
          <p:cNvPr id="6" name="Image 5"/>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390614" y="4148017"/>
            <a:ext cx="203454" cy="205740"/>
          </a:xfrm>
          <a:prstGeom prst="rect">
            <a:avLst/>
          </a:prstGeom>
        </p:spPr>
      </p:pic>
      <p:pic>
        <p:nvPicPr>
          <p:cNvPr id="7" name="Image 6"/>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4383387" y="4229730"/>
            <a:ext cx="187452" cy="13716"/>
          </a:xfrm>
          <a:prstGeom prst="rect">
            <a:avLst/>
          </a:prstGeom>
        </p:spPr>
      </p:pic>
      <p:pic>
        <p:nvPicPr>
          <p:cNvPr id="27" name="Image 26"/>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2724662" y="5316411"/>
            <a:ext cx="3774186" cy="306324"/>
          </a:xfrm>
          <a:prstGeom prst="rect">
            <a:avLst/>
          </a:prstGeom>
        </p:spPr>
      </p:pic>
      <p:sp>
        <p:nvSpPr>
          <p:cNvPr id="31" name="Rectangle 30"/>
          <p:cNvSpPr/>
          <p:nvPr/>
        </p:nvSpPr>
        <p:spPr>
          <a:xfrm>
            <a:off x="6971553" y="5269518"/>
            <a:ext cx="1419775" cy="400110"/>
          </a:xfrm>
          <a:prstGeom prst="rect">
            <a:avLst/>
          </a:prstGeom>
        </p:spPr>
        <p:txBody>
          <a:bodyPr wrap="square">
            <a:spAutoFit/>
          </a:bodyPr>
          <a:lstStyle/>
          <a:p>
            <a:r>
              <a:rPr lang="fr-FR" sz="2000" i="0" dirty="0" smtClean="0">
                <a:solidFill>
                  <a:schemeClr val="accent2">
                    <a:lumMod val="75000"/>
                  </a:schemeClr>
                </a:solidFill>
              </a:rPr>
              <a:t>(Bosons)</a:t>
            </a:r>
            <a:endParaRPr lang="fr-FR" sz="2000" i="0" dirty="0">
              <a:solidFill>
                <a:schemeClr val="accent2">
                  <a:lumMod val="75000"/>
                </a:schemeClr>
              </a:solidFill>
            </a:endParaRPr>
          </a:p>
        </p:txBody>
      </p:sp>
      <p:sp>
        <p:nvSpPr>
          <p:cNvPr id="32" name="Rectangle 31"/>
          <p:cNvSpPr/>
          <p:nvPr/>
        </p:nvSpPr>
        <p:spPr>
          <a:xfrm>
            <a:off x="6847524" y="4050832"/>
            <a:ext cx="1419775" cy="400110"/>
          </a:xfrm>
          <a:prstGeom prst="rect">
            <a:avLst/>
          </a:prstGeom>
        </p:spPr>
        <p:txBody>
          <a:bodyPr wrap="square">
            <a:spAutoFit/>
          </a:bodyPr>
          <a:lstStyle/>
          <a:p>
            <a:r>
              <a:rPr lang="fr-FR" sz="2000" i="0" dirty="0" smtClean="0">
                <a:solidFill>
                  <a:schemeClr val="accent2">
                    <a:lumMod val="75000"/>
                  </a:schemeClr>
                </a:solidFill>
              </a:rPr>
              <a:t>(Fermions)</a:t>
            </a:r>
            <a:endParaRPr lang="fr-FR" sz="2000" i="0" dirty="0">
              <a:solidFill>
                <a:schemeClr val="accent2">
                  <a:lumMod val="75000"/>
                </a:schemeClr>
              </a:solidFill>
            </a:endParaRPr>
          </a:p>
        </p:txBody>
      </p:sp>
      <p:sp>
        <p:nvSpPr>
          <p:cNvPr id="33" name="Rectangle 32"/>
          <p:cNvSpPr/>
          <p:nvPr/>
        </p:nvSpPr>
        <p:spPr>
          <a:xfrm>
            <a:off x="2028490" y="5871803"/>
            <a:ext cx="5652951" cy="400110"/>
          </a:xfrm>
          <a:prstGeom prst="rect">
            <a:avLst/>
          </a:prstGeom>
        </p:spPr>
        <p:txBody>
          <a:bodyPr wrap="square">
            <a:spAutoFit/>
          </a:bodyPr>
          <a:lstStyle/>
          <a:p>
            <a:r>
              <a:rPr lang="fr-FR" sz="2000" i="0" dirty="0" smtClean="0">
                <a:solidFill>
                  <a:schemeClr val="accent2">
                    <a:lumMod val="75000"/>
                  </a:schemeClr>
                </a:solidFill>
              </a:rPr>
              <a:t>« Aiment » se trouver dans le même état !</a:t>
            </a:r>
            <a:endParaRPr lang="fr-FR" sz="2000" i="0" dirty="0">
              <a:solidFill>
                <a:schemeClr val="accent2">
                  <a:lumMod val="75000"/>
                </a:schemeClr>
              </a:solidFill>
            </a:endParaRPr>
          </a:p>
        </p:txBody>
      </p:sp>
      <p:cxnSp>
        <p:nvCxnSpPr>
          <p:cNvPr id="11" name="Connecteur droit avec flèche 10"/>
          <p:cNvCxnSpPr/>
          <p:nvPr/>
        </p:nvCxnSpPr>
        <p:spPr bwMode="auto">
          <a:xfrm flipH="1" flipV="1">
            <a:off x="4611755" y="5622735"/>
            <a:ext cx="247136" cy="249068"/>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tangle 28"/>
          <p:cNvSpPr/>
          <p:nvPr/>
        </p:nvSpPr>
        <p:spPr>
          <a:xfrm>
            <a:off x="2165831" y="4681178"/>
            <a:ext cx="5652951" cy="400110"/>
          </a:xfrm>
          <a:prstGeom prst="rect">
            <a:avLst/>
          </a:prstGeom>
        </p:spPr>
        <p:txBody>
          <a:bodyPr wrap="square">
            <a:spAutoFit/>
          </a:bodyPr>
          <a:lstStyle/>
          <a:p>
            <a:r>
              <a:rPr lang="fr-FR" sz="2000" i="0" dirty="0" smtClean="0">
                <a:solidFill>
                  <a:schemeClr val="accent2">
                    <a:lumMod val="75000"/>
                  </a:schemeClr>
                </a:solidFill>
              </a:rPr>
              <a:t>Ne peuvent pas se trouver dans le même état !</a:t>
            </a:r>
            <a:endParaRPr lang="fr-FR" sz="2000" i="0" dirty="0">
              <a:solidFill>
                <a:schemeClr val="accent2">
                  <a:lumMod val="75000"/>
                </a:schemeClr>
              </a:solidFill>
            </a:endParaRPr>
          </a:p>
        </p:txBody>
      </p:sp>
      <p:cxnSp>
        <p:nvCxnSpPr>
          <p:cNvPr id="34" name="Connecteur droit avec flèche 33"/>
          <p:cNvCxnSpPr>
            <a:endCxn id="6" idx="2"/>
          </p:cNvCxnSpPr>
          <p:nvPr/>
        </p:nvCxnSpPr>
        <p:spPr bwMode="auto">
          <a:xfrm flipH="1" flipV="1">
            <a:off x="4492341" y="4353757"/>
            <a:ext cx="366550" cy="327421"/>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1989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1.3506E-6 L 0.26094 -0.00301 " pathEditMode="relative" rAng="0" ptsTypes="AA">
                                      <p:cBhvr>
                                        <p:cTn id="6" dur="2000" fill="hold"/>
                                        <p:tgtEl>
                                          <p:spTgt spid="13"/>
                                        </p:tgtEl>
                                        <p:attrNameLst>
                                          <p:attrName>ppt_x</p:attrName>
                                          <p:attrName>ppt_y</p:attrName>
                                        </p:attrNameLst>
                                      </p:cBhvr>
                                      <p:rCtr x="13038" y="-162"/>
                                    </p:animMotion>
                                  </p:childTnLst>
                                </p:cTn>
                              </p:par>
                              <p:par>
                                <p:cTn id="7" presetID="42" presetClass="path" presetSubtype="0" accel="50000" decel="50000" fill="hold" grpId="0" nodeType="withEffect">
                                  <p:stCondLst>
                                    <p:cond delay="0"/>
                                  </p:stCondLst>
                                  <p:childTnLst>
                                    <p:animMotion origin="layout" path="M 8.33333E-7 1.3506E-6 L -0.28698 -0.00278 " pathEditMode="relative" rAng="0" ptsTypes="AA">
                                      <p:cBhvr>
                                        <p:cTn id="8" dur="2000" fill="hold"/>
                                        <p:tgtEl>
                                          <p:spTgt spid="14"/>
                                        </p:tgtEl>
                                        <p:attrNameLst>
                                          <p:attrName>ppt_x</p:attrName>
                                          <p:attrName>ppt_y</p:attrName>
                                        </p:attrNameLst>
                                      </p:cBhvr>
                                      <p:rCtr x="-14358" y="-139"/>
                                    </p:animMotion>
                                  </p:childTnLst>
                                </p:cTn>
                              </p:par>
                            </p:childTnLst>
                          </p:cTn>
                        </p:par>
                        <p:par>
                          <p:cTn id="9" fill="hold">
                            <p:stCondLst>
                              <p:cond delay="2000"/>
                            </p:stCondLst>
                            <p:childTnLst>
                              <p:par>
                                <p:cTn id="10" presetID="1" presetClass="exit" presetSubtype="0" fill="hold" grpId="1" nodeType="after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6"/>
                                        </p:tgtEl>
                                        <p:attrNameLst>
                                          <p:attrName>style.visibility</p:attrName>
                                        </p:attrNameLst>
                                      </p:cBhvr>
                                      <p:to>
                                        <p:strVal val="hidden"/>
                                      </p:to>
                                    </p:set>
                                  </p:childTnLst>
                                </p:cTn>
                              </p:par>
                            </p:childTnLst>
                          </p:cTn>
                        </p:par>
                        <p:par>
                          <p:cTn id="28" fill="hold">
                            <p:stCondLst>
                              <p:cond delay="0"/>
                            </p:stCondLst>
                            <p:childTnLst>
                              <p:par>
                                <p:cTn id="29" presetID="42" presetClass="path" presetSubtype="0" accel="50000" decel="50000" fill="hold" grpId="1" nodeType="afterEffect">
                                  <p:stCondLst>
                                    <p:cond delay="0"/>
                                  </p:stCondLst>
                                  <p:childTnLst>
                                    <p:animMotion origin="layout" path="M -8.33333E-7 2.22017E-6 L 0.14792 -0.1612 " pathEditMode="relative" rAng="0" ptsTypes="AA">
                                      <p:cBhvr>
                                        <p:cTn id="30" dur="2000" fill="hold"/>
                                        <p:tgtEl>
                                          <p:spTgt spid="17"/>
                                        </p:tgtEl>
                                        <p:attrNameLst>
                                          <p:attrName>ppt_x</p:attrName>
                                          <p:attrName>ppt_y</p:attrName>
                                        </p:attrNameLst>
                                      </p:cBhvr>
                                      <p:rCtr x="7396" y="-8071"/>
                                    </p:animMotion>
                                  </p:childTnLst>
                                </p:cTn>
                              </p:par>
                              <p:par>
                                <p:cTn id="31" presetID="42" presetClass="path" presetSubtype="0" accel="50000" decel="50000" fill="hold" grpId="1" nodeType="withEffect">
                                  <p:stCondLst>
                                    <p:cond delay="0"/>
                                  </p:stCondLst>
                                  <p:childTnLst>
                                    <p:animMotion origin="layout" path="M -1.38889E-6 2.79371E-6 L -0.14219 0.13806 " pathEditMode="relative" rAng="0" ptsTypes="AA">
                                      <p:cBhvr>
                                        <p:cTn id="32" dur="2000" fill="hold"/>
                                        <p:tgtEl>
                                          <p:spTgt spid="18"/>
                                        </p:tgtEl>
                                        <p:attrNameLst>
                                          <p:attrName>ppt_x</p:attrName>
                                          <p:attrName>ppt_y</p:attrName>
                                        </p:attrNameLst>
                                      </p:cBhvr>
                                      <p:rCtr x="-7118" y="6892"/>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xit" presetSubtype="0" fill="hold" grpId="2"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par>
                          <p:cTn id="43" fill="hold">
                            <p:stCondLst>
                              <p:cond delay="0"/>
                            </p:stCondLst>
                            <p:childTnLst>
                              <p:par>
                                <p:cTn id="44" presetID="42" presetClass="path" presetSubtype="0" accel="50000" decel="50000" fill="hold" grpId="1" nodeType="afterEffect">
                                  <p:stCondLst>
                                    <p:cond delay="0"/>
                                  </p:stCondLst>
                                  <p:childTnLst>
                                    <p:animMotion origin="layout" path="M -2.77778E-7 -6.84551E-7 L -0.17118 -0.14246 " pathEditMode="relative" rAng="0" ptsTypes="AA">
                                      <p:cBhvr>
                                        <p:cTn id="45" dur="2000" fill="hold"/>
                                        <p:tgtEl>
                                          <p:spTgt spid="20"/>
                                        </p:tgtEl>
                                        <p:attrNameLst>
                                          <p:attrName>ppt_x</p:attrName>
                                          <p:attrName>ppt_y</p:attrName>
                                        </p:attrNameLst>
                                      </p:cBhvr>
                                      <p:rCtr x="-8559" y="-7123"/>
                                    </p:animMotion>
                                  </p:childTnLst>
                                </p:cTn>
                              </p:par>
                              <p:par>
                                <p:cTn id="46" presetID="42" presetClass="path" presetSubtype="0" accel="50000" decel="50000" fill="hold" grpId="1" nodeType="withEffect">
                                  <p:stCondLst>
                                    <p:cond delay="0"/>
                                  </p:stCondLst>
                                  <p:childTnLst>
                                    <p:animMotion origin="layout" path="M 1.38889E-6 -2.76596E-6 L 0.1566 0.12442 " pathEditMode="relative" rAng="0" ptsTypes="AA">
                                      <p:cBhvr>
                                        <p:cTn id="47" dur="2000" fill="hold"/>
                                        <p:tgtEl>
                                          <p:spTgt spid="19"/>
                                        </p:tgtEl>
                                        <p:attrNameLst>
                                          <p:attrName>ppt_x</p:attrName>
                                          <p:attrName>ppt_y</p:attrName>
                                        </p:attrNameLst>
                                      </p:cBhvr>
                                      <p:rCtr x="7830" y="6221"/>
                                    </p:animMotion>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6"/>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7" grpId="2" animBg="1"/>
      <p:bldP spid="18" grpId="0" animBg="1"/>
      <p:bldP spid="18" grpId="1" animBg="1"/>
      <p:bldP spid="18" grpId="2" animBg="1"/>
      <p:bldP spid="19" grpId="0" animBg="1"/>
      <p:bldP spid="19" grpId="1" animBg="1"/>
      <p:bldP spid="20" grpId="0" animBg="1"/>
      <p:bldP spid="20" grpId="1" animBg="1"/>
      <p:bldP spid="21" grpId="0"/>
      <p:bldP spid="31" grpId="0"/>
      <p:bldP spid="32" grpId="0"/>
      <p:bldP spid="33"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Interférences avec un photon unique</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cxnSp>
        <p:nvCxnSpPr>
          <p:cNvPr id="22" name="Connecteur droit avec flèche 21"/>
          <p:cNvCxnSpPr/>
          <p:nvPr/>
        </p:nvCxnSpPr>
        <p:spPr bwMode="auto">
          <a:xfrm>
            <a:off x="2449931" y="2671084"/>
            <a:ext cx="586332" cy="390887"/>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Connecteur droit avec flèche 25"/>
          <p:cNvCxnSpPr/>
          <p:nvPr/>
        </p:nvCxnSpPr>
        <p:spPr bwMode="auto">
          <a:xfrm flipH="1">
            <a:off x="2603677" y="3061971"/>
            <a:ext cx="453990" cy="551431"/>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98" name="Groupe 4097"/>
          <p:cNvGrpSpPr/>
          <p:nvPr/>
        </p:nvGrpSpPr>
        <p:grpSpPr>
          <a:xfrm rot="20152231">
            <a:off x="4667316" y="2087449"/>
            <a:ext cx="1923574" cy="176570"/>
            <a:chOff x="6020246" y="1270391"/>
            <a:chExt cx="1300892" cy="203462"/>
          </a:xfrm>
        </p:grpSpPr>
        <p:grpSp>
          <p:nvGrpSpPr>
            <p:cNvPr id="25" name="Groupe 24"/>
            <p:cNvGrpSpPr/>
            <p:nvPr/>
          </p:nvGrpSpPr>
          <p:grpSpPr>
            <a:xfrm>
              <a:off x="6198376" y="1270391"/>
              <a:ext cx="933632" cy="203462"/>
              <a:chOff x="6198376" y="1270391"/>
              <a:chExt cx="933632" cy="203462"/>
            </a:xfrm>
          </p:grpSpPr>
          <p:grpSp>
            <p:nvGrpSpPr>
              <p:cNvPr id="24" name="Groupe 23"/>
              <p:cNvGrpSpPr/>
              <p:nvPr/>
            </p:nvGrpSpPr>
            <p:grpSpPr>
              <a:xfrm>
                <a:off x="6198376" y="1270391"/>
                <a:ext cx="466816" cy="203462"/>
                <a:chOff x="6198376" y="1270391"/>
                <a:chExt cx="466816" cy="203462"/>
              </a:xfrm>
            </p:grpSpPr>
            <p:grpSp>
              <p:nvGrpSpPr>
                <p:cNvPr id="23" name="Groupe 22"/>
                <p:cNvGrpSpPr/>
                <p:nvPr/>
              </p:nvGrpSpPr>
              <p:grpSpPr>
                <a:xfrm>
                  <a:off x="6198376" y="1270391"/>
                  <a:ext cx="233408" cy="203462"/>
                  <a:chOff x="6198376" y="1270391"/>
                  <a:chExt cx="233408" cy="203462"/>
                </a:xfrm>
              </p:grpSpPr>
              <p:grpSp>
                <p:nvGrpSpPr>
                  <p:cNvPr id="15" name="Groupe 14"/>
                  <p:cNvGrpSpPr/>
                  <p:nvPr/>
                </p:nvGrpSpPr>
                <p:grpSpPr>
                  <a:xfrm>
                    <a:off x="6198376" y="1270391"/>
                    <a:ext cx="116704" cy="202422"/>
                    <a:chOff x="6198376" y="1270390"/>
                    <a:chExt cx="1249446" cy="1054001"/>
                  </a:xfrm>
                </p:grpSpPr>
                <p:grpSp>
                  <p:nvGrpSpPr>
                    <p:cNvPr id="14" name="Groupe 13"/>
                    <p:cNvGrpSpPr/>
                    <p:nvPr/>
                  </p:nvGrpSpPr>
                  <p:grpSpPr>
                    <a:xfrm>
                      <a:off x="6198376" y="1409991"/>
                      <a:ext cx="628213" cy="914400"/>
                      <a:chOff x="6198376" y="1409991"/>
                      <a:chExt cx="628213" cy="914400"/>
                    </a:xfrm>
                  </p:grpSpPr>
                  <p:sp>
                    <p:nvSpPr>
                      <p:cNvPr id="13" name="Arc 1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3" name="Arc 3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4" name="Groupe 33"/>
                    <p:cNvGrpSpPr/>
                    <p:nvPr/>
                  </p:nvGrpSpPr>
                  <p:grpSpPr>
                    <a:xfrm flipH="1" flipV="1">
                      <a:off x="6819609" y="1270390"/>
                      <a:ext cx="628213" cy="914400"/>
                      <a:chOff x="6198376" y="1409991"/>
                      <a:chExt cx="628213" cy="914400"/>
                    </a:xfrm>
                  </p:grpSpPr>
                  <p:sp>
                    <p:nvSpPr>
                      <p:cNvPr id="35" name="Arc 3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Arc 3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8" name="Groupe 37"/>
                  <p:cNvGrpSpPr/>
                  <p:nvPr/>
                </p:nvGrpSpPr>
                <p:grpSpPr>
                  <a:xfrm>
                    <a:off x="6315080" y="1271431"/>
                    <a:ext cx="116704" cy="202422"/>
                    <a:chOff x="6198376" y="1270390"/>
                    <a:chExt cx="1249446" cy="1054001"/>
                  </a:xfrm>
                </p:grpSpPr>
                <p:grpSp>
                  <p:nvGrpSpPr>
                    <p:cNvPr id="39" name="Groupe 38"/>
                    <p:cNvGrpSpPr/>
                    <p:nvPr/>
                  </p:nvGrpSpPr>
                  <p:grpSpPr>
                    <a:xfrm>
                      <a:off x="6198376" y="1409991"/>
                      <a:ext cx="628213" cy="914400"/>
                      <a:chOff x="6198376" y="1409991"/>
                      <a:chExt cx="628213" cy="914400"/>
                    </a:xfrm>
                  </p:grpSpPr>
                  <p:sp>
                    <p:nvSpPr>
                      <p:cNvPr id="44" name="Arc 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Arc 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1" name="Groupe 40"/>
                    <p:cNvGrpSpPr/>
                    <p:nvPr/>
                  </p:nvGrpSpPr>
                  <p:grpSpPr>
                    <a:xfrm flipH="1" flipV="1">
                      <a:off x="6819609" y="1270390"/>
                      <a:ext cx="628213" cy="914400"/>
                      <a:chOff x="6198376" y="1409991"/>
                      <a:chExt cx="628213" cy="914400"/>
                    </a:xfrm>
                  </p:grpSpPr>
                  <p:sp>
                    <p:nvSpPr>
                      <p:cNvPr id="42" name="Arc 4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3" name="Arc 4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48" name="Groupe 47"/>
                <p:cNvGrpSpPr/>
                <p:nvPr/>
              </p:nvGrpSpPr>
              <p:grpSpPr>
                <a:xfrm>
                  <a:off x="6431784" y="1270391"/>
                  <a:ext cx="233408" cy="203462"/>
                  <a:chOff x="6198376" y="1270391"/>
                  <a:chExt cx="233408" cy="203462"/>
                </a:xfrm>
              </p:grpSpPr>
              <p:grpSp>
                <p:nvGrpSpPr>
                  <p:cNvPr id="49" name="Groupe 48"/>
                  <p:cNvGrpSpPr/>
                  <p:nvPr/>
                </p:nvGrpSpPr>
                <p:grpSpPr>
                  <a:xfrm>
                    <a:off x="6198376" y="1270391"/>
                    <a:ext cx="116704" cy="202422"/>
                    <a:chOff x="6198376" y="1270390"/>
                    <a:chExt cx="1249446" cy="1054001"/>
                  </a:xfrm>
                </p:grpSpPr>
                <p:grpSp>
                  <p:nvGrpSpPr>
                    <p:cNvPr id="58" name="Groupe 57"/>
                    <p:cNvGrpSpPr/>
                    <p:nvPr/>
                  </p:nvGrpSpPr>
                  <p:grpSpPr>
                    <a:xfrm>
                      <a:off x="6198376" y="1409991"/>
                      <a:ext cx="628213" cy="914400"/>
                      <a:chOff x="6198376" y="1409991"/>
                      <a:chExt cx="628213" cy="914400"/>
                    </a:xfrm>
                  </p:grpSpPr>
                  <p:sp>
                    <p:nvSpPr>
                      <p:cNvPr id="64" name="Arc 6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6" name="Arc 6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9" name="Groupe 58"/>
                    <p:cNvGrpSpPr/>
                    <p:nvPr/>
                  </p:nvGrpSpPr>
                  <p:grpSpPr>
                    <a:xfrm flipH="1" flipV="1">
                      <a:off x="6819609" y="1270390"/>
                      <a:ext cx="628213" cy="914400"/>
                      <a:chOff x="6198376" y="1409991"/>
                      <a:chExt cx="628213" cy="914400"/>
                    </a:xfrm>
                  </p:grpSpPr>
                  <p:sp>
                    <p:nvSpPr>
                      <p:cNvPr id="60" name="Arc 5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1" name="Arc 6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50" name="Groupe 49"/>
                  <p:cNvGrpSpPr/>
                  <p:nvPr/>
                </p:nvGrpSpPr>
                <p:grpSpPr>
                  <a:xfrm>
                    <a:off x="6315080" y="1271431"/>
                    <a:ext cx="116704" cy="202422"/>
                    <a:chOff x="6198376" y="1270390"/>
                    <a:chExt cx="1249446" cy="1054001"/>
                  </a:xfrm>
                </p:grpSpPr>
                <p:grpSp>
                  <p:nvGrpSpPr>
                    <p:cNvPr id="51" name="Groupe 50"/>
                    <p:cNvGrpSpPr/>
                    <p:nvPr/>
                  </p:nvGrpSpPr>
                  <p:grpSpPr>
                    <a:xfrm>
                      <a:off x="6198376" y="1409991"/>
                      <a:ext cx="628213" cy="914400"/>
                      <a:chOff x="6198376" y="1409991"/>
                      <a:chExt cx="628213" cy="914400"/>
                    </a:xfrm>
                  </p:grpSpPr>
                  <p:sp>
                    <p:nvSpPr>
                      <p:cNvPr id="56" name="Arc 5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7" name="Arc 5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52" name="Groupe 51"/>
                    <p:cNvGrpSpPr/>
                    <p:nvPr/>
                  </p:nvGrpSpPr>
                  <p:grpSpPr>
                    <a:xfrm flipH="1" flipV="1">
                      <a:off x="6819609" y="1270390"/>
                      <a:ext cx="628213" cy="914400"/>
                      <a:chOff x="6198376" y="1409991"/>
                      <a:chExt cx="628213" cy="914400"/>
                    </a:xfrm>
                  </p:grpSpPr>
                  <p:sp>
                    <p:nvSpPr>
                      <p:cNvPr id="53" name="Arc 5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5" name="Arc 5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67" name="Groupe 66"/>
              <p:cNvGrpSpPr/>
              <p:nvPr/>
            </p:nvGrpSpPr>
            <p:grpSpPr>
              <a:xfrm>
                <a:off x="6665192" y="1270391"/>
                <a:ext cx="466816" cy="203462"/>
                <a:chOff x="6198376" y="1270391"/>
                <a:chExt cx="466816" cy="203462"/>
              </a:xfrm>
            </p:grpSpPr>
            <p:grpSp>
              <p:nvGrpSpPr>
                <p:cNvPr id="68" name="Groupe 67"/>
                <p:cNvGrpSpPr/>
                <p:nvPr/>
              </p:nvGrpSpPr>
              <p:grpSpPr>
                <a:xfrm>
                  <a:off x="6198376" y="1270391"/>
                  <a:ext cx="233408" cy="203462"/>
                  <a:chOff x="6198376" y="1270391"/>
                  <a:chExt cx="233408" cy="203462"/>
                </a:xfrm>
              </p:grpSpPr>
              <p:grpSp>
                <p:nvGrpSpPr>
                  <p:cNvPr id="84" name="Groupe 83"/>
                  <p:cNvGrpSpPr/>
                  <p:nvPr/>
                </p:nvGrpSpPr>
                <p:grpSpPr>
                  <a:xfrm>
                    <a:off x="6198376" y="1270391"/>
                    <a:ext cx="116704" cy="202422"/>
                    <a:chOff x="6198376" y="1270390"/>
                    <a:chExt cx="1249446" cy="1054001"/>
                  </a:xfrm>
                </p:grpSpPr>
                <p:grpSp>
                  <p:nvGrpSpPr>
                    <p:cNvPr id="92" name="Groupe 91"/>
                    <p:cNvGrpSpPr/>
                    <p:nvPr/>
                  </p:nvGrpSpPr>
                  <p:grpSpPr>
                    <a:xfrm>
                      <a:off x="6198376" y="1409991"/>
                      <a:ext cx="628213" cy="914400"/>
                      <a:chOff x="6198376" y="1409991"/>
                      <a:chExt cx="628213" cy="914400"/>
                    </a:xfrm>
                  </p:grpSpPr>
                  <p:sp>
                    <p:nvSpPr>
                      <p:cNvPr id="96" name="Arc 9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97" name="Arc 9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93" name="Groupe 92"/>
                    <p:cNvGrpSpPr/>
                    <p:nvPr/>
                  </p:nvGrpSpPr>
                  <p:grpSpPr>
                    <a:xfrm flipH="1" flipV="1">
                      <a:off x="6819609" y="1270390"/>
                      <a:ext cx="628213" cy="914400"/>
                      <a:chOff x="6198376" y="1409991"/>
                      <a:chExt cx="628213" cy="914400"/>
                    </a:xfrm>
                  </p:grpSpPr>
                  <p:sp>
                    <p:nvSpPr>
                      <p:cNvPr id="94" name="Arc 9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95" name="Arc 9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85" name="Groupe 84"/>
                  <p:cNvGrpSpPr/>
                  <p:nvPr/>
                </p:nvGrpSpPr>
                <p:grpSpPr>
                  <a:xfrm>
                    <a:off x="6315080" y="1271431"/>
                    <a:ext cx="116704" cy="202422"/>
                    <a:chOff x="6198376" y="1270390"/>
                    <a:chExt cx="1249446" cy="1054001"/>
                  </a:xfrm>
                </p:grpSpPr>
                <p:grpSp>
                  <p:nvGrpSpPr>
                    <p:cNvPr id="86" name="Groupe 85"/>
                    <p:cNvGrpSpPr/>
                    <p:nvPr/>
                  </p:nvGrpSpPr>
                  <p:grpSpPr>
                    <a:xfrm>
                      <a:off x="6198376" y="1409991"/>
                      <a:ext cx="628213" cy="914400"/>
                      <a:chOff x="6198376" y="1409991"/>
                      <a:chExt cx="628213" cy="914400"/>
                    </a:xfrm>
                  </p:grpSpPr>
                  <p:sp>
                    <p:nvSpPr>
                      <p:cNvPr id="90" name="Arc 8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91" name="Arc 9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87" name="Groupe 86"/>
                    <p:cNvGrpSpPr/>
                    <p:nvPr/>
                  </p:nvGrpSpPr>
                  <p:grpSpPr>
                    <a:xfrm flipH="1" flipV="1">
                      <a:off x="6819609" y="1270390"/>
                      <a:ext cx="628213" cy="914400"/>
                      <a:chOff x="6198376" y="1409991"/>
                      <a:chExt cx="628213" cy="914400"/>
                    </a:xfrm>
                  </p:grpSpPr>
                  <p:sp>
                    <p:nvSpPr>
                      <p:cNvPr id="88" name="Arc 8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9" name="Arc 8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69" name="Groupe 68"/>
                <p:cNvGrpSpPr/>
                <p:nvPr/>
              </p:nvGrpSpPr>
              <p:grpSpPr>
                <a:xfrm>
                  <a:off x="6431784" y="1270391"/>
                  <a:ext cx="233408" cy="203462"/>
                  <a:chOff x="6198376" y="1270391"/>
                  <a:chExt cx="233408" cy="203462"/>
                </a:xfrm>
              </p:grpSpPr>
              <p:grpSp>
                <p:nvGrpSpPr>
                  <p:cNvPr id="70" name="Groupe 69"/>
                  <p:cNvGrpSpPr/>
                  <p:nvPr/>
                </p:nvGrpSpPr>
                <p:grpSpPr>
                  <a:xfrm>
                    <a:off x="6198376" y="1270391"/>
                    <a:ext cx="116704" cy="202422"/>
                    <a:chOff x="6198376" y="1270390"/>
                    <a:chExt cx="1249446" cy="1054001"/>
                  </a:xfrm>
                </p:grpSpPr>
                <p:grpSp>
                  <p:nvGrpSpPr>
                    <p:cNvPr id="78" name="Groupe 77"/>
                    <p:cNvGrpSpPr/>
                    <p:nvPr/>
                  </p:nvGrpSpPr>
                  <p:grpSpPr>
                    <a:xfrm>
                      <a:off x="6198376" y="1409991"/>
                      <a:ext cx="628213" cy="914400"/>
                      <a:chOff x="6198376" y="1409991"/>
                      <a:chExt cx="628213" cy="914400"/>
                    </a:xfrm>
                  </p:grpSpPr>
                  <p:sp>
                    <p:nvSpPr>
                      <p:cNvPr id="82" name="Arc 8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3" name="Arc 8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9" name="Groupe 78"/>
                    <p:cNvGrpSpPr/>
                    <p:nvPr/>
                  </p:nvGrpSpPr>
                  <p:grpSpPr>
                    <a:xfrm flipH="1" flipV="1">
                      <a:off x="6819609" y="1270390"/>
                      <a:ext cx="628213" cy="914400"/>
                      <a:chOff x="6198376" y="1409991"/>
                      <a:chExt cx="628213" cy="914400"/>
                    </a:xfrm>
                  </p:grpSpPr>
                  <p:sp>
                    <p:nvSpPr>
                      <p:cNvPr id="80" name="Arc 7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1" name="Arc 8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71" name="Groupe 70"/>
                  <p:cNvGrpSpPr/>
                  <p:nvPr/>
                </p:nvGrpSpPr>
                <p:grpSpPr>
                  <a:xfrm>
                    <a:off x="6315080" y="1271431"/>
                    <a:ext cx="116704" cy="202422"/>
                    <a:chOff x="6198376" y="1270390"/>
                    <a:chExt cx="1249446" cy="1054001"/>
                  </a:xfrm>
                </p:grpSpPr>
                <p:grpSp>
                  <p:nvGrpSpPr>
                    <p:cNvPr id="72" name="Groupe 71"/>
                    <p:cNvGrpSpPr/>
                    <p:nvPr/>
                  </p:nvGrpSpPr>
                  <p:grpSpPr>
                    <a:xfrm>
                      <a:off x="6198376" y="1409991"/>
                      <a:ext cx="628213" cy="914400"/>
                      <a:chOff x="6198376" y="1409991"/>
                      <a:chExt cx="628213" cy="914400"/>
                    </a:xfrm>
                  </p:grpSpPr>
                  <p:sp>
                    <p:nvSpPr>
                      <p:cNvPr id="76" name="Arc 7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7" name="Arc 7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73" name="Groupe 72"/>
                    <p:cNvGrpSpPr/>
                    <p:nvPr/>
                  </p:nvGrpSpPr>
                  <p:grpSpPr>
                    <a:xfrm flipH="1" flipV="1">
                      <a:off x="6819609" y="1270390"/>
                      <a:ext cx="628213" cy="914400"/>
                      <a:chOff x="6198376" y="1409991"/>
                      <a:chExt cx="628213" cy="914400"/>
                    </a:xfrm>
                  </p:grpSpPr>
                  <p:sp>
                    <p:nvSpPr>
                      <p:cNvPr id="74" name="Arc 7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5" name="Arc 7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37" name="Connecteur droit avec flèche 36"/>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necteur droit 46"/>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e 104"/>
          <p:cNvGrpSpPr/>
          <p:nvPr/>
        </p:nvGrpSpPr>
        <p:grpSpPr>
          <a:xfrm rot="10800000">
            <a:off x="1400755" y="2809290"/>
            <a:ext cx="1300892" cy="115656"/>
            <a:chOff x="6020246" y="1270391"/>
            <a:chExt cx="1300892" cy="203462"/>
          </a:xfrm>
        </p:grpSpPr>
        <p:grpSp>
          <p:nvGrpSpPr>
            <p:cNvPr id="106" name="Groupe 105"/>
            <p:cNvGrpSpPr/>
            <p:nvPr/>
          </p:nvGrpSpPr>
          <p:grpSpPr>
            <a:xfrm>
              <a:off x="6198376" y="1270391"/>
              <a:ext cx="933632" cy="203462"/>
              <a:chOff x="6198376" y="1270391"/>
              <a:chExt cx="933632" cy="203462"/>
            </a:xfrm>
          </p:grpSpPr>
          <p:grpSp>
            <p:nvGrpSpPr>
              <p:cNvPr id="109" name="Groupe 108"/>
              <p:cNvGrpSpPr/>
              <p:nvPr/>
            </p:nvGrpSpPr>
            <p:grpSpPr>
              <a:xfrm>
                <a:off x="6198376" y="1270391"/>
                <a:ext cx="466816" cy="203462"/>
                <a:chOff x="6198376" y="1270391"/>
                <a:chExt cx="466816" cy="203462"/>
              </a:xfrm>
            </p:grpSpPr>
            <p:grpSp>
              <p:nvGrpSpPr>
                <p:cNvPr id="141" name="Groupe 140"/>
                <p:cNvGrpSpPr/>
                <p:nvPr/>
              </p:nvGrpSpPr>
              <p:grpSpPr>
                <a:xfrm>
                  <a:off x="6198376" y="1270391"/>
                  <a:ext cx="233408" cy="203462"/>
                  <a:chOff x="6198376" y="1270391"/>
                  <a:chExt cx="233408" cy="203462"/>
                </a:xfrm>
              </p:grpSpPr>
              <p:grpSp>
                <p:nvGrpSpPr>
                  <p:cNvPr id="157" name="Groupe 156"/>
                  <p:cNvGrpSpPr/>
                  <p:nvPr/>
                </p:nvGrpSpPr>
                <p:grpSpPr>
                  <a:xfrm>
                    <a:off x="6198376" y="1270391"/>
                    <a:ext cx="116704" cy="202422"/>
                    <a:chOff x="6198376" y="1270390"/>
                    <a:chExt cx="1249446" cy="1054001"/>
                  </a:xfrm>
                </p:grpSpPr>
                <p:grpSp>
                  <p:nvGrpSpPr>
                    <p:cNvPr id="165" name="Groupe 164"/>
                    <p:cNvGrpSpPr/>
                    <p:nvPr/>
                  </p:nvGrpSpPr>
                  <p:grpSpPr>
                    <a:xfrm>
                      <a:off x="6198376" y="1409991"/>
                      <a:ext cx="628213" cy="914400"/>
                      <a:chOff x="6198376" y="1409991"/>
                      <a:chExt cx="628213" cy="914400"/>
                    </a:xfrm>
                  </p:grpSpPr>
                  <p:sp>
                    <p:nvSpPr>
                      <p:cNvPr id="169" name="Arc 16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0" name="Arc 16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66" name="Groupe 165"/>
                    <p:cNvGrpSpPr/>
                    <p:nvPr/>
                  </p:nvGrpSpPr>
                  <p:grpSpPr>
                    <a:xfrm flipH="1" flipV="1">
                      <a:off x="6819609" y="1270390"/>
                      <a:ext cx="628213" cy="914400"/>
                      <a:chOff x="6198376" y="1409991"/>
                      <a:chExt cx="628213" cy="914400"/>
                    </a:xfrm>
                  </p:grpSpPr>
                  <p:sp>
                    <p:nvSpPr>
                      <p:cNvPr id="167" name="Arc 16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8" name="Arc 16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58" name="Groupe 157"/>
                  <p:cNvGrpSpPr/>
                  <p:nvPr/>
                </p:nvGrpSpPr>
                <p:grpSpPr>
                  <a:xfrm>
                    <a:off x="6315080" y="1271431"/>
                    <a:ext cx="116704" cy="202422"/>
                    <a:chOff x="6198376" y="1270390"/>
                    <a:chExt cx="1249446" cy="1054001"/>
                  </a:xfrm>
                </p:grpSpPr>
                <p:grpSp>
                  <p:nvGrpSpPr>
                    <p:cNvPr id="159" name="Groupe 158"/>
                    <p:cNvGrpSpPr/>
                    <p:nvPr/>
                  </p:nvGrpSpPr>
                  <p:grpSpPr>
                    <a:xfrm>
                      <a:off x="6198376" y="1409991"/>
                      <a:ext cx="628213" cy="914400"/>
                      <a:chOff x="6198376" y="1409991"/>
                      <a:chExt cx="628213" cy="914400"/>
                    </a:xfrm>
                  </p:grpSpPr>
                  <p:sp>
                    <p:nvSpPr>
                      <p:cNvPr id="163" name="Arc 16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4" name="Arc 16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60" name="Groupe 159"/>
                    <p:cNvGrpSpPr/>
                    <p:nvPr/>
                  </p:nvGrpSpPr>
                  <p:grpSpPr>
                    <a:xfrm flipH="1" flipV="1">
                      <a:off x="6819609" y="1270390"/>
                      <a:ext cx="628213" cy="914400"/>
                      <a:chOff x="6198376" y="1409991"/>
                      <a:chExt cx="628213" cy="914400"/>
                    </a:xfrm>
                  </p:grpSpPr>
                  <p:sp>
                    <p:nvSpPr>
                      <p:cNvPr id="161" name="Arc 16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62" name="Arc 16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42" name="Groupe 141"/>
                <p:cNvGrpSpPr/>
                <p:nvPr/>
              </p:nvGrpSpPr>
              <p:grpSpPr>
                <a:xfrm>
                  <a:off x="6431784" y="1270391"/>
                  <a:ext cx="233408" cy="203462"/>
                  <a:chOff x="6198376" y="1270391"/>
                  <a:chExt cx="233408" cy="203462"/>
                </a:xfrm>
              </p:grpSpPr>
              <p:grpSp>
                <p:nvGrpSpPr>
                  <p:cNvPr id="143" name="Groupe 142"/>
                  <p:cNvGrpSpPr/>
                  <p:nvPr/>
                </p:nvGrpSpPr>
                <p:grpSpPr>
                  <a:xfrm>
                    <a:off x="6198376" y="1270391"/>
                    <a:ext cx="116704" cy="202422"/>
                    <a:chOff x="6198376" y="1270390"/>
                    <a:chExt cx="1249446" cy="1054001"/>
                  </a:xfrm>
                </p:grpSpPr>
                <p:grpSp>
                  <p:nvGrpSpPr>
                    <p:cNvPr id="151" name="Groupe 150"/>
                    <p:cNvGrpSpPr/>
                    <p:nvPr/>
                  </p:nvGrpSpPr>
                  <p:grpSpPr>
                    <a:xfrm>
                      <a:off x="6198376" y="1409991"/>
                      <a:ext cx="628213" cy="914400"/>
                      <a:chOff x="6198376" y="1409991"/>
                      <a:chExt cx="628213" cy="914400"/>
                    </a:xfrm>
                  </p:grpSpPr>
                  <p:sp>
                    <p:nvSpPr>
                      <p:cNvPr id="155" name="Arc 15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6" name="Arc 15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52" name="Groupe 151"/>
                    <p:cNvGrpSpPr/>
                    <p:nvPr/>
                  </p:nvGrpSpPr>
                  <p:grpSpPr>
                    <a:xfrm flipH="1" flipV="1">
                      <a:off x="6819609" y="1270390"/>
                      <a:ext cx="628213" cy="914400"/>
                      <a:chOff x="6198376" y="1409991"/>
                      <a:chExt cx="628213" cy="914400"/>
                    </a:xfrm>
                  </p:grpSpPr>
                  <p:sp>
                    <p:nvSpPr>
                      <p:cNvPr id="153" name="Arc 15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4" name="Arc 15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44" name="Groupe 143"/>
                  <p:cNvGrpSpPr/>
                  <p:nvPr/>
                </p:nvGrpSpPr>
                <p:grpSpPr>
                  <a:xfrm>
                    <a:off x="6315080" y="1271431"/>
                    <a:ext cx="116704" cy="202422"/>
                    <a:chOff x="6198376" y="1270390"/>
                    <a:chExt cx="1249446" cy="1054001"/>
                  </a:xfrm>
                </p:grpSpPr>
                <p:grpSp>
                  <p:nvGrpSpPr>
                    <p:cNvPr id="145" name="Groupe 144"/>
                    <p:cNvGrpSpPr/>
                    <p:nvPr/>
                  </p:nvGrpSpPr>
                  <p:grpSpPr>
                    <a:xfrm>
                      <a:off x="6198376" y="1409991"/>
                      <a:ext cx="628213" cy="914400"/>
                      <a:chOff x="6198376" y="1409991"/>
                      <a:chExt cx="628213" cy="914400"/>
                    </a:xfrm>
                  </p:grpSpPr>
                  <p:sp>
                    <p:nvSpPr>
                      <p:cNvPr id="149" name="Arc 14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50" name="Arc 14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46" name="Groupe 145"/>
                    <p:cNvGrpSpPr/>
                    <p:nvPr/>
                  </p:nvGrpSpPr>
                  <p:grpSpPr>
                    <a:xfrm flipH="1" flipV="1">
                      <a:off x="6819609" y="1270390"/>
                      <a:ext cx="628213" cy="914400"/>
                      <a:chOff x="6198376" y="1409991"/>
                      <a:chExt cx="628213" cy="914400"/>
                    </a:xfrm>
                  </p:grpSpPr>
                  <p:sp>
                    <p:nvSpPr>
                      <p:cNvPr id="147" name="Arc 14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8" name="Arc 14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110" name="Groupe 109"/>
              <p:cNvGrpSpPr/>
              <p:nvPr/>
            </p:nvGrpSpPr>
            <p:grpSpPr>
              <a:xfrm>
                <a:off x="6665192" y="1270391"/>
                <a:ext cx="466816" cy="203462"/>
                <a:chOff x="6198376" y="1270391"/>
                <a:chExt cx="466816" cy="203462"/>
              </a:xfrm>
            </p:grpSpPr>
            <p:grpSp>
              <p:nvGrpSpPr>
                <p:cNvPr id="111" name="Groupe 110"/>
                <p:cNvGrpSpPr/>
                <p:nvPr/>
              </p:nvGrpSpPr>
              <p:grpSpPr>
                <a:xfrm>
                  <a:off x="6198376" y="1270391"/>
                  <a:ext cx="233408" cy="203462"/>
                  <a:chOff x="6198376" y="1270391"/>
                  <a:chExt cx="233408" cy="203462"/>
                </a:xfrm>
              </p:grpSpPr>
              <p:grpSp>
                <p:nvGrpSpPr>
                  <p:cNvPr id="127" name="Groupe 126"/>
                  <p:cNvGrpSpPr/>
                  <p:nvPr/>
                </p:nvGrpSpPr>
                <p:grpSpPr>
                  <a:xfrm>
                    <a:off x="6198376" y="1270391"/>
                    <a:ext cx="116704" cy="202422"/>
                    <a:chOff x="6198376" y="1270390"/>
                    <a:chExt cx="1249446" cy="1054001"/>
                  </a:xfrm>
                </p:grpSpPr>
                <p:grpSp>
                  <p:nvGrpSpPr>
                    <p:cNvPr id="135" name="Groupe 134"/>
                    <p:cNvGrpSpPr/>
                    <p:nvPr/>
                  </p:nvGrpSpPr>
                  <p:grpSpPr>
                    <a:xfrm>
                      <a:off x="6198376" y="1409991"/>
                      <a:ext cx="628213" cy="914400"/>
                      <a:chOff x="6198376" y="1409991"/>
                      <a:chExt cx="628213" cy="914400"/>
                    </a:xfrm>
                  </p:grpSpPr>
                  <p:sp>
                    <p:nvSpPr>
                      <p:cNvPr id="139" name="Arc 13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40" name="Arc 13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36" name="Groupe 135"/>
                    <p:cNvGrpSpPr/>
                    <p:nvPr/>
                  </p:nvGrpSpPr>
                  <p:grpSpPr>
                    <a:xfrm flipH="1" flipV="1">
                      <a:off x="6819609" y="1270390"/>
                      <a:ext cx="628213" cy="914400"/>
                      <a:chOff x="6198376" y="1409991"/>
                      <a:chExt cx="628213" cy="914400"/>
                    </a:xfrm>
                  </p:grpSpPr>
                  <p:sp>
                    <p:nvSpPr>
                      <p:cNvPr id="137" name="Arc 13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8" name="Arc 13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28" name="Groupe 127"/>
                  <p:cNvGrpSpPr/>
                  <p:nvPr/>
                </p:nvGrpSpPr>
                <p:grpSpPr>
                  <a:xfrm>
                    <a:off x="6315080" y="1271431"/>
                    <a:ext cx="116704" cy="202422"/>
                    <a:chOff x="6198376" y="1270390"/>
                    <a:chExt cx="1249446" cy="1054001"/>
                  </a:xfrm>
                </p:grpSpPr>
                <p:grpSp>
                  <p:nvGrpSpPr>
                    <p:cNvPr id="129" name="Groupe 128"/>
                    <p:cNvGrpSpPr/>
                    <p:nvPr/>
                  </p:nvGrpSpPr>
                  <p:grpSpPr>
                    <a:xfrm>
                      <a:off x="6198376" y="1409991"/>
                      <a:ext cx="628213" cy="914400"/>
                      <a:chOff x="6198376" y="1409991"/>
                      <a:chExt cx="628213" cy="914400"/>
                    </a:xfrm>
                  </p:grpSpPr>
                  <p:sp>
                    <p:nvSpPr>
                      <p:cNvPr id="133" name="Arc 13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4" name="Arc 13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30" name="Groupe 129"/>
                    <p:cNvGrpSpPr/>
                    <p:nvPr/>
                  </p:nvGrpSpPr>
                  <p:grpSpPr>
                    <a:xfrm flipH="1" flipV="1">
                      <a:off x="6819609" y="1270390"/>
                      <a:ext cx="628213" cy="914400"/>
                      <a:chOff x="6198376" y="1409991"/>
                      <a:chExt cx="628213" cy="914400"/>
                    </a:xfrm>
                  </p:grpSpPr>
                  <p:sp>
                    <p:nvSpPr>
                      <p:cNvPr id="131" name="Arc 13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2" name="Arc 13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112" name="Groupe 111"/>
                <p:cNvGrpSpPr/>
                <p:nvPr/>
              </p:nvGrpSpPr>
              <p:grpSpPr>
                <a:xfrm>
                  <a:off x="6431784" y="1270391"/>
                  <a:ext cx="233408" cy="203462"/>
                  <a:chOff x="6198376" y="1270391"/>
                  <a:chExt cx="233408" cy="203462"/>
                </a:xfrm>
              </p:grpSpPr>
              <p:grpSp>
                <p:nvGrpSpPr>
                  <p:cNvPr id="113" name="Groupe 112"/>
                  <p:cNvGrpSpPr/>
                  <p:nvPr/>
                </p:nvGrpSpPr>
                <p:grpSpPr>
                  <a:xfrm>
                    <a:off x="6198376" y="1270391"/>
                    <a:ext cx="116704" cy="202422"/>
                    <a:chOff x="6198376" y="1270390"/>
                    <a:chExt cx="1249446" cy="1054001"/>
                  </a:xfrm>
                </p:grpSpPr>
                <p:grpSp>
                  <p:nvGrpSpPr>
                    <p:cNvPr id="121" name="Groupe 120"/>
                    <p:cNvGrpSpPr/>
                    <p:nvPr/>
                  </p:nvGrpSpPr>
                  <p:grpSpPr>
                    <a:xfrm>
                      <a:off x="6198376" y="1409991"/>
                      <a:ext cx="628213" cy="914400"/>
                      <a:chOff x="6198376" y="1409991"/>
                      <a:chExt cx="628213" cy="914400"/>
                    </a:xfrm>
                  </p:grpSpPr>
                  <p:sp>
                    <p:nvSpPr>
                      <p:cNvPr id="125" name="Arc 12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6" name="Arc 12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22" name="Groupe 121"/>
                    <p:cNvGrpSpPr/>
                    <p:nvPr/>
                  </p:nvGrpSpPr>
                  <p:grpSpPr>
                    <a:xfrm flipH="1" flipV="1">
                      <a:off x="6819609" y="1270390"/>
                      <a:ext cx="628213" cy="914400"/>
                      <a:chOff x="6198376" y="1409991"/>
                      <a:chExt cx="628213" cy="914400"/>
                    </a:xfrm>
                  </p:grpSpPr>
                  <p:sp>
                    <p:nvSpPr>
                      <p:cNvPr id="123" name="Arc 12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4" name="Arc 12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114" name="Groupe 113"/>
                  <p:cNvGrpSpPr/>
                  <p:nvPr/>
                </p:nvGrpSpPr>
                <p:grpSpPr>
                  <a:xfrm>
                    <a:off x="6315080" y="1271431"/>
                    <a:ext cx="116704" cy="202422"/>
                    <a:chOff x="6198376" y="1270390"/>
                    <a:chExt cx="1249446" cy="1054001"/>
                  </a:xfrm>
                </p:grpSpPr>
                <p:grpSp>
                  <p:nvGrpSpPr>
                    <p:cNvPr id="115" name="Groupe 114"/>
                    <p:cNvGrpSpPr/>
                    <p:nvPr/>
                  </p:nvGrpSpPr>
                  <p:grpSpPr>
                    <a:xfrm>
                      <a:off x="6198376" y="1409991"/>
                      <a:ext cx="628213" cy="914400"/>
                      <a:chOff x="6198376" y="1409991"/>
                      <a:chExt cx="628213" cy="914400"/>
                    </a:xfrm>
                  </p:grpSpPr>
                  <p:sp>
                    <p:nvSpPr>
                      <p:cNvPr id="119" name="Arc 11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20" name="Arc 11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116" name="Groupe 115"/>
                    <p:cNvGrpSpPr/>
                    <p:nvPr/>
                  </p:nvGrpSpPr>
                  <p:grpSpPr>
                    <a:xfrm flipH="1" flipV="1">
                      <a:off x="6819609" y="1270390"/>
                      <a:ext cx="628213" cy="914400"/>
                      <a:chOff x="6198376" y="1409991"/>
                      <a:chExt cx="628213" cy="914400"/>
                    </a:xfrm>
                  </p:grpSpPr>
                  <p:sp>
                    <p:nvSpPr>
                      <p:cNvPr id="117" name="Arc 11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18" name="Arc 11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107" name="Connecteur droit avec flèche 106"/>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Connecteur droit 107"/>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12" name="Groupe 4111"/>
          <p:cNvGrpSpPr/>
          <p:nvPr/>
        </p:nvGrpSpPr>
        <p:grpSpPr>
          <a:xfrm>
            <a:off x="2149967" y="2671084"/>
            <a:ext cx="6443" cy="936268"/>
            <a:chOff x="2149967" y="2671084"/>
            <a:chExt cx="6443" cy="936268"/>
          </a:xfrm>
        </p:grpSpPr>
        <p:cxnSp>
          <p:nvCxnSpPr>
            <p:cNvPr id="7" name="Connecteur droit avec flèche 6"/>
            <p:cNvCxnSpPr/>
            <p:nvPr/>
          </p:nvCxnSpPr>
          <p:spPr bwMode="auto">
            <a:xfrm flipV="1">
              <a:off x="2149967" y="2671084"/>
              <a:ext cx="0" cy="47967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Connecteur droit avec flèche 170"/>
            <p:cNvCxnSpPr/>
            <p:nvPr/>
          </p:nvCxnSpPr>
          <p:spPr bwMode="auto">
            <a:xfrm flipV="1">
              <a:off x="2156410" y="3150763"/>
              <a:ext cx="0" cy="456589"/>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6" name="Arc plein 175"/>
          <p:cNvSpPr/>
          <p:nvPr/>
        </p:nvSpPr>
        <p:spPr bwMode="auto">
          <a:xfrm rot="16200000">
            <a:off x="1251667" y="2706408"/>
            <a:ext cx="298178" cy="320271"/>
          </a:xfrm>
          <a:prstGeom prst="blockArc">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177" name="Groupe 176"/>
          <p:cNvGrpSpPr/>
          <p:nvPr/>
        </p:nvGrpSpPr>
        <p:grpSpPr>
          <a:xfrm>
            <a:off x="4561644" y="1547088"/>
            <a:ext cx="102412" cy="3271736"/>
            <a:chOff x="2443276" y="2110405"/>
            <a:chExt cx="102412" cy="3271736"/>
          </a:xfrm>
        </p:grpSpPr>
        <p:sp>
          <p:nvSpPr>
            <p:cNvPr id="178" name="Rectangle 177"/>
            <p:cNvSpPr/>
            <p:nvPr/>
          </p:nvSpPr>
          <p:spPr bwMode="auto">
            <a:xfrm>
              <a:off x="2443276" y="2110405"/>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79" name="Rectangle 178"/>
            <p:cNvSpPr/>
            <p:nvPr/>
          </p:nvSpPr>
          <p:spPr bwMode="auto">
            <a:xfrm>
              <a:off x="2443276" y="3242440"/>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0" name="Rectangle 179"/>
            <p:cNvSpPr/>
            <p:nvPr/>
          </p:nvSpPr>
          <p:spPr bwMode="auto">
            <a:xfrm>
              <a:off x="2443276" y="4405561"/>
              <a:ext cx="102412" cy="976580"/>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181" name="Rectangle 180"/>
          <p:cNvSpPr/>
          <p:nvPr/>
        </p:nvSpPr>
        <p:spPr bwMode="auto">
          <a:xfrm>
            <a:off x="4664056" y="3501409"/>
            <a:ext cx="102412" cy="44666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82" name="Rectangle 181"/>
          <p:cNvSpPr/>
          <p:nvPr/>
        </p:nvSpPr>
        <p:spPr bwMode="auto">
          <a:xfrm>
            <a:off x="4664056" y="2362624"/>
            <a:ext cx="102412" cy="446666"/>
          </a:xfrm>
          <a:prstGeom prst="rect">
            <a:avLst/>
          </a:prstGeom>
          <a:solidFill>
            <a:schemeClr val="tx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4107" name="Groupe 4106"/>
          <p:cNvGrpSpPr/>
          <p:nvPr/>
        </p:nvGrpSpPr>
        <p:grpSpPr>
          <a:xfrm>
            <a:off x="6556612" y="1257965"/>
            <a:ext cx="189504" cy="3708807"/>
            <a:chOff x="7360223" y="1046074"/>
            <a:chExt cx="189504" cy="3708807"/>
          </a:xfrm>
        </p:grpSpPr>
        <p:cxnSp>
          <p:nvCxnSpPr>
            <p:cNvPr id="184" name="Connecteur droit avec flèche 183"/>
            <p:cNvCxnSpPr/>
            <p:nvPr/>
          </p:nvCxnSpPr>
          <p:spPr bwMode="auto">
            <a:xfrm flipH="1" flipV="1">
              <a:off x="7360223" y="1046074"/>
              <a:ext cx="21946" cy="3708807"/>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5" name="Image 18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447619" y="1046074"/>
              <a:ext cx="102108" cy="91440"/>
            </a:xfrm>
            <a:prstGeom prst="rect">
              <a:avLst/>
            </a:prstGeom>
            <a:ln>
              <a:noFill/>
            </a:ln>
          </p:spPr>
        </p:pic>
      </p:grpSp>
      <p:sp>
        <p:nvSpPr>
          <p:cNvPr id="4109" name="Explosion 1 4108"/>
          <p:cNvSpPr/>
          <p:nvPr/>
        </p:nvSpPr>
        <p:spPr bwMode="auto">
          <a:xfrm>
            <a:off x="6490775" y="1726139"/>
            <a:ext cx="131674" cy="120701"/>
          </a:xfrm>
          <a:prstGeom prst="irregularSeal1">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257" name="Groupe 256"/>
          <p:cNvGrpSpPr/>
          <p:nvPr/>
        </p:nvGrpSpPr>
        <p:grpSpPr>
          <a:xfrm rot="10800000" flipH="1">
            <a:off x="2964056" y="3233243"/>
            <a:ext cx="1463646" cy="168399"/>
            <a:chOff x="6020246" y="1270391"/>
            <a:chExt cx="1300892" cy="203462"/>
          </a:xfrm>
        </p:grpSpPr>
        <p:grpSp>
          <p:nvGrpSpPr>
            <p:cNvPr id="258" name="Groupe 257"/>
            <p:cNvGrpSpPr/>
            <p:nvPr/>
          </p:nvGrpSpPr>
          <p:grpSpPr>
            <a:xfrm>
              <a:off x="6198376" y="1270391"/>
              <a:ext cx="933632" cy="203462"/>
              <a:chOff x="6198376" y="1270391"/>
              <a:chExt cx="933632" cy="203462"/>
            </a:xfrm>
          </p:grpSpPr>
          <p:grpSp>
            <p:nvGrpSpPr>
              <p:cNvPr id="261" name="Groupe 260"/>
              <p:cNvGrpSpPr/>
              <p:nvPr/>
            </p:nvGrpSpPr>
            <p:grpSpPr>
              <a:xfrm>
                <a:off x="6198376" y="1270391"/>
                <a:ext cx="466816" cy="203462"/>
                <a:chOff x="6198376" y="1270391"/>
                <a:chExt cx="466816" cy="203462"/>
              </a:xfrm>
            </p:grpSpPr>
            <p:grpSp>
              <p:nvGrpSpPr>
                <p:cNvPr id="293" name="Groupe 292"/>
                <p:cNvGrpSpPr/>
                <p:nvPr/>
              </p:nvGrpSpPr>
              <p:grpSpPr>
                <a:xfrm>
                  <a:off x="6198376" y="1270391"/>
                  <a:ext cx="233408" cy="203462"/>
                  <a:chOff x="6198376" y="1270391"/>
                  <a:chExt cx="233408" cy="203462"/>
                </a:xfrm>
              </p:grpSpPr>
              <p:grpSp>
                <p:nvGrpSpPr>
                  <p:cNvPr id="309" name="Groupe 308"/>
                  <p:cNvGrpSpPr/>
                  <p:nvPr/>
                </p:nvGrpSpPr>
                <p:grpSpPr>
                  <a:xfrm>
                    <a:off x="6198376" y="1270391"/>
                    <a:ext cx="116704" cy="202422"/>
                    <a:chOff x="6198376" y="1270390"/>
                    <a:chExt cx="1249446" cy="1054001"/>
                  </a:xfrm>
                </p:grpSpPr>
                <p:grpSp>
                  <p:nvGrpSpPr>
                    <p:cNvPr id="317" name="Groupe 316"/>
                    <p:cNvGrpSpPr/>
                    <p:nvPr/>
                  </p:nvGrpSpPr>
                  <p:grpSpPr>
                    <a:xfrm>
                      <a:off x="6198376" y="1409991"/>
                      <a:ext cx="628213" cy="914400"/>
                      <a:chOff x="6198376" y="1409991"/>
                      <a:chExt cx="628213" cy="914400"/>
                    </a:xfrm>
                  </p:grpSpPr>
                  <p:sp>
                    <p:nvSpPr>
                      <p:cNvPr id="321" name="Arc 32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2" name="Arc 32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18" name="Groupe 317"/>
                    <p:cNvGrpSpPr/>
                    <p:nvPr/>
                  </p:nvGrpSpPr>
                  <p:grpSpPr>
                    <a:xfrm flipH="1" flipV="1">
                      <a:off x="6819609" y="1270390"/>
                      <a:ext cx="628213" cy="914400"/>
                      <a:chOff x="6198376" y="1409991"/>
                      <a:chExt cx="628213" cy="914400"/>
                    </a:xfrm>
                  </p:grpSpPr>
                  <p:sp>
                    <p:nvSpPr>
                      <p:cNvPr id="319" name="Arc 31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0" name="Arc 31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10" name="Groupe 309"/>
                  <p:cNvGrpSpPr/>
                  <p:nvPr/>
                </p:nvGrpSpPr>
                <p:grpSpPr>
                  <a:xfrm>
                    <a:off x="6315080" y="1271431"/>
                    <a:ext cx="116704" cy="202422"/>
                    <a:chOff x="6198376" y="1270390"/>
                    <a:chExt cx="1249446" cy="1054001"/>
                  </a:xfrm>
                </p:grpSpPr>
                <p:grpSp>
                  <p:nvGrpSpPr>
                    <p:cNvPr id="311" name="Groupe 310"/>
                    <p:cNvGrpSpPr/>
                    <p:nvPr/>
                  </p:nvGrpSpPr>
                  <p:grpSpPr>
                    <a:xfrm>
                      <a:off x="6198376" y="1409991"/>
                      <a:ext cx="628213" cy="914400"/>
                      <a:chOff x="6198376" y="1409991"/>
                      <a:chExt cx="628213" cy="914400"/>
                    </a:xfrm>
                  </p:grpSpPr>
                  <p:sp>
                    <p:nvSpPr>
                      <p:cNvPr id="315" name="Arc 31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16" name="Arc 31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12" name="Groupe 311"/>
                    <p:cNvGrpSpPr/>
                    <p:nvPr/>
                  </p:nvGrpSpPr>
                  <p:grpSpPr>
                    <a:xfrm flipH="1" flipV="1">
                      <a:off x="6819609" y="1270390"/>
                      <a:ext cx="628213" cy="914400"/>
                      <a:chOff x="6198376" y="1409991"/>
                      <a:chExt cx="628213" cy="914400"/>
                    </a:xfrm>
                  </p:grpSpPr>
                  <p:sp>
                    <p:nvSpPr>
                      <p:cNvPr id="313" name="Arc 31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14" name="Arc 31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94" name="Groupe 293"/>
                <p:cNvGrpSpPr/>
                <p:nvPr/>
              </p:nvGrpSpPr>
              <p:grpSpPr>
                <a:xfrm>
                  <a:off x="6431784" y="1270391"/>
                  <a:ext cx="233408" cy="203462"/>
                  <a:chOff x="6198376" y="1270391"/>
                  <a:chExt cx="233408" cy="203462"/>
                </a:xfrm>
              </p:grpSpPr>
              <p:grpSp>
                <p:nvGrpSpPr>
                  <p:cNvPr id="295" name="Groupe 294"/>
                  <p:cNvGrpSpPr/>
                  <p:nvPr/>
                </p:nvGrpSpPr>
                <p:grpSpPr>
                  <a:xfrm>
                    <a:off x="6198376" y="1270391"/>
                    <a:ext cx="116704" cy="202422"/>
                    <a:chOff x="6198376" y="1270390"/>
                    <a:chExt cx="1249446" cy="1054001"/>
                  </a:xfrm>
                </p:grpSpPr>
                <p:grpSp>
                  <p:nvGrpSpPr>
                    <p:cNvPr id="303" name="Groupe 302"/>
                    <p:cNvGrpSpPr/>
                    <p:nvPr/>
                  </p:nvGrpSpPr>
                  <p:grpSpPr>
                    <a:xfrm>
                      <a:off x="6198376" y="1409991"/>
                      <a:ext cx="628213" cy="914400"/>
                      <a:chOff x="6198376" y="1409991"/>
                      <a:chExt cx="628213" cy="914400"/>
                    </a:xfrm>
                  </p:grpSpPr>
                  <p:sp>
                    <p:nvSpPr>
                      <p:cNvPr id="307" name="Arc 30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8" name="Arc 30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04" name="Groupe 303"/>
                    <p:cNvGrpSpPr/>
                    <p:nvPr/>
                  </p:nvGrpSpPr>
                  <p:grpSpPr>
                    <a:xfrm flipH="1" flipV="1">
                      <a:off x="6819609" y="1270390"/>
                      <a:ext cx="628213" cy="914400"/>
                      <a:chOff x="6198376" y="1409991"/>
                      <a:chExt cx="628213" cy="914400"/>
                    </a:xfrm>
                  </p:grpSpPr>
                  <p:sp>
                    <p:nvSpPr>
                      <p:cNvPr id="305" name="Arc 30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6" name="Arc 30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96" name="Groupe 295"/>
                  <p:cNvGrpSpPr/>
                  <p:nvPr/>
                </p:nvGrpSpPr>
                <p:grpSpPr>
                  <a:xfrm>
                    <a:off x="6315080" y="1271431"/>
                    <a:ext cx="116704" cy="202422"/>
                    <a:chOff x="6198376" y="1270390"/>
                    <a:chExt cx="1249446" cy="1054001"/>
                  </a:xfrm>
                </p:grpSpPr>
                <p:grpSp>
                  <p:nvGrpSpPr>
                    <p:cNvPr id="297" name="Groupe 296"/>
                    <p:cNvGrpSpPr/>
                    <p:nvPr/>
                  </p:nvGrpSpPr>
                  <p:grpSpPr>
                    <a:xfrm>
                      <a:off x="6198376" y="1409991"/>
                      <a:ext cx="628213" cy="914400"/>
                      <a:chOff x="6198376" y="1409991"/>
                      <a:chExt cx="628213" cy="914400"/>
                    </a:xfrm>
                  </p:grpSpPr>
                  <p:sp>
                    <p:nvSpPr>
                      <p:cNvPr id="301" name="Arc 30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2" name="Arc 30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98" name="Groupe 297"/>
                    <p:cNvGrpSpPr/>
                    <p:nvPr/>
                  </p:nvGrpSpPr>
                  <p:grpSpPr>
                    <a:xfrm flipH="1" flipV="1">
                      <a:off x="6819609" y="1270390"/>
                      <a:ext cx="628213" cy="914400"/>
                      <a:chOff x="6198376" y="1409991"/>
                      <a:chExt cx="628213" cy="914400"/>
                    </a:xfrm>
                  </p:grpSpPr>
                  <p:sp>
                    <p:nvSpPr>
                      <p:cNvPr id="299" name="Arc 29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00" name="Arc 29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262" name="Groupe 261"/>
              <p:cNvGrpSpPr/>
              <p:nvPr/>
            </p:nvGrpSpPr>
            <p:grpSpPr>
              <a:xfrm>
                <a:off x="6665192" y="1270391"/>
                <a:ext cx="466816" cy="203462"/>
                <a:chOff x="6198376" y="1270391"/>
                <a:chExt cx="466816" cy="203462"/>
              </a:xfrm>
            </p:grpSpPr>
            <p:grpSp>
              <p:nvGrpSpPr>
                <p:cNvPr id="263" name="Groupe 262"/>
                <p:cNvGrpSpPr/>
                <p:nvPr/>
              </p:nvGrpSpPr>
              <p:grpSpPr>
                <a:xfrm>
                  <a:off x="6198376" y="1270391"/>
                  <a:ext cx="233408" cy="203462"/>
                  <a:chOff x="6198376" y="1270391"/>
                  <a:chExt cx="233408" cy="203462"/>
                </a:xfrm>
              </p:grpSpPr>
              <p:grpSp>
                <p:nvGrpSpPr>
                  <p:cNvPr id="279" name="Groupe 278"/>
                  <p:cNvGrpSpPr/>
                  <p:nvPr/>
                </p:nvGrpSpPr>
                <p:grpSpPr>
                  <a:xfrm>
                    <a:off x="6198376" y="1270391"/>
                    <a:ext cx="116704" cy="202422"/>
                    <a:chOff x="6198376" y="1270390"/>
                    <a:chExt cx="1249446" cy="1054001"/>
                  </a:xfrm>
                </p:grpSpPr>
                <p:grpSp>
                  <p:nvGrpSpPr>
                    <p:cNvPr id="287" name="Groupe 286"/>
                    <p:cNvGrpSpPr/>
                    <p:nvPr/>
                  </p:nvGrpSpPr>
                  <p:grpSpPr>
                    <a:xfrm>
                      <a:off x="6198376" y="1409991"/>
                      <a:ext cx="628213" cy="914400"/>
                      <a:chOff x="6198376" y="1409991"/>
                      <a:chExt cx="628213" cy="914400"/>
                    </a:xfrm>
                  </p:grpSpPr>
                  <p:sp>
                    <p:nvSpPr>
                      <p:cNvPr id="291" name="Arc 29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2" name="Arc 29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88" name="Groupe 287"/>
                    <p:cNvGrpSpPr/>
                    <p:nvPr/>
                  </p:nvGrpSpPr>
                  <p:grpSpPr>
                    <a:xfrm flipH="1" flipV="1">
                      <a:off x="6819609" y="1270390"/>
                      <a:ext cx="628213" cy="914400"/>
                      <a:chOff x="6198376" y="1409991"/>
                      <a:chExt cx="628213" cy="914400"/>
                    </a:xfrm>
                  </p:grpSpPr>
                  <p:sp>
                    <p:nvSpPr>
                      <p:cNvPr id="289" name="Arc 28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90" name="Arc 28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80" name="Groupe 279"/>
                  <p:cNvGrpSpPr/>
                  <p:nvPr/>
                </p:nvGrpSpPr>
                <p:grpSpPr>
                  <a:xfrm>
                    <a:off x="6315080" y="1271431"/>
                    <a:ext cx="116704" cy="202422"/>
                    <a:chOff x="6198376" y="1270390"/>
                    <a:chExt cx="1249446" cy="1054001"/>
                  </a:xfrm>
                </p:grpSpPr>
                <p:grpSp>
                  <p:nvGrpSpPr>
                    <p:cNvPr id="281" name="Groupe 280"/>
                    <p:cNvGrpSpPr/>
                    <p:nvPr/>
                  </p:nvGrpSpPr>
                  <p:grpSpPr>
                    <a:xfrm>
                      <a:off x="6198376" y="1409991"/>
                      <a:ext cx="628213" cy="914400"/>
                      <a:chOff x="6198376" y="1409991"/>
                      <a:chExt cx="628213" cy="914400"/>
                    </a:xfrm>
                  </p:grpSpPr>
                  <p:sp>
                    <p:nvSpPr>
                      <p:cNvPr id="285" name="Arc 28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86" name="Arc 28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82" name="Groupe 281"/>
                    <p:cNvGrpSpPr/>
                    <p:nvPr/>
                  </p:nvGrpSpPr>
                  <p:grpSpPr>
                    <a:xfrm flipH="1" flipV="1">
                      <a:off x="6819609" y="1270390"/>
                      <a:ext cx="628213" cy="914400"/>
                      <a:chOff x="6198376" y="1409991"/>
                      <a:chExt cx="628213" cy="914400"/>
                    </a:xfrm>
                  </p:grpSpPr>
                  <p:sp>
                    <p:nvSpPr>
                      <p:cNvPr id="283" name="Arc 282"/>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84" name="Arc 283"/>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264" name="Groupe 263"/>
                <p:cNvGrpSpPr/>
                <p:nvPr/>
              </p:nvGrpSpPr>
              <p:grpSpPr>
                <a:xfrm>
                  <a:off x="6431784" y="1270391"/>
                  <a:ext cx="233408" cy="203462"/>
                  <a:chOff x="6198376" y="1270391"/>
                  <a:chExt cx="233408" cy="203462"/>
                </a:xfrm>
              </p:grpSpPr>
              <p:grpSp>
                <p:nvGrpSpPr>
                  <p:cNvPr id="265" name="Groupe 264"/>
                  <p:cNvGrpSpPr/>
                  <p:nvPr/>
                </p:nvGrpSpPr>
                <p:grpSpPr>
                  <a:xfrm>
                    <a:off x="6198376" y="1270391"/>
                    <a:ext cx="116704" cy="202422"/>
                    <a:chOff x="6198376" y="1270390"/>
                    <a:chExt cx="1249446" cy="1054001"/>
                  </a:xfrm>
                </p:grpSpPr>
                <p:grpSp>
                  <p:nvGrpSpPr>
                    <p:cNvPr id="273" name="Groupe 272"/>
                    <p:cNvGrpSpPr/>
                    <p:nvPr/>
                  </p:nvGrpSpPr>
                  <p:grpSpPr>
                    <a:xfrm>
                      <a:off x="6198376" y="1409991"/>
                      <a:ext cx="628213" cy="914400"/>
                      <a:chOff x="6198376" y="1409991"/>
                      <a:chExt cx="628213" cy="914400"/>
                    </a:xfrm>
                  </p:grpSpPr>
                  <p:sp>
                    <p:nvSpPr>
                      <p:cNvPr id="277" name="Arc 276"/>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78" name="Arc 277"/>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74" name="Groupe 273"/>
                    <p:cNvGrpSpPr/>
                    <p:nvPr/>
                  </p:nvGrpSpPr>
                  <p:grpSpPr>
                    <a:xfrm flipH="1" flipV="1">
                      <a:off x="6819609" y="1270390"/>
                      <a:ext cx="628213" cy="914400"/>
                      <a:chOff x="6198376" y="1409991"/>
                      <a:chExt cx="628213" cy="914400"/>
                    </a:xfrm>
                  </p:grpSpPr>
                  <p:sp>
                    <p:nvSpPr>
                      <p:cNvPr id="275" name="Arc 274"/>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76" name="Arc 275"/>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266" name="Groupe 265"/>
                  <p:cNvGrpSpPr/>
                  <p:nvPr/>
                </p:nvGrpSpPr>
                <p:grpSpPr>
                  <a:xfrm>
                    <a:off x="6315080" y="1271431"/>
                    <a:ext cx="116704" cy="202422"/>
                    <a:chOff x="6198376" y="1270390"/>
                    <a:chExt cx="1249446" cy="1054001"/>
                  </a:xfrm>
                </p:grpSpPr>
                <p:grpSp>
                  <p:nvGrpSpPr>
                    <p:cNvPr id="267" name="Groupe 266"/>
                    <p:cNvGrpSpPr/>
                    <p:nvPr/>
                  </p:nvGrpSpPr>
                  <p:grpSpPr>
                    <a:xfrm>
                      <a:off x="6198376" y="1409991"/>
                      <a:ext cx="628213" cy="914400"/>
                      <a:chOff x="6198376" y="1409991"/>
                      <a:chExt cx="628213" cy="914400"/>
                    </a:xfrm>
                  </p:grpSpPr>
                  <p:sp>
                    <p:nvSpPr>
                      <p:cNvPr id="271" name="Arc 270"/>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72" name="Arc 271"/>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268" name="Groupe 267"/>
                    <p:cNvGrpSpPr/>
                    <p:nvPr/>
                  </p:nvGrpSpPr>
                  <p:grpSpPr>
                    <a:xfrm flipH="1" flipV="1">
                      <a:off x="6819609" y="1270390"/>
                      <a:ext cx="628213" cy="914400"/>
                      <a:chOff x="6198376" y="1409991"/>
                      <a:chExt cx="628213" cy="914400"/>
                    </a:xfrm>
                  </p:grpSpPr>
                  <p:sp>
                    <p:nvSpPr>
                      <p:cNvPr id="269" name="Arc 268"/>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70" name="Arc 269"/>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259" name="Connecteur droit avec flèche 258"/>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Connecteur droit 259"/>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3" name="Explosion 1 322"/>
          <p:cNvSpPr/>
          <p:nvPr/>
        </p:nvSpPr>
        <p:spPr bwMode="auto">
          <a:xfrm>
            <a:off x="6498818" y="3979047"/>
            <a:ext cx="131674" cy="120701"/>
          </a:xfrm>
          <a:prstGeom prst="irregularSeal1">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4" name="Explosion 1 323"/>
          <p:cNvSpPr/>
          <p:nvPr/>
        </p:nvSpPr>
        <p:spPr bwMode="auto">
          <a:xfrm>
            <a:off x="6520377" y="2799443"/>
            <a:ext cx="131674" cy="120701"/>
          </a:xfrm>
          <a:prstGeom prst="irregularSeal1">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25" name="Explosion 1 324"/>
          <p:cNvSpPr/>
          <p:nvPr/>
        </p:nvSpPr>
        <p:spPr bwMode="auto">
          <a:xfrm>
            <a:off x="6508326" y="2308994"/>
            <a:ext cx="131674" cy="120701"/>
          </a:xfrm>
          <a:prstGeom prst="irregularSeal1">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32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55249" y="2037103"/>
            <a:ext cx="4424387" cy="177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11" name="Groupe 4110"/>
          <p:cNvGrpSpPr/>
          <p:nvPr/>
        </p:nvGrpSpPr>
        <p:grpSpPr>
          <a:xfrm>
            <a:off x="2003664" y="2103698"/>
            <a:ext cx="1347169" cy="1509705"/>
            <a:chOff x="2003664" y="2103698"/>
            <a:chExt cx="1347169" cy="1509705"/>
          </a:xfrm>
        </p:grpSpPr>
        <p:grpSp>
          <p:nvGrpSpPr>
            <p:cNvPr id="4110" name="Groupe 4109"/>
            <p:cNvGrpSpPr/>
            <p:nvPr/>
          </p:nvGrpSpPr>
          <p:grpSpPr>
            <a:xfrm>
              <a:off x="2003664" y="2671082"/>
              <a:ext cx="1347169" cy="942321"/>
              <a:chOff x="2003664" y="2671082"/>
              <a:chExt cx="1347169" cy="942321"/>
            </a:xfrm>
          </p:grpSpPr>
          <p:cxnSp>
            <p:nvCxnSpPr>
              <p:cNvPr id="4" name="Connecteur droit 3"/>
              <p:cNvCxnSpPr/>
              <p:nvPr/>
            </p:nvCxnSpPr>
            <p:spPr bwMode="auto">
              <a:xfrm>
                <a:off x="2003664" y="2671082"/>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cteur droit 18"/>
              <p:cNvCxnSpPr/>
              <p:nvPr/>
            </p:nvCxnSpPr>
            <p:spPr bwMode="auto">
              <a:xfrm>
                <a:off x="2003664" y="3061971"/>
                <a:ext cx="1347169" cy="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eur droit 19"/>
              <p:cNvCxnSpPr/>
              <p:nvPr/>
            </p:nvCxnSpPr>
            <p:spPr bwMode="auto">
              <a:xfrm>
                <a:off x="2003664" y="3613403"/>
                <a:ext cx="1347169"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8" name="ZoneTexte 327"/>
            <p:cNvSpPr txBox="1"/>
            <p:nvPr/>
          </p:nvSpPr>
          <p:spPr>
            <a:xfrm>
              <a:off x="2463354" y="2103698"/>
              <a:ext cx="447303" cy="369332"/>
            </a:xfrm>
            <a:prstGeom prst="rect">
              <a:avLst/>
            </a:prstGeom>
            <a:noFill/>
          </p:spPr>
          <p:txBody>
            <a:bodyPr wrap="square" rtlCol="0">
              <a:spAutoFit/>
            </a:bodyPr>
            <a:lstStyle/>
            <a:p>
              <a:r>
                <a:rPr lang="fr-FR" i="0" dirty="0" smtClean="0">
                  <a:solidFill>
                    <a:schemeClr val="accent2">
                      <a:lumMod val="75000"/>
                    </a:schemeClr>
                  </a:solidFill>
                </a:rPr>
                <a:t>Ca</a:t>
              </a:r>
            </a:p>
          </p:txBody>
        </p:sp>
      </p:grpSp>
      <p:grpSp>
        <p:nvGrpSpPr>
          <p:cNvPr id="332" name="Groupe 331"/>
          <p:cNvGrpSpPr/>
          <p:nvPr/>
        </p:nvGrpSpPr>
        <p:grpSpPr>
          <a:xfrm rot="554542">
            <a:off x="4782996" y="3780596"/>
            <a:ext cx="1761799" cy="250119"/>
            <a:chOff x="6020246" y="1270391"/>
            <a:chExt cx="1300892" cy="203462"/>
          </a:xfrm>
        </p:grpSpPr>
        <p:grpSp>
          <p:nvGrpSpPr>
            <p:cNvPr id="333" name="Groupe 332"/>
            <p:cNvGrpSpPr/>
            <p:nvPr/>
          </p:nvGrpSpPr>
          <p:grpSpPr>
            <a:xfrm>
              <a:off x="6198376" y="1270391"/>
              <a:ext cx="933632" cy="203462"/>
              <a:chOff x="6198376" y="1270391"/>
              <a:chExt cx="933632" cy="203462"/>
            </a:xfrm>
          </p:grpSpPr>
          <p:grpSp>
            <p:nvGrpSpPr>
              <p:cNvPr id="336" name="Groupe 335"/>
              <p:cNvGrpSpPr/>
              <p:nvPr/>
            </p:nvGrpSpPr>
            <p:grpSpPr>
              <a:xfrm>
                <a:off x="6198376" y="1270391"/>
                <a:ext cx="466816" cy="203462"/>
                <a:chOff x="6198376" y="1270391"/>
                <a:chExt cx="466816" cy="203462"/>
              </a:xfrm>
            </p:grpSpPr>
            <p:grpSp>
              <p:nvGrpSpPr>
                <p:cNvPr id="368" name="Groupe 367"/>
                <p:cNvGrpSpPr/>
                <p:nvPr/>
              </p:nvGrpSpPr>
              <p:grpSpPr>
                <a:xfrm>
                  <a:off x="6198376" y="1270391"/>
                  <a:ext cx="233408" cy="203462"/>
                  <a:chOff x="6198376" y="1270391"/>
                  <a:chExt cx="233408" cy="203462"/>
                </a:xfrm>
              </p:grpSpPr>
              <p:grpSp>
                <p:nvGrpSpPr>
                  <p:cNvPr id="384" name="Groupe 383"/>
                  <p:cNvGrpSpPr/>
                  <p:nvPr/>
                </p:nvGrpSpPr>
                <p:grpSpPr>
                  <a:xfrm>
                    <a:off x="6198376" y="1270391"/>
                    <a:ext cx="116704" cy="202422"/>
                    <a:chOff x="6198376" y="1270390"/>
                    <a:chExt cx="1249446" cy="1054001"/>
                  </a:xfrm>
                </p:grpSpPr>
                <p:grpSp>
                  <p:nvGrpSpPr>
                    <p:cNvPr id="392" name="Groupe 391"/>
                    <p:cNvGrpSpPr/>
                    <p:nvPr/>
                  </p:nvGrpSpPr>
                  <p:grpSpPr>
                    <a:xfrm>
                      <a:off x="6198376" y="1409991"/>
                      <a:ext cx="628213" cy="914400"/>
                      <a:chOff x="6198376" y="1409991"/>
                      <a:chExt cx="628213" cy="914400"/>
                    </a:xfrm>
                  </p:grpSpPr>
                  <p:sp>
                    <p:nvSpPr>
                      <p:cNvPr id="396" name="Arc 39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7" name="Arc 39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93" name="Groupe 392"/>
                    <p:cNvGrpSpPr/>
                    <p:nvPr/>
                  </p:nvGrpSpPr>
                  <p:grpSpPr>
                    <a:xfrm flipH="1" flipV="1">
                      <a:off x="6819609" y="1270390"/>
                      <a:ext cx="628213" cy="914400"/>
                      <a:chOff x="6198376" y="1409991"/>
                      <a:chExt cx="628213" cy="914400"/>
                    </a:xfrm>
                  </p:grpSpPr>
                  <p:sp>
                    <p:nvSpPr>
                      <p:cNvPr id="394" name="Arc 39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5" name="Arc 39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85" name="Groupe 384"/>
                  <p:cNvGrpSpPr/>
                  <p:nvPr/>
                </p:nvGrpSpPr>
                <p:grpSpPr>
                  <a:xfrm>
                    <a:off x="6315080" y="1271431"/>
                    <a:ext cx="116704" cy="202422"/>
                    <a:chOff x="6198376" y="1270390"/>
                    <a:chExt cx="1249446" cy="1054001"/>
                  </a:xfrm>
                </p:grpSpPr>
                <p:grpSp>
                  <p:nvGrpSpPr>
                    <p:cNvPr id="386" name="Groupe 385"/>
                    <p:cNvGrpSpPr/>
                    <p:nvPr/>
                  </p:nvGrpSpPr>
                  <p:grpSpPr>
                    <a:xfrm>
                      <a:off x="6198376" y="1409991"/>
                      <a:ext cx="628213" cy="914400"/>
                      <a:chOff x="6198376" y="1409991"/>
                      <a:chExt cx="628213" cy="914400"/>
                    </a:xfrm>
                  </p:grpSpPr>
                  <p:sp>
                    <p:nvSpPr>
                      <p:cNvPr id="390" name="Arc 38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91" name="Arc 39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87" name="Groupe 386"/>
                    <p:cNvGrpSpPr/>
                    <p:nvPr/>
                  </p:nvGrpSpPr>
                  <p:grpSpPr>
                    <a:xfrm flipH="1" flipV="1">
                      <a:off x="6819609" y="1270390"/>
                      <a:ext cx="628213" cy="914400"/>
                      <a:chOff x="6198376" y="1409991"/>
                      <a:chExt cx="628213" cy="914400"/>
                    </a:xfrm>
                  </p:grpSpPr>
                  <p:sp>
                    <p:nvSpPr>
                      <p:cNvPr id="388" name="Arc 38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9" name="Arc 38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369" name="Groupe 368"/>
                <p:cNvGrpSpPr/>
                <p:nvPr/>
              </p:nvGrpSpPr>
              <p:grpSpPr>
                <a:xfrm>
                  <a:off x="6431784" y="1270391"/>
                  <a:ext cx="233408" cy="203462"/>
                  <a:chOff x="6198376" y="1270391"/>
                  <a:chExt cx="233408" cy="203462"/>
                </a:xfrm>
              </p:grpSpPr>
              <p:grpSp>
                <p:nvGrpSpPr>
                  <p:cNvPr id="370" name="Groupe 369"/>
                  <p:cNvGrpSpPr/>
                  <p:nvPr/>
                </p:nvGrpSpPr>
                <p:grpSpPr>
                  <a:xfrm>
                    <a:off x="6198376" y="1270391"/>
                    <a:ext cx="116704" cy="202422"/>
                    <a:chOff x="6198376" y="1270390"/>
                    <a:chExt cx="1249446" cy="1054001"/>
                  </a:xfrm>
                </p:grpSpPr>
                <p:grpSp>
                  <p:nvGrpSpPr>
                    <p:cNvPr id="378" name="Groupe 377"/>
                    <p:cNvGrpSpPr/>
                    <p:nvPr/>
                  </p:nvGrpSpPr>
                  <p:grpSpPr>
                    <a:xfrm>
                      <a:off x="6198376" y="1409991"/>
                      <a:ext cx="628213" cy="914400"/>
                      <a:chOff x="6198376" y="1409991"/>
                      <a:chExt cx="628213" cy="914400"/>
                    </a:xfrm>
                  </p:grpSpPr>
                  <p:sp>
                    <p:nvSpPr>
                      <p:cNvPr id="382" name="Arc 38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3" name="Arc 38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79" name="Groupe 378"/>
                    <p:cNvGrpSpPr/>
                    <p:nvPr/>
                  </p:nvGrpSpPr>
                  <p:grpSpPr>
                    <a:xfrm flipH="1" flipV="1">
                      <a:off x="6819609" y="1270390"/>
                      <a:ext cx="628213" cy="914400"/>
                      <a:chOff x="6198376" y="1409991"/>
                      <a:chExt cx="628213" cy="914400"/>
                    </a:xfrm>
                  </p:grpSpPr>
                  <p:sp>
                    <p:nvSpPr>
                      <p:cNvPr id="380" name="Arc 37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1" name="Arc 38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71" name="Groupe 370"/>
                  <p:cNvGrpSpPr/>
                  <p:nvPr/>
                </p:nvGrpSpPr>
                <p:grpSpPr>
                  <a:xfrm>
                    <a:off x="6315080" y="1271431"/>
                    <a:ext cx="116704" cy="202422"/>
                    <a:chOff x="6198376" y="1270390"/>
                    <a:chExt cx="1249446" cy="1054001"/>
                  </a:xfrm>
                </p:grpSpPr>
                <p:grpSp>
                  <p:nvGrpSpPr>
                    <p:cNvPr id="372" name="Groupe 371"/>
                    <p:cNvGrpSpPr/>
                    <p:nvPr/>
                  </p:nvGrpSpPr>
                  <p:grpSpPr>
                    <a:xfrm>
                      <a:off x="6198376" y="1409991"/>
                      <a:ext cx="628213" cy="914400"/>
                      <a:chOff x="6198376" y="1409991"/>
                      <a:chExt cx="628213" cy="914400"/>
                    </a:xfrm>
                  </p:grpSpPr>
                  <p:sp>
                    <p:nvSpPr>
                      <p:cNvPr id="376" name="Arc 37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77" name="Arc 37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73" name="Groupe 372"/>
                    <p:cNvGrpSpPr/>
                    <p:nvPr/>
                  </p:nvGrpSpPr>
                  <p:grpSpPr>
                    <a:xfrm flipH="1" flipV="1">
                      <a:off x="6819609" y="1270390"/>
                      <a:ext cx="628213" cy="914400"/>
                      <a:chOff x="6198376" y="1409991"/>
                      <a:chExt cx="628213" cy="914400"/>
                    </a:xfrm>
                  </p:grpSpPr>
                  <p:sp>
                    <p:nvSpPr>
                      <p:cNvPr id="374" name="Arc 37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75" name="Arc 37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nvGrpSpPr>
              <p:cNvPr id="337" name="Groupe 336"/>
              <p:cNvGrpSpPr/>
              <p:nvPr/>
            </p:nvGrpSpPr>
            <p:grpSpPr>
              <a:xfrm>
                <a:off x="6665192" y="1270391"/>
                <a:ext cx="466816" cy="203462"/>
                <a:chOff x="6198376" y="1270391"/>
                <a:chExt cx="466816" cy="203462"/>
              </a:xfrm>
            </p:grpSpPr>
            <p:grpSp>
              <p:nvGrpSpPr>
                <p:cNvPr id="338" name="Groupe 337"/>
                <p:cNvGrpSpPr/>
                <p:nvPr/>
              </p:nvGrpSpPr>
              <p:grpSpPr>
                <a:xfrm>
                  <a:off x="6198376" y="1270391"/>
                  <a:ext cx="233408" cy="203462"/>
                  <a:chOff x="6198376" y="1270391"/>
                  <a:chExt cx="233408" cy="203462"/>
                </a:xfrm>
              </p:grpSpPr>
              <p:grpSp>
                <p:nvGrpSpPr>
                  <p:cNvPr id="354" name="Groupe 353"/>
                  <p:cNvGrpSpPr/>
                  <p:nvPr/>
                </p:nvGrpSpPr>
                <p:grpSpPr>
                  <a:xfrm>
                    <a:off x="6198376" y="1270391"/>
                    <a:ext cx="116704" cy="202422"/>
                    <a:chOff x="6198376" y="1270390"/>
                    <a:chExt cx="1249446" cy="1054001"/>
                  </a:xfrm>
                </p:grpSpPr>
                <p:grpSp>
                  <p:nvGrpSpPr>
                    <p:cNvPr id="362" name="Groupe 361"/>
                    <p:cNvGrpSpPr/>
                    <p:nvPr/>
                  </p:nvGrpSpPr>
                  <p:grpSpPr>
                    <a:xfrm>
                      <a:off x="6198376" y="1409991"/>
                      <a:ext cx="628213" cy="914400"/>
                      <a:chOff x="6198376" y="1409991"/>
                      <a:chExt cx="628213" cy="914400"/>
                    </a:xfrm>
                  </p:grpSpPr>
                  <p:sp>
                    <p:nvSpPr>
                      <p:cNvPr id="366" name="Arc 36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7" name="Arc 36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63" name="Groupe 362"/>
                    <p:cNvGrpSpPr/>
                    <p:nvPr/>
                  </p:nvGrpSpPr>
                  <p:grpSpPr>
                    <a:xfrm flipH="1" flipV="1">
                      <a:off x="6819609" y="1270390"/>
                      <a:ext cx="628213" cy="914400"/>
                      <a:chOff x="6198376" y="1409991"/>
                      <a:chExt cx="628213" cy="914400"/>
                    </a:xfrm>
                  </p:grpSpPr>
                  <p:sp>
                    <p:nvSpPr>
                      <p:cNvPr id="364" name="Arc 36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5" name="Arc 36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55" name="Groupe 354"/>
                  <p:cNvGrpSpPr/>
                  <p:nvPr/>
                </p:nvGrpSpPr>
                <p:grpSpPr>
                  <a:xfrm>
                    <a:off x="6315080" y="1271431"/>
                    <a:ext cx="116704" cy="202422"/>
                    <a:chOff x="6198376" y="1270390"/>
                    <a:chExt cx="1249446" cy="1054001"/>
                  </a:xfrm>
                </p:grpSpPr>
                <p:grpSp>
                  <p:nvGrpSpPr>
                    <p:cNvPr id="356" name="Groupe 355"/>
                    <p:cNvGrpSpPr/>
                    <p:nvPr/>
                  </p:nvGrpSpPr>
                  <p:grpSpPr>
                    <a:xfrm>
                      <a:off x="6198376" y="1409991"/>
                      <a:ext cx="628213" cy="914400"/>
                      <a:chOff x="6198376" y="1409991"/>
                      <a:chExt cx="628213" cy="914400"/>
                    </a:xfrm>
                  </p:grpSpPr>
                  <p:sp>
                    <p:nvSpPr>
                      <p:cNvPr id="360" name="Arc 35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1" name="Arc 36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57" name="Groupe 356"/>
                    <p:cNvGrpSpPr/>
                    <p:nvPr/>
                  </p:nvGrpSpPr>
                  <p:grpSpPr>
                    <a:xfrm flipH="1" flipV="1">
                      <a:off x="6819609" y="1270390"/>
                      <a:ext cx="628213" cy="914400"/>
                      <a:chOff x="6198376" y="1409991"/>
                      <a:chExt cx="628213" cy="914400"/>
                    </a:xfrm>
                  </p:grpSpPr>
                  <p:sp>
                    <p:nvSpPr>
                      <p:cNvPr id="358" name="Arc 357"/>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59" name="Arc 358"/>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nvGrpSpPr>
                <p:cNvPr id="339" name="Groupe 338"/>
                <p:cNvGrpSpPr/>
                <p:nvPr/>
              </p:nvGrpSpPr>
              <p:grpSpPr>
                <a:xfrm>
                  <a:off x="6431784" y="1270391"/>
                  <a:ext cx="233408" cy="203462"/>
                  <a:chOff x="6198376" y="1270391"/>
                  <a:chExt cx="233408" cy="203462"/>
                </a:xfrm>
              </p:grpSpPr>
              <p:grpSp>
                <p:nvGrpSpPr>
                  <p:cNvPr id="340" name="Groupe 339"/>
                  <p:cNvGrpSpPr/>
                  <p:nvPr/>
                </p:nvGrpSpPr>
                <p:grpSpPr>
                  <a:xfrm>
                    <a:off x="6198376" y="1270391"/>
                    <a:ext cx="116704" cy="202422"/>
                    <a:chOff x="6198376" y="1270390"/>
                    <a:chExt cx="1249446" cy="1054001"/>
                  </a:xfrm>
                </p:grpSpPr>
                <p:grpSp>
                  <p:nvGrpSpPr>
                    <p:cNvPr id="348" name="Groupe 347"/>
                    <p:cNvGrpSpPr/>
                    <p:nvPr/>
                  </p:nvGrpSpPr>
                  <p:grpSpPr>
                    <a:xfrm>
                      <a:off x="6198376" y="1409991"/>
                      <a:ext cx="628213" cy="914400"/>
                      <a:chOff x="6198376" y="1409991"/>
                      <a:chExt cx="628213" cy="914400"/>
                    </a:xfrm>
                  </p:grpSpPr>
                  <p:sp>
                    <p:nvSpPr>
                      <p:cNvPr id="352" name="Arc 351"/>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53" name="Arc 352"/>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49" name="Groupe 348"/>
                    <p:cNvGrpSpPr/>
                    <p:nvPr/>
                  </p:nvGrpSpPr>
                  <p:grpSpPr>
                    <a:xfrm flipH="1" flipV="1">
                      <a:off x="6819609" y="1270390"/>
                      <a:ext cx="628213" cy="914400"/>
                      <a:chOff x="6198376" y="1409991"/>
                      <a:chExt cx="628213" cy="914400"/>
                    </a:xfrm>
                  </p:grpSpPr>
                  <p:sp>
                    <p:nvSpPr>
                      <p:cNvPr id="350" name="Arc 349"/>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51" name="Arc 350"/>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nvGrpSpPr>
                  <p:cNvPr id="341" name="Groupe 340"/>
                  <p:cNvGrpSpPr/>
                  <p:nvPr/>
                </p:nvGrpSpPr>
                <p:grpSpPr>
                  <a:xfrm>
                    <a:off x="6315080" y="1271431"/>
                    <a:ext cx="116704" cy="202422"/>
                    <a:chOff x="6198376" y="1270390"/>
                    <a:chExt cx="1249446" cy="1054001"/>
                  </a:xfrm>
                </p:grpSpPr>
                <p:grpSp>
                  <p:nvGrpSpPr>
                    <p:cNvPr id="342" name="Groupe 341"/>
                    <p:cNvGrpSpPr/>
                    <p:nvPr/>
                  </p:nvGrpSpPr>
                  <p:grpSpPr>
                    <a:xfrm>
                      <a:off x="6198376" y="1409991"/>
                      <a:ext cx="628213" cy="914400"/>
                      <a:chOff x="6198376" y="1409991"/>
                      <a:chExt cx="628213" cy="914400"/>
                    </a:xfrm>
                  </p:grpSpPr>
                  <p:sp>
                    <p:nvSpPr>
                      <p:cNvPr id="346" name="Arc 345"/>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7" name="Arc 346"/>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343" name="Groupe 342"/>
                    <p:cNvGrpSpPr/>
                    <p:nvPr/>
                  </p:nvGrpSpPr>
                  <p:grpSpPr>
                    <a:xfrm flipH="1" flipV="1">
                      <a:off x="6819609" y="1270390"/>
                      <a:ext cx="628213" cy="914400"/>
                      <a:chOff x="6198376" y="1409991"/>
                      <a:chExt cx="628213" cy="914400"/>
                    </a:xfrm>
                  </p:grpSpPr>
                  <p:sp>
                    <p:nvSpPr>
                      <p:cNvPr id="344" name="Arc 343"/>
                      <p:cNvSpPr/>
                      <p:nvPr/>
                    </p:nvSpPr>
                    <p:spPr bwMode="auto">
                      <a:xfrm>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45" name="Arc 344"/>
                      <p:cNvSpPr/>
                      <p:nvPr/>
                    </p:nvSpPr>
                    <p:spPr bwMode="auto">
                      <a:xfrm flipH="1">
                        <a:off x="6198376" y="1409991"/>
                        <a:ext cx="628213" cy="914400"/>
                      </a:xfrm>
                      <a:prstGeom prst="arc">
                        <a:avLst>
                          <a:gd name="adj1" fmla="val 16200000"/>
                          <a:gd name="adj2" fmla="val 20848276"/>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grpSp>
          </p:grpSp>
        </p:grpSp>
        <p:cxnSp>
          <p:nvCxnSpPr>
            <p:cNvPr id="334" name="Connecteur droit avec flèche 333"/>
            <p:cNvCxnSpPr/>
            <p:nvPr/>
          </p:nvCxnSpPr>
          <p:spPr bwMode="auto">
            <a:xfrm>
              <a:off x="7132008" y="1373131"/>
              <a:ext cx="189130" cy="0"/>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5" name="Connecteur droit 334"/>
            <p:cNvCxnSpPr/>
            <p:nvPr/>
          </p:nvCxnSpPr>
          <p:spPr bwMode="auto">
            <a:xfrm flipV="1">
              <a:off x="6020246" y="1379069"/>
              <a:ext cx="178130" cy="1"/>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8" name="Explosion 1 397"/>
          <p:cNvSpPr/>
          <p:nvPr/>
        </p:nvSpPr>
        <p:spPr bwMode="auto">
          <a:xfrm>
            <a:off x="1018615" y="2713399"/>
            <a:ext cx="334616" cy="271456"/>
          </a:xfrm>
          <a:prstGeom prst="irregularSeal1">
            <a:avLst/>
          </a:prstGeom>
          <a:solidFill>
            <a:schemeClr val="bg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bg2">
                  <a:lumMod val="60000"/>
                  <a:lumOff val="40000"/>
                </a:schemeClr>
              </a:solidFill>
              <a:effectLst/>
              <a:latin typeface="Tahoma" pitchFamily="34" charset="0"/>
            </a:endParaRPr>
          </a:p>
        </p:txBody>
      </p:sp>
    </p:spTree>
    <p:extLst>
      <p:ext uri="{BB962C8B-B14F-4D97-AF65-F5344CB8AC3E}">
        <p14:creationId xmlns:p14="http://schemas.microsoft.com/office/powerpoint/2010/main" val="4216327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8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0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09"/>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409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2" nodeType="clickEffect">
                                  <p:stCondLst>
                                    <p:cond delay="0"/>
                                  </p:stCondLst>
                                  <p:childTnLst>
                                    <p:set>
                                      <p:cBhvr>
                                        <p:cTn id="56" dur="1" fill="hold">
                                          <p:stCondLst>
                                            <p:cond delay="0"/>
                                          </p:stCondLst>
                                        </p:cTn>
                                        <p:tgtEl>
                                          <p:spTgt spid="182"/>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1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3" nodeType="clickEffect">
                                  <p:stCondLst>
                                    <p:cond delay="0"/>
                                  </p:stCondLst>
                                  <p:childTnLst>
                                    <p:set>
                                      <p:cBhvr>
                                        <p:cTn id="66" dur="1" fill="hold">
                                          <p:stCondLst>
                                            <p:cond delay="0"/>
                                          </p:stCondLst>
                                        </p:cTn>
                                        <p:tgtEl>
                                          <p:spTgt spid="182"/>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18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9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3"/>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33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81" grpId="0" animBg="1"/>
      <p:bldP spid="181" grpId="1" animBg="1"/>
      <p:bldP spid="181" grpId="2" animBg="1"/>
      <p:bldP spid="181" grpId="3" animBg="1"/>
      <p:bldP spid="182" grpId="0" animBg="1"/>
      <p:bldP spid="182" grpId="1" animBg="1"/>
      <p:bldP spid="182" grpId="2" animBg="1"/>
      <p:bldP spid="182" grpId="3" animBg="1"/>
      <p:bldP spid="4109" grpId="0" animBg="1"/>
      <p:bldP spid="323" grpId="0" animBg="1"/>
      <p:bldP spid="324" grpId="0" animBg="1"/>
      <p:bldP spid="325" grpId="0" animBg="1"/>
      <p:bldP spid="398" grpId="0" animBg="1"/>
      <p:bldP spid="398"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dirty="0" smtClean="0">
                <a:solidFill>
                  <a:schemeClr val="bg1">
                    <a:lumMod val="20000"/>
                    <a:lumOff val="80000"/>
                  </a:schemeClr>
                </a:solidFill>
              </a:rPr>
              <a:t>Particules composées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90</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pic>
        <p:nvPicPr>
          <p:cNvPr id="15" name="Image 14"/>
          <p:cNvPicPr>
            <a:picLocks noChangeAspect="1"/>
          </p:cNvPicPr>
          <p:nvPr>
            <p:custDataLst>
              <p:tags r:id="rId1"/>
            </p:custDataLst>
          </p:nvPr>
        </p:nvPicPr>
        <p:blipFill>
          <a:blip r:embed="rId18" cstate="print">
            <a:extLst>
              <a:ext uri="{28A0092B-C50C-407E-A947-70E740481C1C}">
                <a14:useLocalDpi xmlns:a14="http://schemas.microsoft.com/office/drawing/2010/main" val="0"/>
              </a:ext>
            </a:extLst>
          </a:blip>
          <a:stretch>
            <a:fillRect/>
          </a:stretch>
        </p:blipFill>
        <p:spPr>
          <a:xfrm>
            <a:off x="2476933" y="2822857"/>
            <a:ext cx="1840230" cy="368046"/>
          </a:xfrm>
          <a:prstGeom prst="rect">
            <a:avLst/>
          </a:prstGeom>
        </p:spPr>
      </p:pic>
      <p:sp>
        <p:nvSpPr>
          <p:cNvPr id="45" name="Rectangle 44"/>
          <p:cNvSpPr/>
          <p:nvPr/>
        </p:nvSpPr>
        <p:spPr>
          <a:xfrm>
            <a:off x="145775" y="4481819"/>
            <a:ext cx="8899799" cy="400110"/>
          </a:xfrm>
          <a:prstGeom prst="rect">
            <a:avLst/>
          </a:prstGeom>
        </p:spPr>
        <p:txBody>
          <a:bodyPr wrap="square">
            <a:spAutoFit/>
          </a:bodyPr>
          <a:lstStyle/>
          <a:p>
            <a:pPr algn="ctr"/>
            <a:r>
              <a:rPr lang="fr-FR" sz="2000" i="0" dirty="0" smtClean="0">
                <a:solidFill>
                  <a:schemeClr val="accent2">
                    <a:lumMod val="75000"/>
                  </a:schemeClr>
                </a:solidFill>
              </a:rPr>
              <a:t>Une particule composée d’un nombre pair de Fermions est un Boson !!!</a:t>
            </a:r>
            <a:endParaRPr lang="fr-FR" sz="2000" i="0" dirty="0">
              <a:solidFill>
                <a:schemeClr val="accent2">
                  <a:lumMod val="75000"/>
                </a:schemeClr>
              </a:solidFill>
            </a:endParaRPr>
          </a:p>
        </p:txBody>
      </p:sp>
      <p:pic>
        <p:nvPicPr>
          <p:cNvPr id="16" name="Image 15"/>
          <p:cNvPicPr>
            <a:picLocks noChangeAspect="1"/>
          </p:cNvPicPr>
          <p:nvPr>
            <p:custDataLst>
              <p:tags r:id="rId2"/>
            </p:custDataLst>
          </p:nvPr>
        </p:nvPicPr>
        <p:blipFill>
          <a:blip r:embed="rId19" cstate="print">
            <a:extLst>
              <a:ext uri="{28A0092B-C50C-407E-A947-70E740481C1C}">
                <a14:useLocalDpi xmlns:a14="http://schemas.microsoft.com/office/drawing/2010/main" val="0"/>
              </a:ext>
            </a:extLst>
          </a:blip>
          <a:stretch>
            <a:fillRect/>
          </a:stretch>
        </p:blipFill>
        <p:spPr>
          <a:xfrm>
            <a:off x="4768252" y="2822857"/>
            <a:ext cx="1840230" cy="368046"/>
          </a:xfrm>
          <a:prstGeom prst="rect">
            <a:avLst/>
          </a:prstGeom>
        </p:spPr>
      </p:pic>
      <p:pic>
        <p:nvPicPr>
          <p:cNvPr id="17" name="Image 16"/>
          <p:cNvPicPr>
            <a:picLocks noChangeAspect="1"/>
          </p:cNvPicPr>
          <p:nvPr>
            <p:custDataLst>
              <p:tags r:id="rId3"/>
            </p:custDataLst>
          </p:nvPr>
        </p:nvPicPr>
        <p:blipFill>
          <a:blip r:embed="rId20" cstate="print">
            <a:extLst>
              <a:ext uri="{28A0092B-C50C-407E-A947-70E740481C1C}">
                <a14:useLocalDpi xmlns:a14="http://schemas.microsoft.com/office/drawing/2010/main" val="0"/>
              </a:ext>
            </a:extLst>
          </a:blip>
          <a:stretch>
            <a:fillRect/>
          </a:stretch>
        </p:blipFill>
        <p:spPr>
          <a:xfrm>
            <a:off x="4495325" y="2899438"/>
            <a:ext cx="112014" cy="214884"/>
          </a:xfrm>
          <a:prstGeom prst="rect">
            <a:avLst/>
          </a:prstGeom>
        </p:spPr>
      </p:pic>
      <p:pic>
        <p:nvPicPr>
          <p:cNvPr id="4111" name="Image 4110"/>
          <p:cNvPicPr>
            <a:picLocks noChangeAspect="1"/>
          </p:cNvPicPr>
          <p:nvPr>
            <p:custDataLst>
              <p:tags r:id="rId4"/>
            </p:custDataLst>
          </p:nvPr>
        </p:nvPicPr>
        <p:blipFill>
          <a:blip r:embed="rId21" cstate="print">
            <a:extLst>
              <a:ext uri="{28A0092B-C50C-407E-A947-70E740481C1C}">
                <a14:useLocalDpi xmlns:a14="http://schemas.microsoft.com/office/drawing/2010/main" val="0"/>
              </a:ext>
            </a:extLst>
          </a:blip>
          <a:stretch>
            <a:fillRect/>
          </a:stretch>
        </p:blipFill>
        <p:spPr>
          <a:xfrm>
            <a:off x="895021" y="3677143"/>
            <a:ext cx="1720215" cy="255270"/>
          </a:xfrm>
          <a:prstGeom prst="rect">
            <a:avLst/>
          </a:prstGeom>
        </p:spPr>
      </p:pic>
      <p:pic>
        <p:nvPicPr>
          <p:cNvPr id="62" name="Image 61"/>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4740037" y="3659292"/>
            <a:ext cx="3474720" cy="255270"/>
          </a:xfrm>
          <a:prstGeom prst="rect">
            <a:avLst/>
          </a:prstGeom>
        </p:spPr>
      </p:pic>
      <p:pic>
        <p:nvPicPr>
          <p:cNvPr id="4096" name="Image 4095"/>
          <p:cNvPicPr>
            <a:picLocks noChangeAspect="1"/>
          </p:cNvPicPr>
          <p:nvPr>
            <p:custDataLst>
              <p:tags r:id="rId6"/>
            </p:custDataLst>
          </p:nvPr>
        </p:nvPicPr>
        <p:blipFill>
          <a:blip r:embed="rId23" cstate="print">
            <a:extLst>
              <a:ext uri="{28A0092B-C50C-407E-A947-70E740481C1C}">
                <a14:useLocalDpi xmlns:a14="http://schemas.microsoft.com/office/drawing/2010/main" val="0"/>
              </a:ext>
            </a:extLst>
          </a:blip>
          <a:stretch>
            <a:fillRect/>
          </a:stretch>
        </p:blipFill>
        <p:spPr>
          <a:xfrm>
            <a:off x="4472501" y="3690971"/>
            <a:ext cx="203454" cy="205740"/>
          </a:xfrm>
          <a:prstGeom prst="rect">
            <a:avLst/>
          </a:prstGeom>
        </p:spPr>
      </p:pic>
      <p:grpSp>
        <p:nvGrpSpPr>
          <p:cNvPr id="4097" name="Groupe 4096"/>
          <p:cNvGrpSpPr/>
          <p:nvPr/>
        </p:nvGrpSpPr>
        <p:grpSpPr>
          <a:xfrm>
            <a:off x="748740" y="1043769"/>
            <a:ext cx="7311887" cy="1435790"/>
            <a:chOff x="748740" y="1043769"/>
            <a:chExt cx="7311887" cy="1435790"/>
          </a:xfrm>
        </p:grpSpPr>
        <p:sp>
          <p:nvSpPr>
            <p:cNvPr id="36" name="Ellipse 35"/>
            <p:cNvSpPr/>
            <p:nvPr/>
          </p:nvSpPr>
          <p:spPr bwMode="auto">
            <a:xfrm>
              <a:off x="6920940" y="1063099"/>
              <a:ext cx="1139687" cy="1099930"/>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3" name="Ellipse 12"/>
            <p:cNvSpPr/>
            <p:nvPr/>
          </p:nvSpPr>
          <p:spPr bwMode="auto">
            <a:xfrm>
              <a:off x="748740" y="1043769"/>
              <a:ext cx="1139687" cy="1099930"/>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20" name="Ellipse 19"/>
            <p:cNvSpPr/>
            <p:nvPr/>
          </p:nvSpPr>
          <p:spPr bwMode="auto">
            <a:xfrm>
              <a:off x="1802658" y="1253691"/>
              <a:ext cx="674275" cy="636642"/>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7" name="Connecteur droit 6"/>
            <p:cNvCxnSpPr/>
            <p:nvPr/>
          </p:nvCxnSpPr>
          <p:spPr bwMode="auto">
            <a:xfrm>
              <a:off x="4519474" y="2403359"/>
              <a:ext cx="0" cy="76200"/>
            </a:xfrm>
            <a:prstGeom prst="line">
              <a:avLst/>
            </a:prstGeom>
            <a:solidFill>
              <a:schemeClr val="accent1"/>
            </a:solidFill>
            <a:ln w="190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Ellipse 70"/>
            <p:cNvSpPr/>
            <p:nvPr/>
          </p:nvSpPr>
          <p:spPr bwMode="auto">
            <a:xfrm>
              <a:off x="6415711" y="1275413"/>
              <a:ext cx="674275" cy="636642"/>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grpSp>
        <p:nvGrpSpPr>
          <p:cNvPr id="4115" name="Groupe 4114"/>
          <p:cNvGrpSpPr/>
          <p:nvPr/>
        </p:nvGrpSpPr>
        <p:grpSpPr>
          <a:xfrm>
            <a:off x="4519474" y="1613064"/>
            <a:ext cx="2683184" cy="828398"/>
            <a:chOff x="4519474" y="1613064"/>
            <a:chExt cx="2683184" cy="828398"/>
          </a:xfrm>
        </p:grpSpPr>
        <p:pic>
          <p:nvPicPr>
            <p:cNvPr id="10" name="Image 9"/>
            <p:cNvPicPr>
              <a:picLocks noChangeAspect="1"/>
            </p:cNvPicPr>
            <p:nvPr>
              <p:custDataLst>
                <p:tags r:id="rId13"/>
              </p:custDataLst>
            </p:nvPr>
          </p:nvPicPr>
          <p:blipFill>
            <a:blip r:embed="rId24" cstate="print">
              <a:extLst>
                <a:ext uri="{28A0092B-C50C-407E-A947-70E740481C1C}">
                  <a14:useLocalDpi xmlns:a14="http://schemas.microsoft.com/office/drawing/2010/main" val="0"/>
                </a:ext>
              </a:extLst>
            </a:blip>
            <a:stretch>
              <a:fillRect/>
            </a:stretch>
          </p:blipFill>
          <p:spPr>
            <a:xfrm>
              <a:off x="4805078" y="1805371"/>
              <a:ext cx="326898" cy="338328"/>
            </a:xfrm>
            <a:prstGeom prst="rect">
              <a:avLst/>
            </a:prstGeom>
          </p:spPr>
        </p:pic>
        <p:cxnSp>
          <p:nvCxnSpPr>
            <p:cNvPr id="25" name="Connecteur droit avec flèche 24"/>
            <p:cNvCxnSpPr/>
            <p:nvPr/>
          </p:nvCxnSpPr>
          <p:spPr bwMode="auto">
            <a:xfrm flipV="1">
              <a:off x="4519474" y="1613064"/>
              <a:ext cx="2683184" cy="828398"/>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3" name="Groupe 4102"/>
          <p:cNvGrpSpPr/>
          <p:nvPr/>
        </p:nvGrpSpPr>
        <p:grpSpPr>
          <a:xfrm>
            <a:off x="1645920" y="1613064"/>
            <a:ext cx="2873555" cy="828396"/>
            <a:chOff x="1645920" y="1613064"/>
            <a:chExt cx="2873555" cy="828396"/>
          </a:xfrm>
        </p:grpSpPr>
        <p:pic>
          <p:nvPicPr>
            <p:cNvPr id="9" name="Image 8"/>
            <p:cNvPicPr>
              <a:picLocks noChangeAspect="1"/>
            </p:cNvPicPr>
            <p:nvPr>
              <p:custDataLst>
                <p:tags r:id="rId12"/>
              </p:custDataLst>
            </p:nvPr>
          </p:nvPicPr>
          <p:blipFill>
            <a:blip r:embed="rId25" cstate="print">
              <a:extLst>
                <a:ext uri="{28A0092B-C50C-407E-A947-70E740481C1C}">
                  <a14:useLocalDpi xmlns:a14="http://schemas.microsoft.com/office/drawing/2010/main" val="0"/>
                </a:ext>
              </a:extLst>
            </a:blip>
            <a:stretch>
              <a:fillRect/>
            </a:stretch>
          </p:blipFill>
          <p:spPr>
            <a:xfrm>
              <a:off x="3573070" y="1805371"/>
              <a:ext cx="320040" cy="338328"/>
            </a:xfrm>
            <a:prstGeom prst="rect">
              <a:avLst/>
            </a:prstGeom>
          </p:spPr>
        </p:pic>
        <p:cxnSp>
          <p:nvCxnSpPr>
            <p:cNvPr id="5" name="Connecteur droit avec flèche 4"/>
            <p:cNvCxnSpPr/>
            <p:nvPr/>
          </p:nvCxnSpPr>
          <p:spPr bwMode="auto">
            <a:xfrm flipH="1" flipV="1">
              <a:off x="1645920" y="1613064"/>
              <a:ext cx="2873555" cy="828396"/>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6" name="Groupe 4105"/>
          <p:cNvGrpSpPr/>
          <p:nvPr/>
        </p:nvGrpSpPr>
        <p:grpSpPr>
          <a:xfrm>
            <a:off x="2139795" y="1572012"/>
            <a:ext cx="2371206" cy="831348"/>
            <a:chOff x="2139795" y="1572012"/>
            <a:chExt cx="2371206" cy="831348"/>
          </a:xfrm>
        </p:grpSpPr>
        <p:pic>
          <p:nvPicPr>
            <p:cNvPr id="29" name="Image 28"/>
            <p:cNvPicPr>
              <a:picLocks noChangeAspect="1"/>
            </p:cNvPicPr>
            <p:nvPr>
              <p:custDataLst>
                <p:tags r:id="rId11"/>
              </p:custDataLst>
            </p:nvPr>
          </p:nvPicPr>
          <p:blipFill>
            <a:blip r:embed="rId26" cstate="print">
              <a:extLst>
                <a:ext uri="{28A0092B-C50C-407E-A947-70E740481C1C}">
                  <a14:useLocalDpi xmlns:a14="http://schemas.microsoft.com/office/drawing/2010/main" val="0"/>
                </a:ext>
              </a:extLst>
            </a:blip>
            <a:stretch>
              <a:fillRect/>
            </a:stretch>
          </p:blipFill>
          <p:spPr>
            <a:xfrm>
              <a:off x="3149376" y="1576474"/>
              <a:ext cx="352044" cy="265176"/>
            </a:xfrm>
            <a:prstGeom prst="rect">
              <a:avLst/>
            </a:prstGeom>
          </p:spPr>
        </p:pic>
        <p:cxnSp>
          <p:nvCxnSpPr>
            <p:cNvPr id="50" name="Connecteur droit avec flèche 49"/>
            <p:cNvCxnSpPr/>
            <p:nvPr/>
          </p:nvCxnSpPr>
          <p:spPr bwMode="auto">
            <a:xfrm flipH="1" flipV="1">
              <a:off x="2139795" y="1572012"/>
              <a:ext cx="2371206" cy="831348"/>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8" name="Groupe 4107"/>
          <p:cNvGrpSpPr/>
          <p:nvPr/>
        </p:nvGrpSpPr>
        <p:grpSpPr>
          <a:xfrm>
            <a:off x="1318583" y="1613064"/>
            <a:ext cx="3153918" cy="841260"/>
            <a:chOff x="1318583" y="1613064"/>
            <a:chExt cx="3153918" cy="841260"/>
          </a:xfrm>
        </p:grpSpPr>
        <p:pic>
          <p:nvPicPr>
            <p:cNvPr id="28" name="Image 27"/>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2788188" y="2163029"/>
              <a:ext cx="361188" cy="265176"/>
            </a:xfrm>
            <a:prstGeom prst="rect">
              <a:avLst/>
            </a:prstGeom>
          </p:spPr>
        </p:pic>
        <p:cxnSp>
          <p:nvCxnSpPr>
            <p:cNvPr id="48" name="Connecteur droit avec flèche 47"/>
            <p:cNvCxnSpPr/>
            <p:nvPr/>
          </p:nvCxnSpPr>
          <p:spPr bwMode="auto">
            <a:xfrm flipH="1" flipV="1">
              <a:off x="1318583" y="1613064"/>
              <a:ext cx="3153918" cy="841260"/>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13" name="Groupe 4112"/>
          <p:cNvGrpSpPr/>
          <p:nvPr/>
        </p:nvGrpSpPr>
        <p:grpSpPr>
          <a:xfrm>
            <a:off x="4511001" y="1588316"/>
            <a:ext cx="2971308" cy="866008"/>
            <a:chOff x="4519475" y="1593734"/>
            <a:chExt cx="2971308" cy="866008"/>
          </a:xfrm>
        </p:grpSpPr>
        <p:pic>
          <p:nvPicPr>
            <p:cNvPr id="55" name="Image 54"/>
            <p:cNvPicPr>
              <a:picLocks noChangeAspect="1"/>
            </p:cNvPicPr>
            <p:nvPr>
              <p:custDataLst>
                <p:tags r:id="rId8"/>
              </p:custDataLst>
            </p:nvPr>
          </p:nvPicPr>
          <p:blipFill>
            <a:blip r:embed="rId28" cstate="print">
              <a:extLst>
                <a:ext uri="{28A0092B-C50C-407E-A947-70E740481C1C}">
                  <a14:useLocalDpi xmlns:a14="http://schemas.microsoft.com/office/drawing/2010/main" val="0"/>
                </a:ext>
              </a:extLst>
            </a:blip>
            <a:stretch>
              <a:fillRect/>
            </a:stretch>
          </p:blipFill>
          <p:spPr>
            <a:xfrm>
              <a:off x="5455567" y="1593734"/>
              <a:ext cx="361188" cy="265176"/>
            </a:xfrm>
            <a:prstGeom prst="rect">
              <a:avLst/>
            </a:prstGeom>
          </p:spPr>
        </p:pic>
        <p:cxnSp>
          <p:nvCxnSpPr>
            <p:cNvPr id="56" name="Connecteur droit avec flèche 55"/>
            <p:cNvCxnSpPr/>
            <p:nvPr/>
          </p:nvCxnSpPr>
          <p:spPr bwMode="auto">
            <a:xfrm flipV="1">
              <a:off x="4528508" y="1612016"/>
              <a:ext cx="2962275" cy="847726"/>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eur droit avec flèche 52"/>
            <p:cNvCxnSpPr/>
            <p:nvPr/>
          </p:nvCxnSpPr>
          <p:spPr bwMode="auto">
            <a:xfrm flipV="1">
              <a:off x="4519475" y="1612016"/>
              <a:ext cx="2233373" cy="816189"/>
            </a:xfrm>
            <a:prstGeom prst="straightConnector1">
              <a:avLst/>
            </a:prstGeom>
            <a:solidFill>
              <a:schemeClr val="accent1"/>
            </a:solidFill>
            <a:ln w="19050" cap="flat" cmpd="sng" algn="ctr">
              <a:solidFill>
                <a:srgbClr val="000000"/>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10" name="Image 4109"/>
            <p:cNvPicPr>
              <a:picLocks noChangeAspect="1"/>
            </p:cNvPicPr>
            <p:nvPr>
              <p:custDataLst>
                <p:tags r:id="rId9"/>
              </p:custDataLst>
            </p:nvPr>
          </p:nvPicPr>
          <p:blipFill>
            <a:blip r:embed="rId29" cstate="print">
              <a:extLst>
                <a:ext uri="{28A0092B-C50C-407E-A947-70E740481C1C}">
                  <a14:useLocalDpi xmlns:a14="http://schemas.microsoft.com/office/drawing/2010/main" val="0"/>
                </a:ext>
              </a:extLst>
            </a:blip>
            <a:stretch>
              <a:fillRect/>
            </a:stretch>
          </p:blipFill>
          <p:spPr>
            <a:xfrm>
              <a:off x="5804730" y="2158802"/>
              <a:ext cx="352044" cy="265176"/>
            </a:xfrm>
            <a:prstGeom prst="rect">
              <a:avLst/>
            </a:prstGeom>
          </p:spPr>
        </p:pic>
      </p:grpSp>
      <p:pic>
        <p:nvPicPr>
          <p:cNvPr id="4112" name="Image 4111"/>
          <p:cNvPicPr>
            <a:picLocks noChangeAspect="1"/>
          </p:cNvPicPr>
          <p:nvPr>
            <p:custDataLst>
              <p:tags r:id="rId7"/>
            </p:custDataLst>
          </p:nvPr>
        </p:nvPicPr>
        <p:blipFill>
          <a:blip r:embed="rId30" cstate="print">
            <a:extLst>
              <a:ext uri="{28A0092B-C50C-407E-A947-70E740481C1C}">
                <a14:useLocalDpi xmlns:a14="http://schemas.microsoft.com/office/drawing/2010/main" val="0"/>
              </a:ext>
            </a:extLst>
          </a:blip>
          <a:stretch>
            <a:fillRect/>
          </a:stretch>
        </p:blipFill>
        <p:spPr>
          <a:xfrm>
            <a:off x="2641312" y="3666206"/>
            <a:ext cx="1720215" cy="255270"/>
          </a:xfrm>
          <a:prstGeom prst="rect">
            <a:avLst/>
          </a:prstGeom>
        </p:spPr>
      </p:pic>
    </p:spTree>
    <p:extLst>
      <p:ext uri="{BB962C8B-B14F-4D97-AF65-F5344CB8AC3E}">
        <p14:creationId xmlns:p14="http://schemas.microsoft.com/office/powerpoint/2010/main" val="358009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9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dirty="0" smtClean="0">
                <a:solidFill>
                  <a:schemeClr val="bg1">
                    <a:lumMod val="20000"/>
                    <a:lumOff val="80000"/>
                  </a:schemeClr>
                </a:solidFill>
              </a:rPr>
              <a:t>Bosons et Fermions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91</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35" name="Rectangle 34"/>
          <p:cNvSpPr/>
          <p:nvPr/>
        </p:nvSpPr>
        <p:spPr>
          <a:xfrm>
            <a:off x="145775" y="1509989"/>
            <a:ext cx="8899799" cy="707886"/>
          </a:xfrm>
          <a:prstGeom prst="rect">
            <a:avLst/>
          </a:prstGeom>
        </p:spPr>
        <p:txBody>
          <a:bodyPr wrap="square">
            <a:spAutoFit/>
          </a:bodyPr>
          <a:lstStyle/>
          <a:p>
            <a:r>
              <a:rPr lang="fr-FR" sz="2000" i="0" dirty="0" smtClean="0">
                <a:solidFill>
                  <a:schemeClr val="accent2">
                    <a:lumMod val="75000"/>
                  </a:schemeClr>
                </a:solidFill>
              </a:rPr>
              <a:t>Les particules formant la matière sont des fermions : électrons, protons, neutrons… Mais l’atome d’hydrogène (1 proton + 1 électron) est un boson. </a:t>
            </a:r>
            <a:endParaRPr lang="fr-FR" sz="2000" i="0" dirty="0">
              <a:solidFill>
                <a:schemeClr val="accent2">
                  <a:lumMod val="75000"/>
                </a:schemeClr>
              </a:solidFill>
            </a:endParaRPr>
          </a:p>
        </p:txBody>
      </p:sp>
      <p:sp>
        <p:nvSpPr>
          <p:cNvPr id="22" name="Rectangle 21"/>
          <p:cNvSpPr/>
          <p:nvPr/>
        </p:nvSpPr>
        <p:spPr>
          <a:xfrm>
            <a:off x="145775" y="2576789"/>
            <a:ext cx="8899799" cy="400110"/>
          </a:xfrm>
          <a:prstGeom prst="rect">
            <a:avLst/>
          </a:prstGeom>
        </p:spPr>
        <p:txBody>
          <a:bodyPr wrap="square">
            <a:spAutoFit/>
          </a:bodyPr>
          <a:lstStyle/>
          <a:p>
            <a:pPr algn="ctr"/>
            <a:r>
              <a:rPr lang="fr-FR" sz="2000" i="0" dirty="0" smtClean="0">
                <a:solidFill>
                  <a:schemeClr val="accent2">
                    <a:lumMod val="75000"/>
                  </a:schemeClr>
                </a:solidFill>
              </a:rPr>
              <a:t>Le photon est un boson.</a:t>
            </a:r>
            <a:endParaRPr lang="fr-FR" sz="2000" i="0" dirty="0">
              <a:solidFill>
                <a:schemeClr val="accent2">
                  <a:lumMod val="75000"/>
                </a:schemeClr>
              </a:solidFill>
            </a:endParaRPr>
          </a:p>
        </p:txBody>
      </p:sp>
      <p:sp>
        <p:nvSpPr>
          <p:cNvPr id="23" name="Rectangle 22"/>
          <p:cNvSpPr/>
          <p:nvPr/>
        </p:nvSpPr>
        <p:spPr>
          <a:xfrm>
            <a:off x="145774" y="3453089"/>
            <a:ext cx="8899799" cy="1015663"/>
          </a:xfrm>
          <a:prstGeom prst="rect">
            <a:avLst/>
          </a:prstGeom>
        </p:spPr>
        <p:txBody>
          <a:bodyPr wrap="square">
            <a:spAutoFit/>
          </a:bodyPr>
          <a:lstStyle/>
          <a:p>
            <a:r>
              <a:rPr lang="fr-FR" sz="2000" i="0" dirty="0" smtClean="0">
                <a:solidFill>
                  <a:schemeClr val="accent2">
                    <a:lumMod val="75000"/>
                  </a:schemeClr>
                </a:solidFill>
              </a:rPr>
              <a:t>Si un atome émet un photon en présence d’autres photons, le photon émis aura tendance à être identique à ceux qui sont déjà présents : effet dit d’« émission stimulée » : base du fonctionnement </a:t>
            </a:r>
            <a:r>
              <a:rPr lang="fr-FR" sz="2000" i="0" smtClean="0">
                <a:solidFill>
                  <a:schemeClr val="accent2">
                    <a:lumMod val="75000"/>
                  </a:schemeClr>
                </a:solidFill>
              </a:rPr>
              <a:t>du laser.</a:t>
            </a:r>
            <a:endParaRPr lang="fr-FR" sz="2000" i="0" dirty="0">
              <a:solidFill>
                <a:schemeClr val="accent2">
                  <a:lumMod val="75000"/>
                </a:schemeClr>
              </a:solidFill>
            </a:endParaRPr>
          </a:p>
        </p:txBody>
      </p:sp>
    </p:spTree>
    <p:extLst>
      <p:ext uri="{BB962C8B-B14F-4D97-AF65-F5344CB8AC3E}">
        <p14:creationId xmlns:p14="http://schemas.microsoft.com/office/powerpoint/2010/main" val="3173161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p:bldP spid="2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748740" y="805368"/>
            <a:ext cx="2363290" cy="4073950"/>
            <a:chOff x="748740" y="805368"/>
            <a:chExt cx="2363290" cy="407395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40" y="805368"/>
              <a:ext cx="2363290" cy="407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cteur droit 3"/>
            <p:cNvCxnSpPr/>
            <p:nvPr/>
          </p:nvCxnSpPr>
          <p:spPr bwMode="auto">
            <a:xfrm>
              <a:off x="1610436" y="3998794"/>
              <a:ext cx="777922"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cteur droit 18"/>
            <p:cNvCxnSpPr/>
            <p:nvPr/>
          </p:nvCxnSpPr>
          <p:spPr bwMode="auto">
            <a:xfrm>
              <a:off x="1419367" y="3521122"/>
              <a:ext cx="11520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22"/>
            <p:cNvCxnSpPr/>
            <p:nvPr/>
          </p:nvCxnSpPr>
          <p:spPr bwMode="auto">
            <a:xfrm>
              <a:off x="1290949" y="3029803"/>
              <a:ext cx="13968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onnecteur droit 24"/>
            <p:cNvCxnSpPr/>
            <p:nvPr/>
          </p:nvCxnSpPr>
          <p:spPr bwMode="auto">
            <a:xfrm>
              <a:off x="1174567" y="2511189"/>
              <a:ext cx="1664167"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Bosons et Fermions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92</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2" name="Rectangle 11"/>
          <p:cNvSpPr/>
          <p:nvPr/>
        </p:nvSpPr>
        <p:spPr>
          <a:xfrm>
            <a:off x="6546419" y="805368"/>
            <a:ext cx="1045031" cy="400110"/>
          </a:xfrm>
          <a:prstGeom prst="rect">
            <a:avLst/>
          </a:prstGeom>
        </p:spPr>
        <p:txBody>
          <a:bodyPr wrap="square">
            <a:spAutoFit/>
          </a:bodyPr>
          <a:lstStyle/>
          <a:p>
            <a:r>
              <a:rPr lang="fr-FR" sz="2000" i="0" dirty="0" smtClean="0">
                <a:solidFill>
                  <a:schemeClr val="accent2">
                    <a:lumMod val="75000"/>
                  </a:schemeClr>
                </a:solidFill>
              </a:rPr>
              <a:t>Bosons</a:t>
            </a:r>
            <a:endParaRPr lang="fr-FR" sz="2000" i="0" dirty="0">
              <a:solidFill>
                <a:schemeClr val="accent2">
                  <a:lumMod val="75000"/>
                </a:schemeClr>
              </a:solidFill>
            </a:endParaRPr>
          </a:p>
        </p:txBody>
      </p:sp>
      <p:sp>
        <p:nvSpPr>
          <p:cNvPr id="13" name="Rectangle 12"/>
          <p:cNvSpPr/>
          <p:nvPr/>
        </p:nvSpPr>
        <p:spPr>
          <a:xfrm>
            <a:off x="1214952" y="805368"/>
            <a:ext cx="1430865" cy="400110"/>
          </a:xfrm>
          <a:prstGeom prst="rect">
            <a:avLst/>
          </a:prstGeom>
        </p:spPr>
        <p:txBody>
          <a:bodyPr wrap="square">
            <a:spAutoFit/>
          </a:bodyPr>
          <a:lstStyle/>
          <a:p>
            <a:r>
              <a:rPr lang="fr-FR" sz="2000" i="0" dirty="0" smtClean="0">
                <a:solidFill>
                  <a:schemeClr val="accent2">
                    <a:lumMod val="75000"/>
                  </a:schemeClr>
                </a:solidFill>
              </a:rPr>
              <a:t>Fermions</a:t>
            </a:r>
            <a:endParaRPr lang="fr-FR" sz="2000" i="0" dirty="0">
              <a:solidFill>
                <a:schemeClr val="accent2">
                  <a:lumMod val="75000"/>
                </a:schemeClr>
              </a:solidFill>
            </a:endParaRPr>
          </a:p>
        </p:txBody>
      </p:sp>
      <p:grpSp>
        <p:nvGrpSpPr>
          <p:cNvPr id="28" name="Groupe 27"/>
          <p:cNvGrpSpPr/>
          <p:nvPr/>
        </p:nvGrpSpPr>
        <p:grpSpPr>
          <a:xfrm>
            <a:off x="5887289" y="805368"/>
            <a:ext cx="2363290" cy="4073950"/>
            <a:chOff x="748740" y="805368"/>
            <a:chExt cx="2363290" cy="4073950"/>
          </a:xfrm>
        </p:grpSpPr>
        <p:pic>
          <p:nvPicPr>
            <p:cNvPr id="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40" y="805368"/>
              <a:ext cx="2363290" cy="407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Connecteur droit 30"/>
            <p:cNvCxnSpPr/>
            <p:nvPr/>
          </p:nvCxnSpPr>
          <p:spPr bwMode="auto">
            <a:xfrm>
              <a:off x="1610436" y="3998794"/>
              <a:ext cx="777922"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necteur droit 31"/>
            <p:cNvCxnSpPr/>
            <p:nvPr/>
          </p:nvCxnSpPr>
          <p:spPr bwMode="auto">
            <a:xfrm>
              <a:off x="1419367" y="3521122"/>
              <a:ext cx="11520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cteur droit 32"/>
            <p:cNvCxnSpPr/>
            <p:nvPr/>
          </p:nvCxnSpPr>
          <p:spPr bwMode="auto">
            <a:xfrm>
              <a:off x="1290949" y="3029803"/>
              <a:ext cx="13968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Connecteur droit 33"/>
            <p:cNvCxnSpPr/>
            <p:nvPr/>
          </p:nvCxnSpPr>
          <p:spPr bwMode="auto">
            <a:xfrm>
              <a:off x="1174567" y="2511189"/>
              <a:ext cx="1664167"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oupe 5"/>
          <p:cNvGrpSpPr/>
          <p:nvPr/>
        </p:nvGrpSpPr>
        <p:grpSpPr>
          <a:xfrm>
            <a:off x="1926349" y="2448241"/>
            <a:ext cx="143301" cy="1613500"/>
            <a:chOff x="1926349" y="2448241"/>
            <a:chExt cx="143301" cy="1613500"/>
          </a:xfrm>
        </p:grpSpPr>
        <p:sp>
          <p:nvSpPr>
            <p:cNvPr id="35" name="Ellipse 34"/>
            <p:cNvSpPr/>
            <p:nvPr/>
          </p:nvSpPr>
          <p:spPr bwMode="auto">
            <a:xfrm>
              <a:off x="1943650" y="3935846"/>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Ellipse 35"/>
            <p:cNvSpPr/>
            <p:nvPr/>
          </p:nvSpPr>
          <p:spPr bwMode="auto">
            <a:xfrm>
              <a:off x="1943650" y="3458174"/>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7" name="Ellipse 36"/>
            <p:cNvSpPr/>
            <p:nvPr/>
          </p:nvSpPr>
          <p:spPr bwMode="auto">
            <a:xfrm>
              <a:off x="1926349" y="2966855"/>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8" name="Ellipse 37"/>
            <p:cNvSpPr/>
            <p:nvPr/>
          </p:nvSpPr>
          <p:spPr bwMode="auto">
            <a:xfrm>
              <a:off x="1926349" y="2448241"/>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39" name="Rectangle 38"/>
          <p:cNvSpPr/>
          <p:nvPr/>
        </p:nvSpPr>
        <p:spPr>
          <a:xfrm>
            <a:off x="347780" y="4679263"/>
            <a:ext cx="4596073" cy="646331"/>
          </a:xfrm>
          <a:prstGeom prst="rect">
            <a:avLst/>
          </a:prstGeom>
        </p:spPr>
        <p:txBody>
          <a:bodyPr wrap="square">
            <a:spAutoFit/>
          </a:bodyPr>
          <a:lstStyle/>
          <a:p>
            <a:r>
              <a:rPr lang="fr-FR" i="0" dirty="0" smtClean="0">
                <a:solidFill>
                  <a:schemeClr val="accent2">
                    <a:lumMod val="75000"/>
                  </a:schemeClr>
                </a:solidFill>
              </a:rPr>
              <a:t>Principe d’« exclusion » de Pauli :</a:t>
            </a:r>
          </a:p>
          <a:p>
            <a:r>
              <a:rPr lang="fr-FR" i="0" dirty="0" smtClean="0">
                <a:solidFill>
                  <a:schemeClr val="accent2">
                    <a:lumMod val="75000"/>
                  </a:schemeClr>
                </a:solidFill>
              </a:rPr>
              <a:t>responsable de la stabilité de la matière</a:t>
            </a:r>
            <a:endParaRPr lang="fr-FR" i="0" dirty="0">
              <a:solidFill>
                <a:schemeClr val="accent2">
                  <a:lumMod val="75000"/>
                </a:schemeClr>
              </a:solidFill>
            </a:endParaRPr>
          </a:p>
        </p:txBody>
      </p:sp>
      <p:grpSp>
        <p:nvGrpSpPr>
          <p:cNvPr id="7" name="Groupe 6"/>
          <p:cNvGrpSpPr/>
          <p:nvPr/>
        </p:nvGrpSpPr>
        <p:grpSpPr>
          <a:xfrm>
            <a:off x="6799679" y="2966855"/>
            <a:ext cx="663804" cy="1094886"/>
            <a:chOff x="6799679" y="2966855"/>
            <a:chExt cx="663804" cy="1094886"/>
          </a:xfrm>
        </p:grpSpPr>
        <p:sp>
          <p:nvSpPr>
            <p:cNvPr id="41" name="Ellipse 40"/>
            <p:cNvSpPr/>
            <p:nvPr/>
          </p:nvSpPr>
          <p:spPr bwMode="auto">
            <a:xfrm>
              <a:off x="7064898" y="3935846"/>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 name="Ellipse 41"/>
            <p:cNvSpPr/>
            <p:nvPr/>
          </p:nvSpPr>
          <p:spPr bwMode="auto">
            <a:xfrm>
              <a:off x="6925679" y="3930553"/>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3" name="Ellipse 42"/>
            <p:cNvSpPr/>
            <p:nvPr/>
          </p:nvSpPr>
          <p:spPr bwMode="auto">
            <a:xfrm>
              <a:off x="7190898" y="3935846"/>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4" name="Ellipse 43"/>
            <p:cNvSpPr/>
            <p:nvPr/>
          </p:nvSpPr>
          <p:spPr bwMode="auto">
            <a:xfrm>
              <a:off x="7337483" y="3935846"/>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Ellipse 44"/>
            <p:cNvSpPr/>
            <p:nvPr/>
          </p:nvSpPr>
          <p:spPr bwMode="auto">
            <a:xfrm>
              <a:off x="6799679" y="3930552"/>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6" name="Ellipse 45"/>
            <p:cNvSpPr/>
            <p:nvPr/>
          </p:nvSpPr>
          <p:spPr bwMode="auto">
            <a:xfrm>
              <a:off x="7031756" y="3452881"/>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7" name="Ellipse 46"/>
            <p:cNvSpPr/>
            <p:nvPr/>
          </p:nvSpPr>
          <p:spPr bwMode="auto">
            <a:xfrm>
              <a:off x="7185219" y="3458174"/>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 name="Ellipse 47"/>
            <p:cNvSpPr/>
            <p:nvPr/>
          </p:nvSpPr>
          <p:spPr bwMode="auto">
            <a:xfrm>
              <a:off x="7061346" y="2966855"/>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49" name="Rectangle 48"/>
          <p:cNvSpPr/>
          <p:nvPr/>
        </p:nvSpPr>
        <p:spPr>
          <a:xfrm>
            <a:off x="5709415" y="4694652"/>
            <a:ext cx="2886535" cy="369332"/>
          </a:xfrm>
          <a:prstGeom prst="rect">
            <a:avLst/>
          </a:prstGeom>
        </p:spPr>
        <p:txBody>
          <a:bodyPr wrap="square">
            <a:spAutoFit/>
          </a:bodyPr>
          <a:lstStyle/>
          <a:p>
            <a:r>
              <a:rPr lang="fr-FR" i="0" dirty="0" smtClean="0">
                <a:solidFill>
                  <a:schemeClr val="accent2">
                    <a:lumMod val="75000"/>
                  </a:schemeClr>
                </a:solidFill>
              </a:rPr>
              <a:t>Regroupement de bosons</a:t>
            </a:r>
            <a:endParaRPr lang="fr-FR" i="0" dirty="0">
              <a:solidFill>
                <a:schemeClr val="accent2">
                  <a:lumMod val="75000"/>
                </a:schemeClr>
              </a:solidFill>
            </a:endParaRPr>
          </a:p>
        </p:txBody>
      </p:sp>
    </p:spTree>
    <p:extLst>
      <p:ext uri="{BB962C8B-B14F-4D97-AF65-F5344CB8AC3E}">
        <p14:creationId xmlns:p14="http://schemas.microsoft.com/office/powerpoint/2010/main" val="3082931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9" grpId="0"/>
      <p:bldP spid="4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6941" y="888807"/>
            <a:ext cx="2363290" cy="407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e 15"/>
          <p:cNvGrpSpPr/>
          <p:nvPr/>
        </p:nvGrpSpPr>
        <p:grpSpPr>
          <a:xfrm>
            <a:off x="748740" y="805368"/>
            <a:ext cx="2363290" cy="4073950"/>
            <a:chOff x="748740" y="805368"/>
            <a:chExt cx="2363290" cy="4073950"/>
          </a:xfrm>
        </p:grpSpPr>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740" y="805368"/>
              <a:ext cx="2363290" cy="407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cteur droit 3"/>
            <p:cNvCxnSpPr/>
            <p:nvPr/>
          </p:nvCxnSpPr>
          <p:spPr bwMode="auto">
            <a:xfrm>
              <a:off x="1610436" y="3998794"/>
              <a:ext cx="777922"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cteur droit 18"/>
            <p:cNvCxnSpPr/>
            <p:nvPr/>
          </p:nvCxnSpPr>
          <p:spPr bwMode="auto">
            <a:xfrm>
              <a:off x="1419367" y="3521122"/>
              <a:ext cx="11520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22"/>
            <p:cNvCxnSpPr/>
            <p:nvPr/>
          </p:nvCxnSpPr>
          <p:spPr bwMode="auto">
            <a:xfrm>
              <a:off x="1290949" y="3029803"/>
              <a:ext cx="13968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onnecteur droit 24"/>
            <p:cNvCxnSpPr/>
            <p:nvPr/>
          </p:nvCxnSpPr>
          <p:spPr bwMode="auto">
            <a:xfrm>
              <a:off x="1174567" y="2511189"/>
              <a:ext cx="1664167"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Particules distinguables x particules </a:t>
            </a:r>
            <a:r>
              <a:rPr lang="fr-FR" sz="2000" i="1" dirty="0" err="1" smtClean="0">
                <a:solidFill>
                  <a:schemeClr val="bg1">
                    <a:lumMod val="20000"/>
                    <a:lumOff val="80000"/>
                  </a:schemeClr>
                </a:solidFill>
              </a:rPr>
              <a:t>indistinguables</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93</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2" name="Rectangle 11"/>
          <p:cNvSpPr/>
          <p:nvPr/>
        </p:nvSpPr>
        <p:spPr>
          <a:xfrm>
            <a:off x="6729186" y="820161"/>
            <a:ext cx="1148090" cy="400110"/>
          </a:xfrm>
          <a:prstGeom prst="rect">
            <a:avLst/>
          </a:prstGeom>
        </p:spPr>
        <p:txBody>
          <a:bodyPr wrap="square">
            <a:spAutoFit/>
          </a:bodyPr>
          <a:lstStyle/>
          <a:p>
            <a:r>
              <a:rPr lang="fr-FR" sz="2000" i="0" dirty="0" smtClean="0">
                <a:solidFill>
                  <a:schemeClr val="accent2">
                    <a:lumMod val="75000"/>
                  </a:schemeClr>
                </a:solidFill>
              </a:rPr>
              <a:t>Bosons</a:t>
            </a:r>
            <a:endParaRPr lang="fr-FR" sz="2000" i="0" dirty="0">
              <a:solidFill>
                <a:schemeClr val="accent2">
                  <a:lumMod val="75000"/>
                </a:schemeClr>
              </a:solidFill>
            </a:endParaRPr>
          </a:p>
        </p:txBody>
      </p:sp>
      <p:sp>
        <p:nvSpPr>
          <p:cNvPr id="13" name="Rectangle 12"/>
          <p:cNvSpPr/>
          <p:nvPr/>
        </p:nvSpPr>
        <p:spPr>
          <a:xfrm>
            <a:off x="1214952" y="805368"/>
            <a:ext cx="1623782" cy="707886"/>
          </a:xfrm>
          <a:prstGeom prst="rect">
            <a:avLst/>
          </a:prstGeom>
        </p:spPr>
        <p:txBody>
          <a:bodyPr wrap="square">
            <a:spAutoFit/>
          </a:bodyPr>
          <a:lstStyle/>
          <a:p>
            <a:pPr algn="ctr"/>
            <a:r>
              <a:rPr lang="fr-FR" sz="2000" i="0" dirty="0" smtClean="0">
                <a:solidFill>
                  <a:schemeClr val="accent2">
                    <a:lumMod val="75000"/>
                  </a:schemeClr>
                </a:solidFill>
              </a:rPr>
              <a:t>Particules classiques</a:t>
            </a:r>
            <a:endParaRPr lang="fr-FR" sz="2000" i="0" dirty="0">
              <a:solidFill>
                <a:schemeClr val="accent2">
                  <a:lumMod val="75000"/>
                </a:schemeClr>
              </a:solidFill>
            </a:endParaRPr>
          </a:p>
        </p:txBody>
      </p:sp>
      <p:cxnSp>
        <p:nvCxnSpPr>
          <p:cNvPr id="31" name="Connecteur droit 30"/>
          <p:cNvCxnSpPr/>
          <p:nvPr/>
        </p:nvCxnSpPr>
        <p:spPr bwMode="auto">
          <a:xfrm>
            <a:off x="6723559" y="4100123"/>
            <a:ext cx="777922"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necteur droit 31"/>
          <p:cNvCxnSpPr/>
          <p:nvPr/>
        </p:nvCxnSpPr>
        <p:spPr bwMode="auto">
          <a:xfrm>
            <a:off x="6532490" y="3622451"/>
            <a:ext cx="11520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cteur droit 32"/>
          <p:cNvCxnSpPr/>
          <p:nvPr/>
        </p:nvCxnSpPr>
        <p:spPr bwMode="auto">
          <a:xfrm>
            <a:off x="6404072" y="3131132"/>
            <a:ext cx="13968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Connecteur droit 33"/>
          <p:cNvCxnSpPr/>
          <p:nvPr/>
        </p:nvCxnSpPr>
        <p:spPr bwMode="auto">
          <a:xfrm>
            <a:off x="6287690" y="2612518"/>
            <a:ext cx="1664167"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Ellipse 34"/>
          <p:cNvSpPr/>
          <p:nvPr/>
        </p:nvSpPr>
        <p:spPr bwMode="auto">
          <a:xfrm>
            <a:off x="1920519" y="3938908"/>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6" name="Ellipse 35"/>
          <p:cNvSpPr/>
          <p:nvPr/>
        </p:nvSpPr>
        <p:spPr bwMode="auto">
          <a:xfrm>
            <a:off x="2192913" y="3928321"/>
            <a:ext cx="126000" cy="125895"/>
          </a:xfrm>
          <a:prstGeom prst="ellipse">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37" name="Ellipse 36"/>
          <p:cNvSpPr/>
          <p:nvPr/>
        </p:nvSpPr>
        <p:spPr bwMode="auto">
          <a:xfrm>
            <a:off x="1705034" y="3930551"/>
            <a:ext cx="126000" cy="125895"/>
          </a:xfrm>
          <a:prstGeom prst="ellipse">
            <a:avLst/>
          </a:prstGeom>
          <a:solidFill>
            <a:srgbClr val="008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1" name="Ellipse 40"/>
          <p:cNvSpPr/>
          <p:nvPr/>
        </p:nvSpPr>
        <p:spPr bwMode="auto">
          <a:xfrm>
            <a:off x="7025387" y="4021965"/>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 name="Ellipse 41"/>
          <p:cNvSpPr/>
          <p:nvPr/>
        </p:nvSpPr>
        <p:spPr bwMode="auto">
          <a:xfrm>
            <a:off x="7303231" y="4024020"/>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Ellipse 44"/>
          <p:cNvSpPr/>
          <p:nvPr/>
        </p:nvSpPr>
        <p:spPr bwMode="auto">
          <a:xfrm>
            <a:off x="6758735" y="4026088"/>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50" name="Rectangle 49"/>
          <p:cNvSpPr/>
          <p:nvPr/>
        </p:nvSpPr>
        <p:spPr>
          <a:xfrm>
            <a:off x="4080982" y="1205478"/>
            <a:ext cx="1132463" cy="400110"/>
          </a:xfrm>
          <a:prstGeom prst="rect">
            <a:avLst/>
          </a:prstGeom>
        </p:spPr>
        <p:txBody>
          <a:bodyPr wrap="square">
            <a:spAutoFit/>
          </a:bodyPr>
          <a:lstStyle/>
          <a:p>
            <a:r>
              <a:rPr lang="fr-FR" sz="2000" i="0" dirty="0" smtClean="0">
                <a:solidFill>
                  <a:schemeClr val="accent2">
                    <a:lumMod val="75000"/>
                  </a:schemeClr>
                </a:solidFill>
              </a:rPr>
              <a:t>T = 0 K</a:t>
            </a:r>
            <a:endParaRPr lang="fr-FR" sz="2000" i="0" dirty="0">
              <a:solidFill>
                <a:schemeClr val="accent2">
                  <a:lumMod val="75000"/>
                </a:schemeClr>
              </a:solidFill>
            </a:endParaRPr>
          </a:p>
        </p:txBody>
      </p:sp>
      <p:sp>
        <p:nvSpPr>
          <p:cNvPr id="51" name="Rectangle 50"/>
          <p:cNvSpPr/>
          <p:nvPr/>
        </p:nvSpPr>
        <p:spPr>
          <a:xfrm>
            <a:off x="4080980" y="1205478"/>
            <a:ext cx="1132463" cy="400110"/>
          </a:xfrm>
          <a:prstGeom prst="rect">
            <a:avLst/>
          </a:prstGeom>
        </p:spPr>
        <p:txBody>
          <a:bodyPr wrap="square">
            <a:spAutoFit/>
          </a:bodyPr>
          <a:lstStyle/>
          <a:p>
            <a:r>
              <a:rPr lang="fr-FR" sz="2000" i="0" dirty="0" smtClean="0">
                <a:solidFill>
                  <a:schemeClr val="accent2">
                    <a:lumMod val="75000"/>
                  </a:schemeClr>
                </a:solidFill>
              </a:rPr>
              <a:t>T &gt; 0 K</a:t>
            </a:r>
            <a:endParaRPr lang="fr-FR" sz="2000" i="0" dirty="0">
              <a:solidFill>
                <a:schemeClr val="accent2">
                  <a:lumMod val="75000"/>
                </a:schemeClr>
              </a:solidFill>
            </a:endParaRPr>
          </a:p>
        </p:txBody>
      </p:sp>
      <p:pic>
        <p:nvPicPr>
          <p:cNvPr id="5" name="Image 4"/>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1101619" y="4730673"/>
            <a:ext cx="1775460" cy="255270"/>
          </a:xfrm>
          <a:prstGeom prst="rect">
            <a:avLst/>
          </a:prstGeom>
        </p:spPr>
      </p:pic>
      <p:pic>
        <p:nvPicPr>
          <p:cNvPr id="53" name="Image 52"/>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519984" y="4628773"/>
            <a:ext cx="1775460" cy="255270"/>
          </a:xfrm>
          <a:prstGeom prst="rect">
            <a:avLst/>
          </a:prstGeom>
        </p:spPr>
      </p:pic>
      <p:pic>
        <p:nvPicPr>
          <p:cNvPr id="20" name="Image 19"/>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100615" y="5135301"/>
            <a:ext cx="2705100" cy="287655"/>
          </a:xfrm>
          <a:prstGeom prst="rect">
            <a:avLst/>
          </a:prstGeom>
        </p:spPr>
      </p:pic>
      <p:sp>
        <p:nvSpPr>
          <p:cNvPr id="55" name="Ellipse 54"/>
          <p:cNvSpPr/>
          <p:nvPr/>
        </p:nvSpPr>
        <p:spPr bwMode="auto">
          <a:xfrm>
            <a:off x="1641098" y="3461235"/>
            <a:ext cx="126000" cy="125895"/>
          </a:xfrm>
          <a:prstGeom prst="ellipse">
            <a:avLst/>
          </a:prstGeom>
          <a:solidFill>
            <a:srgbClr val="008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21" name="Image 20"/>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104220" y="5531085"/>
            <a:ext cx="2705100" cy="287655"/>
          </a:xfrm>
          <a:prstGeom prst="rect">
            <a:avLst/>
          </a:prstGeom>
        </p:spPr>
      </p:pic>
      <p:pic>
        <p:nvPicPr>
          <p:cNvPr id="22" name="Image 21"/>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103854" y="5913221"/>
            <a:ext cx="2705100" cy="287655"/>
          </a:xfrm>
          <a:prstGeom prst="rect">
            <a:avLst/>
          </a:prstGeom>
        </p:spPr>
      </p:pic>
      <p:pic>
        <p:nvPicPr>
          <p:cNvPr id="18" name="Image 17"/>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5519984" y="5037978"/>
            <a:ext cx="3331845" cy="287655"/>
          </a:xfrm>
          <a:prstGeom prst="rect">
            <a:avLst/>
          </a:prstGeom>
        </p:spPr>
      </p:pic>
      <p:sp>
        <p:nvSpPr>
          <p:cNvPr id="62" name="Ellipse 61"/>
          <p:cNvSpPr/>
          <p:nvPr/>
        </p:nvSpPr>
        <p:spPr bwMode="auto">
          <a:xfrm>
            <a:off x="1920519" y="3452312"/>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3" name="Ellipse 62"/>
          <p:cNvSpPr/>
          <p:nvPr/>
        </p:nvSpPr>
        <p:spPr bwMode="auto">
          <a:xfrm>
            <a:off x="2194118" y="3449251"/>
            <a:ext cx="126000" cy="125895"/>
          </a:xfrm>
          <a:prstGeom prst="ellipse">
            <a:avLst/>
          </a:prstGeom>
          <a:solidFill>
            <a:schemeClr val="bg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5" name="Ellipse 64"/>
          <p:cNvSpPr/>
          <p:nvPr/>
        </p:nvSpPr>
        <p:spPr bwMode="auto">
          <a:xfrm>
            <a:off x="7057156" y="3573482"/>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66" name="Rectangle 65"/>
          <p:cNvSpPr/>
          <p:nvPr/>
        </p:nvSpPr>
        <p:spPr>
          <a:xfrm>
            <a:off x="3018090" y="4637868"/>
            <a:ext cx="1132463" cy="400110"/>
          </a:xfrm>
          <a:prstGeom prst="rect">
            <a:avLst/>
          </a:prstGeom>
        </p:spPr>
        <p:txBody>
          <a:bodyPr wrap="square">
            <a:spAutoFit/>
          </a:bodyPr>
          <a:lstStyle/>
          <a:p>
            <a:r>
              <a:rPr lang="fr-FR" sz="2000" i="0" dirty="0" smtClean="0">
                <a:solidFill>
                  <a:schemeClr val="accent2">
                    <a:lumMod val="75000"/>
                  </a:schemeClr>
                </a:solidFill>
              </a:rPr>
              <a:t>~1/4</a:t>
            </a:r>
            <a:endParaRPr lang="fr-FR" sz="2000" i="0" dirty="0">
              <a:solidFill>
                <a:schemeClr val="accent2">
                  <a:lumMod val="75000"/>
                </a:schemeClr>
              </a:solidFill>
            </a:endParaRPr>
          </a:p>
        </p:txBody>
      </p:sp>
      <p:sp>
        <p:nvSpPr>
          <p:cNvPr id="67" name="Rectangle 66"/>
          <p:cNvSpPr/>
          <p:nvPr/>
        </p:nvSpPr>
        <p:spPr>
          <a:xfrm>
            <a:off x="6296768" y="5474857"/>
            <a:ext cx="1132463" cy="400110"/>
          </a:xfrm>
          <a:prstGeom prst="rect">
            <a:avLst/>
          </a:prstGeom>
        </p:spPr>
        <p:txBody>
          <a:bodyPr wrap="square">
            <a:spAutoFit/>
          </a:bodyPr>
          <a:lstStyle/>
          <a:p>
            <a:r>
              <a:rPr lang="fr-FR" sz="2000" i="0" dirty="0" smtClean="0">
                <a:solidFill>
                  <a:schemeClr val="accent2">
                    <a:lumMod val="75000"/>
                  </a:schemeClr>
                </a:solidFill>
              </a:rPr>
              <a:t>~1/2</a:t>
            </a:r>
            <a:endParaRPr lang="fr-FR" sz="2000" i="0" dirty="0">
              <a:solidFill>
                <a:schemeClr val="accent2">
                  <a:lumMod val="75000"/>
                </a:schemeClr>
              </a:solidFill>
            </a:endParaRPr>
          </a:p>
        </p:txBody>
      </p:sp>
    </p:spTree>
    <p:extLst>
      <p:ext uri="{BB962C8B-B14F-4D97-AF65-F5344CB8AC3E}">
        <p14:creationId xmlns:p14="http://schemas.microsoft.com/office/powerpoint/2010/main" val="1943083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7"/>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5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62"/>
                                        </p:tgtEl>
                                        <p:attrNameLst>
                                          <p:attrName>style.visibility</p:attrName>
                                        </p:attrNameLst>
                                      </p:cBhvr>
                                      <p:to>
                                        <p:strVal val="hidden"/>
                                      </p:to>
                                    </p:set>
                                  </p:childTnLst>
                                </p:cTn>
                              </p:par>
                              <p:par>
                                <p:cTn id="63" presetID="1" presetClass="entr" presetSubtype="0" fill="hold" grpId="2"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6"/>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41"/>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36" grpId="0" animBg="1"/>
      <p:bldP spid="36" grpId="1" animBg="1"/>
      <p:bldP spid="37" grpId="0" animBg="1"/>
      <p:bldP spid="37" grpId="1" animBg="1"/>
      <p:bldP spid="37" grpId="2" animBg="1"/>
      <p:bldP spid="41" grpId="0" animBg="1"/>
      <p:bldP spid="41" grpId="1" animBg="1"/>
      <p:bldP spid="42" grpId="0" animBg="1"/>
      <p:bldP spid="45" grpId="0" animBg="1"/>
      <p:bldP spid="50" grpId="0"/>
      <p:bldP spid="50" grpId="1"/>
      <p:bldP spid="51" grpId="0"/>
      <p:bldP spid="55" grpId="0" animBg="1"/>
      <p:bldP spid="55" grpId="1" animBg="1"/>
      <p:bldP spid="62" grpId="0" animBg="1"/>
      <p:bldP spid="62" grpId="1" animBg="1"/>
      <p:bldP spid="63" grpId="0" animBg="1"/>
      <p:bldP spid="65" grpId="0" animBg="1"/>
      <p:bldP spid="66" grpId="0"/>
      <p:bldP spid="6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Condensation de Bose-Einstein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94</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cxnSp>
        <p:nvCxnSpPr>
          <p:cNvPr id="6" name="Connecteur droit avec flèche 5"/>
          <p:cNvCxnSpPr/>
          <p:nvPr/>
        </p:nvCxnSpPr>
        <p:spPr bwMode="auto">
          <a:xfrm>
            <a:off x="1310165" y="4380927"/>
            <a:ext cx="4340008" cy="0"/>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necteur droit avec flèche 46"/>
          <p:cNvCxnSpPr/>
          <p:nvPr/>
        </p:nvCxnSpPr>
        <p:spPr bwMode="auto">
          <a:xfrm flipV="1">
            <a:off x="1310165" y="859805"/>
            <a:ext cx="0" cy="3534771"/>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Image 23"/>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855938" y="859805"/>
            <a:ext cx="342900" cy="258318"/>
          </a:xfrm>
          <a:prstGeom prst="rect">
            <a:avLst/>
          </a:prstGeom>
        </p:spPr>
      </p:pic>
      <p:pic>
        <p:nvPicPr>
          <p:cNvPr id="14" name="Image 13"/>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5442147" y="4505630"/>
            <a:ext cx="208026" cy="208026"/>
          </a:xfrm>
          <a:prstGeom prst="rect">
            <a:avLst/>
          </a:prstGeom>
        </p:spPr>
      </p:pic>
      <p:cxnSp>
        <p:nvCxnSpPr>
          <p:cNvPr id="17" name="Connecteur droit 16"/>
          <p:cNvCxnSpPr>
            <a:endCxn id="26" idx="2"/>
          </p:cNvCxnSpPr>
          <p:nvPr/>
        </p:nvCxnSpPr>
        <p:spPr bwMode="auto">
          <a:xfrm flipH="1" flipV="1">
            <a:off x="3766913" y="4079856"/>
            <a:ext cx="1405588" cy="176535"/>
          </a:xfrm>
          <a:prstGeom prst="line">
            <a:avLst/>
          </a:prstGeom>
          <a:solidFill>
            <a:schemeClr val="accent1"/>
          </a:solidFill>
          <a:ln w="2857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Arc 25"/>
          <p:cNvSpPr/>
          <p:nvPr/>
        </p:nvSpPr>
        <p:spPr bwMode="auto">
          <a:xfrm>
            <a:off x="-1132633" y="1296538"/>
            <a:ext cx="4899546" cy="5566635"/>
          </a:xfrm>
          <a:prstGeom prst="arc">
            <a:avLst>
              <a:gd name="adj1" fmla="val 16199996"/>
              <a:gd name="adj2" fmla="val 0"/>
            </a:avLst>
          </a:prstGeom>
          <a:noFill/>
          <a:ln w="28575" cap="flat" cmpd="sng" algn="ctr">
            <a:solidFill>
              <a:srgbClr val="0000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39" name="Image 38"/>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3649102" y="4585644"/>
            <a:ext cx="276606" cy="256032"/>
          </a:xfrm>
          <a:prstGeom prst="rect">
            <a:avLst/>
          </a:prstGeom>
        </p:spPr>
      </p:pic>
      <p:grpSp>
        <p:nvGrpSpPr>
          <p:cNvPr id="4100" name="Groupe 4099"/>
          <p:cNvGrpSpPr/>
          <p:nvPr/>
        </p:nvGrpSpPr>
        <p:grpSpPr>
          <a:xfrm>
            <a:off x="1310166" y="1296538"/>
            <a:ext cx="3916927" cy="3029797"/>
            <a:chOff x="2456598" y="1296538"/>
            <a:chExt cx="4558353" cy="3029797"/>
          </a:xfrm>
        </p:grpSpPr>
        <p:cxnSp>
          <p:nvCxnSpPr>
            <p:cNvPr id="68" name="Connecteur droit 67"/>
            <p:cNvCxnSpPr/>
            <p:nvPr/>
          </p:nvCxnSpPr>
          <p:spPr bwMode="auto">
            <a:xfrm flipH="1" flipV="1">
              <a:off x="4285398" y="4186448"/>
              <a:ext cx="2729553" cy="139887"/>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Forme libre 58"/>
            <p:cNvSpPr/>
            <p:nvPr/>
          </p:nvSpPr>
          <p:spPr bwMode="auto">
            <a:xfrm>
              <a:off x="2456598" y="1296538"/>
              <a:ext cx="1828800" cy="2889967"/>
            </a:xfrm>
            <a:custGeom>
              <a:avLst/>
              <a:gdLst>
                <a:gd name="connsiteX0" fmla="*/ 0 w 1801505"/>
                <a:gd name="connsiteY0" fmla="*/ 0 h 3070747"/>
                <a:gd name="connsiteX1" fmla="*/ 204717 w 1801505"/>
                <a:gd name="connsiteY1" fmla="*/ 1692323 h 3070747"/>
                <a:gd name="connsiteX2" fmla="*/ 682388 w 1801505"/>
                <a:gd name="connsiteY2" fmla="*/ 2715905 h 3070747"/>
                <a:gd name="connsiteX3" fmla="*/ 1801505 w 1801505"/>
                <a:gd name="connsiteY3" fmla="*/ 3070747 h 3070747"/>
                <a:gd name="connsiteX0" fmla="*/ 0 w 1828800"/>
                <a:gd name="connsiteY0" fmla="*/ 0 h 2972483"/>
                <a:gd name="connsiteX1" fmla="*/ 204717 w 1828800"/>
                <a:gd name="connsiteY1" fmla="*/ 1692323 h 2972483"/>
                <a:gd name="connsiteX2" fmla="*/ 682388 w 1828800"/>
                <a:gd name="connsiteY2" fmla="*/ 2715905 h 2972483"/>
                <a:gd name="connsiteX3" fmla="*/ 1828800 w 1828800"/>
                <a:gd name="connsiteY3" fmla="*/ 2972483 h 2972483"/>
                <a:gd name="connsiteX0" fmla="*/ 0 w 1828800"/>
                <a:gd name="connsiteY0" fmla="*/ 0 h 2972542"/>
                <a:gd name="connsiteX1" fmla="*/ 204717 w 1828800"/>
                <a:gd name="connsiteY1" fmla="*/ 1692323 h 2972542"/>
                <a:gd name="connsiteX2" fmla="*/ 682388 w 1828800"/>
                <a:gd name="connsiteY2" fmla="*/ 2715905 h 2972542"/>
                <a:gd name="connsiteX3" fmla="*/ 1828800 w 1828800"/>
                <a:gd name="connsiteY3" fmla="*/ 2972483 h 2972542"/>
              </a:gdLst>
              <a:ahLst/>
              <a:cxnLst>
                <a:cxn ang="0">
                  <a:pos x="connsiteX0" y="connsiteY0"/>
                </a:cxn>
                <a:cxn ang="0">
                  <a:pos x="connsiteX1" y="connsiteY1"/>
                </a:cxn>
                <a:cxn ang="0">
                  <a:pos x="connsiteX2" y="connsiteY2"/>
                </a:cxn>
                <a:cxn ang="0">
                  <a:pos x="connsiteX3" y="connsiteY3"/>
                </a:cxn>
              </a:cxnLst>
              <a:rect l="l" t="t" r="r" b="b"/>
              <a:pathLst>
                <a:path w="1828800" h="2972542">
                  <a:moveTo>
                    <a:pt x="0" y="0"/>
                  </a:moveTo>
                  <a:cubicBezTo>
                    <a:pt x="45493" y="619836"/>
                    <a:pt x="90986" y="1239672"/>
                    <a:pt x="204717" y="1692323"/>
                  </a:cubicBezTo>
                  <a:cubicBezTo>
                    <a:pt x="318448" y="2144974"/>
                    <a:pt x="411708" y="2502545"/>
                    <a:pt x="682388" y="2715905"/>
                  </a:cubicBezTo>
                  <a:cubicBezTo>
                    <a:pt x="953069" y="2929265"/>
                    <a:pt x="1628633" y="2974433"/>
                    <a:pt x="1828800" y="2972483"/>
                  </a:cubicBezTo>
                </a:path>
              </a:pathLst>
            </a:cu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sp>
        <p:nvSpPr>
          <p:cNvPr id="19" name="Rectangle 18"/>
          <p:cNvSpPr/>
          <p:nvPr/>
        </p:nvSpPr>
        <p:spPr>
          <a:xfrm>
            <a:off x="4449170" y="2994695"/>
            <a:ext cx="4055067" cy="400110"/>
          </a:xfrm>
          <a:prstGeom prst="rect">
            <a:avLst/>
          </a:prstGeom>
        </p:spPr>
        <p:txBody>
          <a:bodyPr wrap="square">
            <a:spAutoFit/>
          </a:bodyPr>
          <a:lstStyle/>
          <a:p>
            <a:pPr algn="ctr"/>
            <a:r>
              <a:rPr lang="fr-FR" sz="2000" i="0" dirty="0" smtClean="0">
                <a:solidFill>
                  <a:schemeClr val="accent2">
                    <a:lumMod val="75000"/>
                  </a:schemeClr>
                </a:solidFill>
              </a:rPr>
              <a:t>Condensation de Bose-Einstein</a:t>
            </a:r>
            <a:endParaRPr lang="fr-FR" sz="2000" i="0" dirty="0">
              <a:solidFill>
                <a:schemeClr val="accent2">
                  <a:lumMod val="75000"/>
                </a:schemeClr>
              </a:solidFill>
            </a:endParaRPr>
          </a:p>
        </p:txBody>
      </p:sp>
      <p:pic>
        <p:nvPicPr>
          <p:cNvPr id="1026" name="Picture 2" descr="http://upload.wikimedia.org/wikipedia/commons/thumb/a/ac/AatyenBose1925.jpg/220px-AatyenBose192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1067" y="736947"/>
            <a:ext cx="1582548" cy="20932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wgHBgkIBwgKCgkLDRYPDQwMDRsUFRAWIB0iIiAdHx8kKDQsJCYxJx8fLT0tMTU3Ojo6Iys/RD84QzQ5OjcBCgoKDQwNGg8PGjclHyU3Nzc3Nzc3Nzc3Nzc3Nzc3Nzc3Nzc3Nzc3Nzc3Nzc3Nzc3Nzc3Nzc3Nzc3Nzc3Nzc3N//AABEIAJwAfQMBIgACEQEDEQH/xAAbAAACAgMBAAAAAAAAAAAAAAAEBQMGAQIHAP/EADoQAAIBAwMCBAIIAwgDAAAAAAECAwAEEQUSITFRBhMiQTJhFCNCcYGRobEHUsEVM2JygpLR4STC8P/EABQBAQAAAAAAAAAAAAAAAAAAAAD/xAAUEQEAAAAAAAAAAAAAAAAAAAAA/9oADAMBAAIRAxEAPwDlsly8pzKAxrCMuCTEpHejTpjb/gbFbR6WW6Fl75oBCqFj9UOOxrVvJGCUzuHfpRa2UguAZUkMfvjjNZbTGdjtR9g6d6AHZEzcRtj5NXhFEwx6x+NHtaSImI4m470OtnOX+Bjn2AoIzbwlvSzdPc1g2ag/GRTaDSG2iSbv91TT6ei5JXoOcZOKBJ9FjAB3tXjFDj+8IpnJAMYTgdiKEaGLJEkZz8jQDpDErDy5GYn2xUbJGWILkYPPFFJHDE4aMuG9smoQkUkrHzG7nig2DxqcFvxxUnoKFxMmB7e9RPEjj0lz8sVC0DqhYjgUG0qDAZfet7eTCYwajZsRqCfavQuFBzQXpLO5nYeVbuwOOccUUPD77T9JngiOPd+lTXd7ezthpNqAcKgwBQBRhywJJ70Ex0zTY8ebqLMR7IM1OkOkbcGa4J7haWuD/IaJtARsYJuwV4/GgNisbKXPkSTHPdax9BWNjzuAwCCOlOorR8Qpbxky3D7U4+EDqcU0k8NXdwyrHmPd8RdeaCkGNBkEHhRnP/3y/Wld5NEH8tFBOcZ6AVeNX8I36oyxyB+ADjj8qq1z4XvUyCqgHrkUFeblsRgH36cUFdI6793Tr16U+l0qSzIZxuAGBk9aGu7VZYN6L1GMHjPegV2FxAZPJuYtx+yT1pwmn2jLu8kfnVYkU28obk8/pVm0mY3Ft8XvxkUBMWm2u3IVhn2BrE2j2pjbG48d6PiBVF5BzWFJ3SE9KCh3ShJCo6CsIuR0ra95uJP8xqS2XMecfpQdFkRjsI9hUbqzc4oor6ScniomXHvQL5S27GDT/QrOSd4dqAkqePl3NKPo7SThV6mrtplnHpVjE9w7LJIoyBzgGge+G9P9YuJGZjGuxARgfM/PrVgZRj/iobBFjto1TAUL7VMxGKAO4Uc8VTvEU6ozYq53K5U/OqJ4m9DNgde1BS9UudzEE8AcUtyvlMoIBDbgM9azqkmJsGgY74RTASAFT0BGeaCDVLbKMypk9eOoqTwucs6EcdRzRE135hI2IOoPGKhtJIYrsn0gtk4JxQPZBtC4/et9heJzxkdjQxk38rtxipYX+olZwSoB6UFEuf76Qf4jTWyQG3XgUFc2w3sQeTzRCho40AY9KDo0LlgQwGSaluIwq571GrKFXgg45oido3jJTI2gcGgXr6LkHoMU/lu7i6gAfc0WAsbpwAQB1pCzYk9POabadIpKpIg9LAhgcD8f0oLhLqV7b6VG8ARpcYOTySOuKzoGtvqaMsgUSp8QBqO70mLU4LTeXNtEjb0jOfMJI4/MfpUHh/QY9H+kXS28kYAZg8zhpHJySSBwKCt+KfGM8d1LaWzbXjfmqvfXl4Y1mvr7b5hO1SCc/j0rSZxL4hmupVDEyHKt86tmq6I2pW8UttbWzGGLZGQcFV7DIP70HNL+SSSUHIdeu5aXXjHKuOqnIq4T6FLYwl7sgHcRhDnaPxGapupuvmMqdAeKDdrlZED/AAkZzgUHNJ5gz2AqHexGCTgc14jB5yPxoHmg/SGZmZ2aLHT51YLcMY2FKtFeBrfZA4yoyw96dQKDbNn3HWgrlwsaSyM65+QpezuScjaPajL7y45fq33KetRGN5AGxx7UHQGzvUHvXriXbAyr7sM/OpCp8z7qEuuYBj+egljK7w+BgY60xEnoUhQOetKY26A/KmUnGFzwFGBQdB8FTifRUycmN2Q/nn+tMdTuIksp2d1AUEHNVnwHcAQXsP8AKyv+Yx/SkviTxDaGzl09YWIdyXk3EFmz7Y9qDnmoXynU7meOT6tXzj+aui6PqscumJLE+fT0rlF9bwwXJKB/KJwRnP601sPEEdiiwBcQtwTmgdeItTWSKRB1IxXNrgkzNnvVp1OQNKT1z0+dVSfPmvnvQejTcGPYV5iWO72rCbui5yfYCnehae7tJNcwMEQZQuuMkn270Eug2rLGbiUYJGF74qz24BsXX/Cf2pdwo4oyJ2W0kwPs/wBKCmBjJP5Y6d6LkcqFUMOKEyfPwo6CplYEZIoOhAsCwyevvUF5gQoPnmipHR3ZkXC+3PShb7afLHQAc0EAzuGO4o1mK7i2ckAih7UAv7nntRmPOZ09IbAGW4wBQNfCWoJZ3oaU4jm9DHt8/wA6dN4M0+6vLi7uUaQM2UTOAO/71TRuWIKfYkZHvVw8K+IFwtleFlxxFI/3cA0FK8Q+FbTzWSytJ15JLF/+6rV94aFvErTyNtJ6Z6V2TWtctt09sFAkUfEfeuQ+ItYkuHeJckLwDQLZ3T6Y+GyiLxn7qQTvvmdh7nii8TOCvJdzzU0Nh5a5YZI70ASIY0Ln0nHHcVY9E1l7uJbO7fdJGuI2b7S9cfeKrt5JukKjoOv31ApKsGBII6EUF1dgB/SmOmOkiOr9GUjH4VVrDUhOuydgJf5icbv+6sOnjJIBIPegbvpekw6WX8j60jrjmqVe28ImIRto7VbdTedLdY9x+fFV6+tAXVgc5HNBalHpUd6ivmAlUBV4HapVbJA7UJdMDKPuoNBLJ5owftUTcMeWwNxPPHyqC3VWuBk/arW+uUimKcvtPscCgMErbASQAtY+mJHEZJZQSq8LnnpSWa8llcgHaCeg6CtA6ia3iKeZvkBkXONyDkj8RxQdT1jw75nhK2uUthLqEECySBch5RjLLnv2+7FUqDw1HrMlv/ZJWWK4PxsPgHuSPlXR5PE94lmbldEkMW8oh84Ddj/TVU0nxBo3hqXUbl4popbpvNFoSNsI91B98nnp8qCq+PfD1t4Un090OYplcMxHVhj/AJqlX+pPc7lgUpEOre7f8Vc/4g+LIvGlhbQ2mnzQNazl2kdwVIIIwPmTj8qpstusaeUPs/Ef5jQLPet9hxmiorYBtx6VvKgVCccUAIGTgU60PW5NMuYvPjaaBWBI+0PupZZR7pT8qOaAUF2n16w1IO9uy4I+E8EfhVUup7hJm8s+knighEByByPcVrJJM2Mtux3oOo3GlT2481AJoTyrx8g0kuBuk4HRQaYWGsXFvD59pLImecDp+Iol9VsLhmGpWI3nH19udp/29KCtzzNEpKNhj2oWTPQfnUd5IrXhVN3luxK564B4/SpMcA96DKgRjJo3wfbf2jrts7ruR5DjP8qAt+pAFItWuWVVhhwXkO0ffXQP4W2G/WncD6u1gWMf5ic/+n60F88XyraaTCudqB8fgFNcMmMev67l+LYNhmboFHUmr5/E7Xv/ACpoF52HylH7/rmufI7x2YhYAMzlmwOefagM1O4tDIU023FvZRHEa/aY9NzfP9qTFdxz2oib2jHtya9GgC80AbjYcUNcMfKYj8qJu3SNcswznp3pfJOZPQg4PFAdYRgRg9+TRsi8DFRWKbYwD7CsySYnCg0Gwj9JNLbqYpJtWms7COEZ7Ujmfe5IoL/k+UwxweahvX2BieD0o2RMIOR7Cl2sr6QCevQ0AMSebK0j/Z4FSSybQWJxivRqY4grNk+5pZrVx5cWxTyRig10xfpmovcsPRD8J7k12L+FsP0e0mlcep1+kSE+wbG0f7VB/wBVcps4xbaMB8JMZZvvIrr1leWulaPrk0rbEBVFx1OYwFAoOa67MLzU5bk8qGJTPuc5zSk8yZJ4HNFX845ZhjPIRf2FAEt5OXABY5wO1BgHc5NbscVqnoQkjoK84O3PXNAJeRCaIgdRyKW2gHnYP601kcIpZuMUoVy1wHHUtQPYjtQn5UB5hfUY1HTdipzJtiNA2smb5H7Z4/CgZ6gNy4J9Py60mbrhQcCnVyVgiZpOXb27UlZizEg0HSW6rigNT9U8fyohmOc9gSKXBmdmZiSe/wCdBpK+xSTVdfN9qSIeVz7dvem2qOywNg96V6GAbiRvcL1oHF5IPo7oPcFQO1M9a11r5bWKJWL+RH5kWcAyBApY9hxSS7cxQSuuNyjIz3zRFnEsdvvGS7gMzMckmggnJ3JGDulfG5v6fdWJ2HmBV6AYFaQMXuyzckA4rQkmfHtQE9U5ocSbCVPKnkfI1PIcJQMjEKxFAHqE+5hGD6R1rS0j3PuxjHSok9bktzzRqgIMLQYupNse0dTUWnHF0pxkjp99QzMWcZqbTj9fn32mgPvSqr6jualoVz9k4+QprLGpOSOaFnYqwC8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2" name="Imag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68519" y="736947"/>
            <a:ext cx="1582548" cy="2093280"/>
          </a:xfrm>
          <a:prstGeom prst="rect">
            <a:avLst/>
          </a:prstGeom>
        </p:spPr>
      </p:pic>
      <p:cxnSp>
        <p:nvCxnSpPr>
          <p:cNvPr id="9" name="Connecteur droit avec flèche 8"/>
          <p:cNvCxnSpPr/>
          <p:nvPr/>
        </p:nvCxnSpPr>
        <p:spPr bwMode="auto">
          <a:xfrm flipH="1">
            <a:off x="3925709" y="3394805"/>
            <a:ext cx="1942810" cy="563046"/>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Imag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4090156" y="5305322"/>
            <a:ext cx="1613916" cy="276606"/>
          </a:xfrm>
          <a:prstGeom prst="rect">
            <a:avLst/>
          </a:prstGeom>
        </p:spPr>
      </p:pic>
    </p:spTree>
    <p:extLst>
      <p:ext uri="{BB962C8B-B14F-4D97-AF65-F5344CB8AC3E}">
        <p14:creationId xmlns:p14="http://schemas.microsoft.com/office/powerpoint/2010/main" val="86215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Superfluidité</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95</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2" name="Rectangle 11"/>
          <p:cNvSpPr/>
          <p:nvPr/>
        </p:nvSpPr>
        <p:spPr>
          <a:xfrm>
            <a:off x="560286" y="906847"/>
            <a:ext cx="1776734" cy="707886"/>
          </a:xfrm>
          <a:prstGeom prst="rect">
            <a:avLst/>
          </a:prstGeom>
        </p:spPr>
        <p:txBody>
          <a:bodyPr wrap="square">
            <a:spAutoFit/>
          </a:bodyPr>
          <a:lstStyle/>
          <a:p>
            <a:r>
              <a:rPr lang="fr-FR" sz="2000" i="0" dirty="0" smtClean="0">
                <a:solidFill>
                  <a:schemeClr val="accent2">
                    <a:lumMod val="75000"/>
                  </a:schemeClr>
                </a:solidFill>
              </a:rPr>
              <a:t>Statistique de Bose-Einstein</a:t>
            </a:r>
            <a:endParaRPr lang="fr-FR" sz="2000" i="0" dirty="0">
              <a:solidFill>
                <a:schemeClr val="accent2">
                  <a:lumMod val="75000"/>
                </a:schemeClr>
              </a:solidFill>
            </a:endParaRPr>
          </a:p>
        </p:txBody>
      </p:sp>
      <p:grpSp>
        <p:nvGrpSpPr>
          <p:cNvPr id="28" name="Groupe 27"/>
          <p:cNvGrpSpPr/>
          <p:nvPr/>
        </p:nvGrpSpPr>
        <p:grpSpPr>
          <a:xfrm>
            <a:off x="267008" y="1008176"/>
            <a:ext cx="2363290" cy="4073950"/>
            <a:chOff x="748740" y="805368"/>
            <a:chExt cx="2363290" cy="4073950"/>
          </a:xfrm>
        </p:grpSpPr>
        <p:pic>
          <p:nvPicPr>
            <p:cNvPr id="2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740" y="805368"/>
              <a:ext cx="2363290" cy="407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Connecteur droit 30"/>
            <p:cNvCxnSpPr/>
            <p:nvPr/>
          </p:nvCxnSpPr>
          <p:spPr bwMode="auto">
            <a:xfrm>
              <a:off x="1610436" y="3998794"/>
              <a:ext cx="777922"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necteur droit 31"/>
            <p:cNvCxnSpPr/>
            <p:nvPr/>
          </p:nvCxnSpPr>
          <p:spPr bwMode="auto">
            <a:xfrm>
              <a:off x="1419367" y="3521122"/>
              <a:ext cx="11520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cteur droit 32"/>
            <p:cNvCxnSpPr/>
            <p:nvPr/>
          </p:nvCxnSpPr>
          <p:spPr bwMode="auto">
            <a:xfrm>
              <a:off x="1290949" y="3029803"/>
              <a:ext cx="13968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Connecteur droit 33"/>
            <p:cNvCxnSpPr/>
            <p:nvPr/>
          </p:nvCxnSpPr>
          <p:spPr bwMode="auto">
            <a:xfrm>
              <a:off x="1174567" y="2511189"/>
              <a:ext cx="1664167"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1" name="Ellipse 40"/>
          <p:cNvSpPr/>
          <p:nvPr/>
        </p:nvSpPr>
        <p:spPr bwMode="auto">
          <a:xfrm>
            <a:off x="1448132" y="4127567"/>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2" name="Ellipse 41"/>
          <p:cNvSpPr/>
          <p:nvPr/>
        </p:nvSpPr>
        <p:spPr bwMode="auto">
          <a:xfrm>
            <a:off x="1708376" y="4125499"/>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5" name="Ellipse 44"/>
          <p:cNvSpPr/>
          <p:nvPr/>
        </p:nvSpPr>
        <p:spPr bwMode="auto">
          <a:xfrm>
            <a:off x="1163880" y="4127567"/>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38" name="Groupe 37"/>
          <p:cNvGrpSpPr/>
          <p:nvPr/>
        </p:nvGrpSpPr>
        <p:grpSpPr>
          <a:xfrm>
            <a:off x="4162567" y="1159133"/>
            <a:ext cx="3985146" cy="1060469"/>
            <a:chOff x="4162567" y="1628381"/>
            <a:chExt cx="3985146" cy="1060469"/>
          </a:xfrm>
        </p:grpSpPr>
        <p:sp>
          <p:nvSpPr>
            <p:cNvPr id="8" name="Rectangle 7"/>
            <p:cNvSpPr/>
            <p:nvPr/>
          </p:nvSpPr>
          <p:spPr bwMode="auto">
            <a:xfrm>
              <a:off x="4162567" y="1628381"/>
              <a:ext cx="3985146" cy="104885"/>
            </a:xfrm>
            <a:prstGeom prst="rect">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8" name="Rectangle 47"/>
            <p:cNvSpPr/>
            <p:nvPr/>
          </p:nvSpPr>
          <p:spPr bwMode="auto">
            <a:xfrm>
              <a:off x="4162567" y="2583965"/>
              <a:ext cx="3985146" cy="104885"/>
            </a:xfrm>
            <a:prstGeom prst="rect">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49" name="Rectangle 48"/>
            <p:cNvSpPr/>
            <p:nvPr/>
          </p:nvSpPr>
          <p:spPr bwMode="auto">
            <a:xfrm>
              <a:off x="4162567" y="1733507"/>
              <a:ext cx="3985146" cy="850458"/>
            </a:xfrm>
            <a:prstGeom prst="rect">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27" name="Groupe 26"/>
            <p:cNvGrpSpPr/>
            <p:nvPr/>
          </p:nvGrpSpPr>
          <p:grpSpPr>
            <a:xfrm>
              <a:off x="4162567" y="1856097"/>
              <a:ext cx="3985146" cy="1"/>
              <a:chOff x="4391167" y="5268037"/>
              <a:chExt cx="3985146" cy="1"/>
            </a:xfrm>
          </p:grpSpPr>
          <p:cxnSp>
            <p:nvCxnSpPr>
              <p:cNvPr id="14" name="Connecteur droit 13"/>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Connecteur droit avec flèche 25"/>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cteur droit avec flèche 57"/>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e 59"/>
            <p:cNvGrpSpPr/>
            <p:nvPr/>
          </p:nvGrpSpPr>
          <p:grpSpPr>
            <a:xfrm>
              <a:off x="4162567" y="2047166"/>
              <a:ext cx="3985146" cy="1"/>
              <a:chOff x="4391167" y="5268037"/>
              <a:chExt cx="3985146" cy="1"/>
            </a:xfrm>
          </p:grpSpPr>
          <p:cxnSp>
            <p:nvCxnSpPr>
              <p:cNvPr id="61" name="Connecteur droit 60"/>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Connecteur droit avec flèche 63"/>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Connecteur droit avec flèche 67"/>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e 68"/>
            <p:cNvGrpSpPr/>
            <p:nvPr/>
          </p:nvGrpSpPr>
          <p:grpSpPr>
            <a:xfrm>
              <a:off x="4162567" y="2265530"/>
              <a:ext cx="3985146" cy="1"/>
              <a:chOff x="4391167" y="5268037"/>
              <a:chExt cx="3985146" cy="1"/>
            </a:xfrm>
          </p:grpSpPr>
          <p:cxnSp>
            <p:nvCxnSpPr>
              <p:cNvPr id="70" name="Connecteur droit 69"/>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avec flèche 70"/>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Connecteur droit avec flèche 71"/>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 name="Groupe 72"/>
            <p:cNvGrpSpPr/>
            <p:nvPr/>
          </p:nvGrpSpPr>
          <p:grpSpPr>
            <a:xfrm>
              <a:off x="4162567" y="2456599"/>
              <a:ext cx="3985146" cy="1"/>
              <a:chOff x="4391167" y="5268037"/>
              <a:chExt cx="3985146" cy="1"/>
            </a:xfrm>
          </p:grpSpPr>
          <p:cxnSp>
            <p:nvCxnSpPr>
              <p:cNvPr id="74" name="Connecteur droit 73"/>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Connecteur droit avec flèche 74"/>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Connecteur droit avec flèche 75"/>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4" name="Groupe 43"/>
          <p:cNvGrpSpPr/>
          <p:nvPr/>
        </p:nvGrpSpPr>
        <p:grpSpPr>
          <a:xfrm>
            <a:off x="4161451" y="1017153"/>
            <a:ext cx="3990604" cy="1183943"/>
            <a:chOff x="4157109" y="3298821"/>
            <a:chExt cx="3990604" cy="1183943"/>
          </a:xfrm>
        </p:grpSpPr>
        <p:sp>
          <p:nvSpPr>
            <p:cNvPr id="78" name="Rectangle 77"/>
            <p:cNvSpPr/>
            <p:nvPr/>
          </p:nvSpPr>
          <p:spPr bwMode="auto">
            <a:xfrm>
              <a:off x="4162567" y="3422295"/>
              <a:ext cx="3985146" cy="104885"/>
            </a:xfrm>
            <a:prstGeom prst="rect">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79" name="Rectangle 78"/>
            <p:cNvSpPr/>
            <p:nvPr/>
          </p:nvSpPr>
          <p:spPr bwMode="auto">
            <a:xfrm>
              <a:off x="4162567" y="4377879"/>
              <a:ext cx="3985146" cy="104885"/>
            </a:xfrm>
            <a:prstGeom prst="rect">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80" name="Rectangle 79"/>
            <p:cNvSpPr/>
            <p:nvPr/>
          </p:nvSpPr>
          <p:spPr bwMode="auto">
            <a:xfrm>
              <a:off x="4162567" y="3527421"/>
              <a:ext cx="3985146" cy="850458"/>
            </a:xfrm>
            <a:prstGeom prst="rect">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83" name="Groupe 82"/>
            <p:cNvGrpSpPr/>
            <p:nvPr/>
          </p:nvGrpSpPr>
          <p:grpSpPr>
            <a:xfrm>
              <a:off x="4162567" y="4059444"/>
              <a:ext cx="3985146" cy="1"/>
              <a:chOff x="4391167" y="5268037"/>
              <a:chExt cx="3985146" cy="1"/>
            </a:xfrm>
          </p:grpSpPr>
          <p:cxnSp>
            <p:nvCxnSpPr>
              <p:cNvPr id="88" name="Connecteur droit 87"/>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Connecteur droit avec flèche 88"/>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Connecteur droit avec flèche 89"/>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e 83"/>
            <p:cNvGrpSpPr/>
            <p:nvPr/>
          </p:nvGrpSpPr>
          <p:grpSpPr>
            <a:xfrm>
              <a:off x="4162567" y="4250513"/>
              <a:ext cx="3985146" cy="1"/>
              <a:chOff x="4391167" y="5268037"/>
              <a:chExt cx="3985146" cy="1"/>
            </a:xfrm>
          </p:grpSpPr>
          <p:cxnSp>
            <p:nvCxnSpPr>
              <p:cNvPr id="85" name="Connecteur droit 84"/>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Connecteur droit avec flèche 85"/>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Connecteur droit avec flèche 86"/>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 name="Corde 8"/>
            <p:cNvSpPr/>
            <p:nvPr/>
          </p:nvSpPr>
          <p:spPr bwMode="auto">
            <a:xfrm>
              <a:off x="5926540" y="3298821"/>
              <a:ext cx="457200" cy="457200"/>
            </a:xfrm>
            <a:prstGeom prst="chord">
              <a:avLst>
                <a:gd name="adj1" fmla="val 21332825"/>
                <a:gd name="adj2" fmla="val 10897764"/>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 name="Forme libre 9"/>
            <p:cNvSpPr/>
            <p:nvPr/>
          </p:nvSpPr>
          <p:spPr bwMode="auto">
            <a:xfrm>
              <a:off x="4157109" y="3629035"/>
              <a:ext cx="3971499" cy="252295"/>
            </a:xfrm>
            <a:custGeom>
              <a:avLst/>
              <a:gdLst>
                <a:gd name="connsiteX0" fmla="*/ 0 w 3439236"/>
                <a:gd name="connsiteY0" fmla="*/ 13648 h 250620"/>
                <a:gd name="connsiteX1" fmla="*/ 559559 w 3439236"/>
                <a:gd name="connsiteY1" fmla="*/ 0 h 250620"/>
                <a:gd name="connsiteX2" fmla="*/ 1023582 w 3439236"/>
                <a:gd name="connsiteY2" fmla="*/ 13648 h 250620"/>
                <a:gd name="connsiteX3" fmla="*/ 1296538 w 3439236"/>
                <a:gd name="connsiteY3" fmla="*/ 81887 h 250620"/>
                <a:gd name="connsiteX4" fmla="*/ 1596788 w 3439236"/>
                <a:gd name="connsiteY4" fmla="*/ 191069 h 250620"/>
                <a:gd name="connsiteX5" fmla="*/ 1869744 w 3439236"/>
                <a:gd name="connsiteY5" fmla="*/ 245660 h 250620"/>
                <a:gd name="connsiteX6" fmla="*/ 2210938 w 3439236"/>
                <a:gd name="connsiteY6" fmla="*/ 68239 h 250620"/>
                <a:gd name="connsiteX7" fmla="*/ 2620371 w 3439236"/>
                <a:gd name="connsiteY7" fmla="*/ 27296 h 250620"/>
                <a:gd name="connsiteX8" fmla="*/ 3043451 w 3439236"/>
                <a:gd name="connsiteY8" fmla="*/ 13648 h 250620"/>
                <a:gd name="connsiteX9" fmla="*/ 3439236 w 3439236"/>
                <a:gd name="connsiteY9" fmla="*/ 27296 h 250620"/>
                <a:gd name="connsiteX0" fmla="*/ 0 w 3916908"/>
                <a:gd name="connsiteY0" fmla="*/ 13648 h 250620"/>
                <a:gd name="connsiteX1" fmla="*/ 559559 w 3916908"/>
                <a:gd name="connsiteY1" fmla="*/ 0 h 250620"/>
                <a:gd name="connsiteX2" fmla="*/ 1023582 w 3916908"/>
                <a:gd name="connsiteY2" fmla="*/ 13648 h 250620"/>
                <a:gd name="connsiteX3" fmla="*/ 1296538 w 3916908"/>
                <a:gd name="connsiteY3" fmla="*/ 81887 h 250620"/>
                <a:gd name="connsiteX4" fmla="*/ 1596788 w 3916908"/>
                <a:gd name="connsiteY4" fmla="*/ 191069 h 250620"/>
                <a:gd name="connsiteX5" fmla="*/ 1869744 w 3916908"/>
                <a:gd name="connsiteY5" fmla="*/ 245660 h 250620"/>
                <a:gd name="connsiteX6" fmla="*/ 2210938 w 3916908"/>
                <a:gd name="connsiteY6" fmla="*/ 68239 h 250620"/>
                <a:gd name="connsiteX7" fmla="*/ 2620371 w 3916908"/>
                <a:gd name="connsiteY7" fmla="*/ 27296 h 250620"/>
                <a:gd name="connsiteX8" fmla="*/ 3043451 w 3916908"/>
                <a:gd name="connsiteY8" fmla="*/ 13648 h 250620"/>
                <a:gd name="connsiteX9" fmla="*/ 3916908 w 3916908"/>
                <a:gd name="connsiteY9" fmla="*/ 13649 h 250620"/>
                <a:gd name="connsiteX0" fmla="*/ 0 w 3794078"/>
                <a:gd name="connsiteY0" fmla="*/ 15323 h 252295"/>
                <a:gd name="connsiteX1" fmla="*/ 559559 w 3794078"/>
                <a:gd name="connsiteY1" fmla="*/ 1675 h 252295"/>
                <a:gd name="connsiteX2" fmla="*/ 1023582 w 3794078"/>
                <a:gd name="connsiteY2" fmla="*/ 15323 h 252295"/>
                <a:gd name="connsiteX3" fmla="*/ 1296538 w 3794078"/>
                <a:gd name="connsiteY3" fmla="*/ 83562 h 252295"/>
                <a:gd name="connsiteX4" fmla="*/ 1596788 w 3794078"/>
                <a:gd name="connsiteY4" fmla="*/ 192744 h 252295"/>
                <a:gd name="connsiteX5" fmla="*/ 1869744 w 3794078"/>
                <a:gd name="connsiteY5" fmla="*/ 247335 h 252295"/>
                <a:gd name="connsiteX6" fmla="*/ 2210938 w 3794078"/>
                <a:gd name="connsiteY6" fmla="*/ 69914 h 252295"/>
                <a:gd name="connsiteX7" fmla="*/ 2620371 w 3794078"/>
                <a:gd name="connsiteY7" fmla="*/ 28971 h 252295"/>
                <a:gd name="connsiteX8" fmla="*/ 3043451 w 3794078"/>
                <a:gd name="connsiteY8" fmla="*/ 15323 h 252295"/>
                <a:gd name="connsiteX9" fmla="*/ 3794078 w 3794078"/>
                <a:gd name="connsiteY9" fmla="*/ 1676 h 252295"/>
                <a:gd name="connsiteX0" fmla="*/ 0 w 3971499"/>
                <a:gd name="connsiteY0" fmla="*/ 15323 h 252295"/>
                <a:gd name="connsiteX1" fmla="*/ 736980 w 3971499"/>
                <a:gd name="connsiteY1" fmla="*/ 1675 h 252295"/>
                <a:gd name="connsiteX2" fmla="*/ 1201003 w 3971499"/>
                <a:gd name="connsiteY2" fmla="*/ 15323 h 252295"/>
                <a:gd name="connsiteX3" fmla="*/ 1473959 w 3971499"/>
                <a:gd name="connsiteY3" fmla="*/ 83562 h 252295"/>
                <a:gd name="connsiteX4" fmla="*/ 1774209 w 3971499"/>
                <a:gd name="connsiteY4" fmla="*/ 192744 h 252295"/>
                <a:gd name="connsiteX5" fmla="*/ 2047165 w 3971499"/>
                <a:gd name="connsiteY5" fmla="*/ 247335 h 252295"/>
                <a:gd name="connsiteX6" fmla="*/ 2388359 w 3971499"/>
                <a:gd name="connsiteY6" fmla="*/ 69914 h 252295"/>
                <a:gd name="connsiteX7" fmla="*/ 2797792 w 3971499"/>
                <a:gd name="connsiteY7" fmla="*/ 28971 h 252295"/>
                <a:gd name="connsiteX8" fmla="*/ 3220872 w 3971499"/>
                <a:gd name="connsiteY8" fmla="*/ 15323 h 252295"/>
                <a:gd name="connsiteX9" fmla="*/ 3971499 w 3971499"/>
                <a:gd name="connsiteY9" fmla="*/ 1676 h 25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1499" h="252295">
                  <a:moveTo>
                    <a:pt x="0" y="15323"/>
                  </a:moveTo>
                  <a:cubicBezTo>
                    <a:pt x="194481" y="8499"/>
                    <a:pt x="536813" y="1675"/>
                    <a:pt x="736980" y="1675"/>
                  </a:cubicBezTo>
                  <a:cubicBezTo>
                    <a:pt x="937147" y="1675"/>
                    <a:pt x="1078173" y="1675"/>
                    <a:pt x="1201003" y="15323"/>
                  </a:cubicBezTo>
                  <a:cubicBezTo>
                    <a:pt x="1323833" y="28971"/>
                    <a:pt x="1378425" y="53992"/>
                    <a:pt x="1473959" y="83562"/>
                  </a:cubicBezTo>
                  <a:cubicBezTo>
                    <a:pt x="1569493" y="113132"/>
                    <a:pt x="1678675" y="165449"/>
                    <a:pt x="1774209" y="192744"/>
                  </a:cubicBezTo>
                  <a:cubicBezTo>
                    <a:pt x="1869743" y="220039"/>
                    <a:pt x="1944807" y="267807"/>
                    <a:pt x="2047165" y="247335"/>
                  </a:cubicBezTo>
                  <a:cubicBezTo>
                    <a:pt x="2149523" y="226863"/>
                    <a:pt x="2263255" y="106308"/>
                    <a:pt x="2388359" y="69914"/>
                  </a:cubicBezTo>
                  <a:cubicBezTo>
                    <a:pt x="2513463" y="33520"/>
                    <a:pt x="2659040" y="38070"/>
                    <a:pt x="2797792" y="28971"/>
                  </a:cubicBezTo>
                  <a:cubicBezTo>
                    <a:pt x="2936544" y="19872"/>
                    <a:pt x="3025254" y="19872"/>
                    <a:pt x="3220872" y="15323"/>
                  </a:cubicBezTo>
                  <a:cubicBezTo>
                    <a:pt x="3416490" y="10774"/>
                    <a:pt x="3841845" y="-5148"/>
                    <a:pt x="3971499" y="1676"/>
                  </a:cubicBezTo>
                </a:path>
              </a:pathLst>
            </a:custGeom>
            <a:no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97" name="Forme libre 96"/>
            <p:cNvSpPr/>
            <p:nvPr/>
          </p:nvSpPr>
          <p:spPr bwMode="auto">
            <a:xfrm>
              <a:off x="4157109" y="3755182"/>
              <a:ext cx="3971499" cy="252295"/>
            </a:xfrm>
            <a:custGeom>
              <a:avLst/>
              <a:gdLst>
                <a:gd name="connsiteX0" fmla="*/ 0 w 3439236"/>
                <a:gd name="connsiteY0" fmla="*/ 13648 h 250620"/>
                <a:gd name="connsiteX1" fmla="*/ 559559 w 3439236"/>
                <a:gd name="connsiteY1" fmla="*/ 0 h 250620"/>
                <a:gd name="connsiteX2" fmla="*/ 1023582 w 3439236"/>
                <a:gd name="connsiteY2" fmla="*/ 13648 h 250620"/>
                <a:gd name="connsiteX3" fmla="*/ 1296538 w 3439236"/>
                <a:gd name="connsiteY3" fmla="*/ 81887 h 250620"/>
                <a:gd name="connsiteX4" fmla="*/ 1596788 w 3439236"/>
                <a:gd name="connsiteY4" fmla="*/ 191069 h 250620"/>
                <a:gd name="connsiteX5" fmla="*/ 1869744 w 3439236"/>
                <a:gd name="connsiteY5" fmla="*/ 245660 h 250620"/>
                <a:gd name="connsiteX6" fmla="*/ 2210938 w 3439236"/>
                <a:gd name="connsiteY6" fmla="*/ 68239 h 250620"/>
                <a:gd name="connsiteX7" fmla="*/ 2620371 w 3439236"/>
                <a:gd name="connsiteY7" fmla="*/ 27296 h 250620"/>
                <a:gd name="connsiteX8" fmla="*/ 3043451 w 3439236"/>
                <a:gd name="connsiteY8" fmla="*/ 13648 h 250620"/>
                <a:gd name="connsiteX9" fmla="*/ 3439236 w 3439236"/>
                <a:gd name="connsiteY9" fmla="*/ 27296 h 250620"/>
                <a:gd name="connsiteX0" fmla="*/ 0 w 3916908"/>
                <a:gd name="connsiteY0" fmla="*/ 13648 h 250620"/>
                <a:gd name="connsiteX1" fmla="*/ 559559 w 3916908"/>
                <a:gd name="connsiteY1" fmla="*/ 0 h 250620"/>
                <a:gd name="connsiteX2" fmla="*/ 1023582 w 3916908"/>
                <a:gd name="connsiteY2" fmla="*/ 13648 h 250620"/>
                <a:gd name="connsiteX3" fmla="*/ 1296538 w 3916908"/>
                <a:gd name="connsiteY3" fmla="*/ 81887 h 250620"/>
                <a:gd name="connsiteX4" fmla="*/ 1596788 w 3916908"/>
                <a:gd name="connsiteY4" fmla="*/ 191069 h 250620"/>
                <a:gd name="connsiteX5" fmla="*/ 1869744 w 3916908"/>
                <a:gd name="connsiteY5" fmla="*/ 245660 h 250620"/>
                <a:gd name="connsiteX6" fmla="*/ 2210938 w 3916908"/>
                <a:gd name="connsiteY6" fmla="*/ 68239 h 250620"/>
                <a:gd name="connsiteX7" fmla="*/ 2620371 w 3916908"/>
                <a:gd name="connsiteY7" fmla="*/ 27296 h 250620"/>
                <a:gd name="connsiteX8" fmla="*/ 3043451 w 3916908"/>
                <a:gd name="connsiteY8" fmla="*/ 13648 h 250620"/>
                <a:gd name="connsiteX9" fmla="*/ 3916908 w 3916908"/>
                <a:gd name="connsiteY9" fmla="*/ 13649 h 250620"/>
                <a:gd name="connsiteX0" fmla="*/ 0 w 3794078"/>
                <a:gd name="connsiteY0" fmla="*/ 15323 h 252295"/>
                <a:gd name="connsiteX1" fmla="*/ 559559 w 3794078"/>
                <a:gd name="connsiteY1" fmla="*/ 1675 h 252295"/>
                <a:gd name="connsiteX2" fmla="*/ 1023582 w 3794078"/>
                <a:gd name="connsiteY2" fmla="*/ 15323 h 252295"/>
                <a:gd name="connsiteX3" fmla="*/ 1296538 w 3794078"/>
                <a:gd name="connsiteY3" fmla="*/ 83562 h 252295"/>
                <a:gd name="connsiteX4" fmla="*/ 1596788 w 3794078"/>
                <a:gd name="connsiteY4" fmla="*/ 192744 h 252295"/>
                <a:gd name="connsiteX5" fmla="*/ 1869744 w 3794078"/>
                <a:gd name="connsiteY5" fmla="*/ 247335 h 252295"/>
                <a:gd name="connsiteX6" fmla="*/ 2210938 w 3794078"/>
                <a:gd name="connsiteY6" fmla="*/ 69914 h 252295"/>
                <a:gd name="connsiteX7" fmla="*/ 2620371 w 3794078"/>
                <a:gd name="connsiteY7" fmla="*/ 28971 h 252295"/>
                <a:gd name="connsiteX8" fmla="*/ 3043451 w 3794078"/>
                <a:gd name="connsiteY8" fmla="*/ 15323 h 252295"/>
                <a:gd name="connsiteX9" fmla="*/ 3794078 w 3794078"/>
                <a:gd name="connsiteY9" fmla="*/ 1676 h 252295"/>
                <a:gd name="connsiteX0" fmla="*/ 0 w 3971499"/>
                <a:gd name="connsiteY0" fmla="*/ 15323 h 252295"/>
                <a:gd name="connsiteX1" fmla="*/ 736980 w 3971499"/>
                <a:gd name="connsiteY1" fmla="*/ 1675 h 252295"/>
                <a:gd name="connsiteX2" fmla="*/ 1201003 w 3971499"/>
                <a:gd name="connsiteY2" fmla="*/ 15323 h 252295"/>
                <a:gd name="connsiteX3" fmla="*/ 1473959 w 3971499"/>
                <a:gd name="connsiteY3" fmla="*/ 83562 h 252295"/>
                <a:gd name="connsiteX4" fmla="*/ 1774209 w 3971499"/>
                <a:gd name="connsiteY4" fmla="*/ 192744 h 252295"/>
                <a:gd name="connsiteX5" fmla="*/ 2047165 w 3971499"/>
                <a:gd name="connsiteY5" fmla="*/ 247335 h 252295"/>
                <a:gd name="connsiteX6" fmla="*/ 2388359 w 3971499"/>
                <a:gd name="connsiteY6" fmla="*/ 69914 h 252295"/>
                <a:gd name="connsiteX7" fmla="*/ 2797792 w 3971499"/>
                <a:gd name="connsiteY7" fmla="*/ 28971 h 252295"/>
                <a:gd name="connsiteX8" fmla="*/ 3220872 w 3971499"/>
                <a:gd name="connsiteY8" fmla="*/ 15323 h 252295"/>
                <a:gd name="connsiteX9" fmla="*/ 3971499 w 3971499"/>
                <a:gd name="connsiteY9" fmla="*/ 1676 h 25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1499" h="252295">
                  <a:moveTo>
                    <a:pt x="0" y="15323"/>
                  </a:moveTo>
                  <a:cubicBezTo>
                    <a:pt x="194481" y="8499"/>
                    <a:pt x="536813" y="1675"/>
                    <a:pt x="736980" y="1675"/>
                  </a:cubicBezTo>
                  <a:cubicBezTo>
                    <a:pt x="937147" y="1675"/>
                    <a:pt x="1078173" y="1675"/>
                    <a:pt x="1201003" y="15323"/>
                  </a:cubicBezTo>
                  <a:cubicBezTo>
                    <a:pt x="1323833" y="28971"/>
                    <a:pt x="1378425" y="53992"/>
                    <a:pt x="1473959" y="83562"/>
                  </a:cubicBezTo>
                  <a:cubicBezTo>
                    <a:pt x="1569493" y="113132"/>
                    <a:pt x="1678675" y="165449"/>
                    <a:pt x="1774209" y="192744"/>
                  </a:cubicBezTo>
                  <a:cubicBezTo>
                    <a:pt x="1869743" y="220039"/>
                    <a:pt x="1944807" y="267807"/>
                    <a:pt x="2047165" y="247335"/>
                  </a:cubicBezTo>
                  <a:cubicBezTo>
                    <a:pt x="2149523" y="226863"/>
                    <a:pt x="2263255" y="106308"/>
                    <a:pt x="2388359" y="69914"/>
                  </a:cubicBezTo>
                  <a:cubicBezTo>
                    <a:pt x="2513463" y="33520"/>
                    <a:pt x="2659040" y="38070"/>
                    <a:pt x="2797792" y="28971"/>
                  </a:cubicBezTo>
                  <a:cubicBezTo>
                    <a:pt x="2936544" y="19872"/>
                    <a:pt x="3025254" y="19872"/>
                    <a:pt x="3220872" y="15323"/>
                  </a:cubicBezTo>
                  <a:cubicBezTo>
                    <a:pt x="3416490" y="10774"/>
                    <a:pt x="3841845" y="-5148"/>
                    <a:pt x="3971499" y="1676"/>
                  </a:cubicBezTo>
                </a:path>
              </a:pathLst>
            </a:custGeom>
            <a:no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cxnSp>
          <p:nvCxnSpPr>
            <p:cNvPr id="98" name="Connecteur droit avec flèche 97"/>
            <p:cNvCxnSpPr/>
            <p:nvPr/>
          </p:nvCxnSpPr>
          <p:spPr bwMode="auto">
            <a:xfrm flipV="1">
              <a:off x="4435522" y="3758498"/>
              <a:ext cx="242588"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Connecteur droit avec flèche 98"/>
            <p:cNvCxnSpPr/>
            <p:nvPr/>
          </p:nvCxnSpPr>
          <p:spPr bwMode="auto">
            <a:xfrm flipV="1">
              <a:off x="7196978" y="3773996"/>
              <a:ext cx="242588"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Connecteur droit avec flèche 99"/>
            <p:cNvCxnSpPr/>
            <p:nvPr/>
          </p:nvCxnSpPr>
          <p:spPr bwMode="auto">
            <a:xfrm flipV="1">
              <a:off x="7178722" y="3646965"/>
              <a:ext cx="242588"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Connecteur droit avec flèche 100"/>
            <p:cNvCxnSpPr/>
            <p:nvPr/>
          </p:nvCxnSpPr>
          <p:spPr bwMode="auto">
            <a:xfrm flipV="1">
              <a:off x="4435522" y="3634201"/>
              <a:ext cx="242588"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2" name="Ellipse 101"/>
          <p:cNvSpPr/>
          <p:nvPr/>
        </p:nvSpPr>
        <p:spPr bwMode="auto">
          <a:xfrm>
            <a:off x="1444617" y="3660982"/>
            <a:ext cx="126000" cy="125895"/>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pic>
        <p:nvPicPr>
          <p:cNvPr id="47" name="Image 46"/>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931998" y="2655921"/>
            <a:ext cx="809244" cy="214884"/>
          </a:xfrm>
          <a:prstGeom prst="rect">
            <a:avLst/>
          </a:prstGeom>
        </p:spPr>
      </p:pic>
      <p:grpSp>
        <p:nvGrpSpPr>
          <p:cNvPr id="104" name="Groupe 103"/>
          <p:cNvGrpSpPr/>
          <p:nvPr/>
        </p:nvGrpSpPr>
        <p:grpSpPr>
          <a:xfrm>
            <a:off x="4166909" y="1167566"/>
            <a:ext cx="3985146" cy="1060469"/>
            <a:chOff x="4162567" y="1628381"/>
            <a:chExt cx="3985146" cy="1060469"/>
          </a:xfrm>
        </p:grpSpPr>
        <p:sp>
          <p:nvSpPr>
            <p:cNvPr id="105" name="Rectangle 104"/>
            <p:cNvSpPr/>
            <p:nvPr/>
          </p:nvSpPr>
          <p:spPr bwMode="auto">
            <a:xfrm>
              <a:off x="4162567" y="1628381"/>
              <a:ext cx="3985146" cy="104885"/>
            </a:xfrm>
            <a:prstGeom prst="rect">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6" name="Rectangle 105"/>
            <p:cNvSpPr/>
            <p:nvPr/>
          </p:nvSpPr>
          <p:spPr bwMode="auto">
            <a:xfrm>
              <a:off x="4162567" y="2583965"/>
              <a:ext cx="3985146" cy="104885"/>
            </a:xfrm>
            <a:prstGeom prst="rect">
              <a:avLst/>
            </a:prstGeom>
            <a:solidFill>
              <a:schemeClr val="tx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sp>
          <p:nvSpPr>
            <p:cNvPr id="107" name="Rectangle 106"/>
            <p:cNvSpPr/>
            <p:nvPr/>
          </p:nvSpPr>
          <p:spPr bwMode="auto">
            <a:xfrm>
              <a:off x="4162567" y="1733507"/>
              <a:ext cx="3985146" cy="850458"/>
            </a:xfrm>
            <a:prstGeom prst="rect">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1" u="none" strike="noStrike" cap="none" normalizeH="0" baseline="0" smtClean="0">
                <a:ln>
                  <a:noFill/>
                </a:ln>
                <a:solidFill>
                  <a:schemeClr val="tx1"/>
                </a:solidFill>
                <a:effectLst/>
                <a:latin typeface="Tahoma" pitchFamily="34" charset="0"/>
              </a:endParaRPr>
            </a:p>
          </p:txBody>
        </p:sp>
        <p:grpSp>
          <p:nvGrpSpPr>
            <p:cNvPr id="108" name="Groupe 107"/>
            <p:cNvGrpSpPr/>
            <p:nvPr/>
          </p:nvGrpSpPr>
          <p:grpSpPr>
            <a:xfrm>
              <a:off x="4162567" y="1856097"/>
              <a:ext cx="3985146" cy="1"/>
              <a:chOff x="4391167" y="5268037"/>
              <a:chExt cx="3985146" cy="1"/>
            </a:xfrm>
          </p:grpSpPr>
          <p:cxnSp>
            <p:nvCxnSpPr>
              <p:cNvPr id="121" name="Connecteur droit 120"/>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Connecteur droit avec flèche 121"/>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Connecteur droit avec flèche 122"/>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 name="Groupe 108"/>
            <p:cNvGrpSpPr/>
            <p:nvPr/>
          </p:nvGrpSpPr>
          <p:grpSpPr>
            <a:xfrm>
              <a:off x="4162567" y="2047166"/>
              <a:ext cx="3985146" cy="1"/>
              <a:chOff x="4391167" y="5268037"/>
              <a:chExt cx="3985146" cy="1"/>
            </a:xfrm>
          </p:grpSpPr>
          <p:cxnSp>
            <p:nvCxnSpPr>
              <p:cNvPr id="118" name="Connecteur droit 117"/>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Connecteur droit avec flèche 118"/>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Connecteur droit avec flèche 119"/>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 name="Groupe 109"/>
            <p:cNvGrpSpPr/>
            <p:nvPr/>
          </p:nvGrpSpPr>
          <p:grpSpPr>
            <a:xfrm>
              <a:off x="4162567" y="2265530"/>
              <a:ext cx="3985146" cy="1"/>
              <a:chOff x="4391167" y="5268037"/>
              <a:chExt cx="3985146" cy="1"/>
            </a:xfrm>
          </p:grpSpPr>
          <p:cxnSp>
            <p:nvCxnSpPr>
              <p:cNvPr id="115" name="Connecteur droit 114"/>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Connecteur droit avec flèche 115"/>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Connecteur droit avec flèche 116"/>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e 110"/>
            <p:cNvGrpSpPr/>
            <p:nvPr/>
          </p:nvGrpSpPr>
          <p:grpSpPr>
            <a:xfrm>
              <a:off x="4162567" y="2456599"/>
              <a:ext cx="3985146" cy="1"/>
              <a:chOff x="4391167" y="5268037"/>
              <a:chExt cx="3985146" cy="1"/>
            </a:xfrm>
          </p:grpSpPr>
          <p:cxnSp>
            <p:nvCxnSpPr>
              <p:cNvPr id="112" name="Connecteur droit 111"/>
              <p:cNvCxnSpPr/>
              <p:nvPr/>
            </p:nvCxnSpPr>
            <p:spPr bwMode="auto">
              <a:xfrm>
                <a:off x="4391167" y="5268037"/>
                <a:ext cx="3985146" cy="0"/>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Connecteur droit avec flèche 112"/>
              <p:cNvCxnSpPr/>
              <p:nvPr/>
            </p:nvCxnSpPr>
            <p:spPr bwMode="auto">
              <a:xfrm>
                <a:off x="4664122" y="5268037"/>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Connecteur droit avec flèche 113"/>
              <p:cNvCxnSpPr/>
              <p:nvPr/>
            </p:nvCxnSpPr>
            <p:spPr bwMode="auto">
              <a:xfrm>
                <a:off x="7407322" y="5268038"/>
                <a:ext cx="279101" cy="0"/>
              </a:xfrm>
              <a:prstGeom prst="straightConnector1">
                <a:avLst/>
              </a:prstGeom>
              <a:solidFill>
                <a:schemeClr val="accent1"/>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24" name="Rectangle 123"/>
          <p:cNvSpPr/>
          <p:nvPr/>
        </p:nvSpPr>
        <p:spPr>
          <a:xfrm>
            <a:off x="4561158" y="3070016"/>
            <a:ext cx="3818627" cy="369332"/>
          </a:xfrm>
          <a:prstGeom prst="rect">
            <a:avLst/>
          </a:prstGeom>
        </p:spPr>
        <p:txBody>
          <a:bodyPr wrap="square">
            <a:spAutoFit/>
          </a:bodyPr>
          <a:lstStyle/>
          <a:p>
            <a:r>
              <a:rPr lang="fr-FR" i="0" dirty="0" smtClean="0">
                <a:solidFill>
                  <a:schemeClr val="accent2">
                    <a:lumMod val="75000"/>
                  </a:schemeClr>
                </a:solidFill>
              </a:rPr>
              <a:t>Critère de superfluidité de  Landau</a:t>
            </a:r>
            <a:endParaRPr lang="fr-FR" i="0" dirty="0">
              <a:solidFill>
                <a:schemeClr val="accent2">
                  <a:lumMod val="75000"/>
                </a:schemeClr>
              </a:solidFill>
            </a:endParaRPr>
          </a:p>
        </p:txBody>
      </p:sp>
      <p:pic>
        <p:nvPicPr>
          <p:cNvPr id="3074" name="Picture 2" descr="http://upload.wikimedia.org/wikipedia/en/a/a5/Heat_capacity_of_4He_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5199" y="3723929"/>
            <a:ext cx="3065766" cy="250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820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1" grpId="0" animBg="1"/>
      <p:bldP spid="41" grpId="1" animBg="1"/>
      <p:bldP spid="42" grpId="0" animBg="1"/>
      <p:bldP spid="45" grpId="0" animBg="1"/>
      <p:bldP spid="102" grpId="0" animBg="1"/>
      <p:bldP spid="12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Supraconductivité</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96</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82" name="Rectangle 81"/>
          <p:cNvSpPr/>
          <p:nvPr/>
        </p:nvSpPr>
        <p:spPr>
          <a:xfrm>
            <a:off x="239712" y="1560833"/>
            <a:ext cx="8650286" cy="369332"/>
          </a:xfrm>
          <a:prstGeom prst="rect">
            <a:avLst/>
          </a:prstGeom>
        </p:spPr>
        <p:txBody>
          <a:bodyPr wrap="square">
            <a:spAutoFit/>
          </a:bodyPr>
          <a:lstStyle/>
          <a:p>
            <a:pPr algn="ctr"/>
            <a:r>
              <a:rPr lang="fr-FR" i="0" dirty="0" smtClean="0">
                <a:solidFill>
                  <a:schemeClr val="accent2">
                    <a:lumMod val="75000"/>
                  </a:schemeClr>
                </a:solidFill>
              </a:rPr>
              <a:t>La supraconductivité est la superfluidité d’un fluide chargé !</a:t>
            </a:r>
            <a:endParaRPr lang="fr-FR" i="0" dirty="0">
              <a:solidFill>
                <a:schemeClr val="accent2">
                  <a:lumMod val="75000"/>
                </a:schemeClr>
              </a:solidFill>
            </a:endParaRPr>
          </a:p>
        </p:txBody>
      </p:sp>
      <p:sp>
        <p:nvSpPr>
          <p:cNvPr id="91" name="Rectangle 90"/>
          <p:cNvSpPr/>
          <p:nvPr/>
        </p:nvSpPr>
        <p:spPr>
          <a:xfrm>
            <a:off x="239712" y="2288320"/>
            <a:ext cx="8650286" cy="369332"/>
          </a:xfrm>
          <a:prstGeom prst="rect">
            <a:avLst/>
          </a:prstGeom>
        </p:spPr>
        <p:txBody>
          <a:bodyPr wrap="square">
            <a:spAutoFit/>
          </a:bodyPr>
          <a:lstStyle/>
          <a:p>
            <a:pPr algn="ctr"/>
            <a:r>
              <a:rPr lang="fr-FR" i="0" dirty="0" smtClean="0">
                <a:solidFill>
                  <a:schemeClr val="accent2">
                    <a:lumMod val="75000"/>
                  </a:schemeClr>
                </a:solidFill>
              </a:rPr>
              <a:t>FAUX !!! Pourquoi ?</a:t>
            </a:r>
            <a:endParaRPr lang="fr-FR" i="0" dirty="0">
              <a:solidFill>
                <a:schemeClr val="accent2">
                  <a:lumMod val="75000"/>
                </a:schemeClr>
              </a:solidFill>
            </a:endParaRPr>
          </a:p>
        </p:txBody>
      </p:sp>
      <p:sp>
        <p:nvSpPr>
          <p:cNvPr id="92" name="Rectangle 91"/>
          <p:cNvSpPr/>
          <p:nvPr/>
        </p:nvSpPr>
        <p:spPr>
          <a:xfrm>
            <a:off x="239712" y="2960027"/>
            <a:ext cx="8650286" cy="369332"/>
          </a:xfrm>
          <a:prstGeom prst="rect">
            <a:avLst/>
          </a:prstGeom>
        </p:spPr>
        <p:txBody>
          <a:bodyPr wrap="square">
            <a:spAutoFit/>
          </a:bodyPr>
          <a:lstStyle/>
          <a:p>
            <a:pPr algn="ctr"/>
            <a:r>
              <a:rPr lang="fr-FR" i="0" dirty="0" smtClean="0">
                <a:solidFill>
                  <a:schemeClr val="accent2">
                    <a:lumMod val="75000"/>
                  </a:schemeClr>
                </a:solidFill>
              </a:rPr>
              <a:t>Les électrons sont des fermions ! Pas de condensation de Bose-Einstein !</a:t>
            </a:r>
            <a:endParaRPr lang="fr-FR" i="0" dirty="0">
              <a:solidFill>
                <a:schemeClr val="accent2">
                  <a:lumMod val="75000"/>
                </a:schemeClr>
              </a:solidFill>
            </a:endParaRPr>
          </a:p>
        </p:txBody>
      </p:sp>
    </p:spTree>
    <p:extLst>
      <p:ext uri="{BB962C8B-B14F-4D97-AF65-F5344CB8AC3E}">
        <p14:creationId xmlns:p14="http://schemas.microsoft.com/office/powerpoint/2010/main" val="1472800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91" grpId="0"/>
      <p:bldP spid="9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Théorie BCS de la supraconductivit</a:t>
            </a:r>
            <a:r>
              <a:rPr lang="fr-FR" sz="2000" i="1" dirty="0">
                <a:solidFill>
                  <a:schemeClr val="bg1">
                    <a:lumMod val="20000"/>
                    <a:lumOff val="80000"/>
                  </a:schemeClr>
                </a:solidFill>
              </a:rPr>
              <a:t>é</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97</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24" name="Rectangle 23"/>
          <p:cNvSpPr/>
          <p:nvPr/>
        </p:nvSpPr>
        <p:spPr>
          <a:xfrm>
            <a:off x="239711" y="2875342"/>
            <a:ext cx="8651625" cy="646331"/>
          </a:xfrm>
          <a:prstGeom prst="rect">
            <a:avLst/>
          </a:prstGeom>
        </p:spPr>
        <p:txBody>
          <a:bodyPr wrap="square">
            <a:spAutoFit/>
          </a:bodyPr>
          <a:lstStyle/>
          <a:p>
            <a:r>
              <a:rPr lang="fr-FR" i="0" dirty="0" smtClean="0">
                <a:solidFill>
                  <a:schemeClr val="accent2">
                    <a:lumMod val="75000"/>
                  </a:schemeClr>
                </a:solidFill>
              </a:rPr>
              <a:t>Bardeen, Cooper et Schrieffer : à basse température les électrons forment des pairs.</a:t>
            </a:r>
            <a:endParaRPr lang="fr-FR" i="0" dirty="0">
              <a:solidFill>
                <a:schemeClr val="accent2">
                  <a:lumMod val="75000"/>
                </a:schemeClr>
              </a:solidFill>
            </a:endParaRPr>
          </a:p>
        </p:txBody>
      </p:sp>
      <p:pic>
        <p:nvPicPr>
          <p:cNvPr id="6146" name="Picture 2" descr="http://www.fnal.gov/pub/ferminews/ferminews03-06-27/bill_barde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 y="658317"/>
            <a:ext cx="2131988" cy="20609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le:Leon Cooper 19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5796" y="658318"/>
            <a:ext cx="1476019" cy="206092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nobelprize.org/nobel_prizes/physics/laureates/1972/schrieffer_postcar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122" y="658318"/>
            <a:ext cx="1457216" cy="206092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39710" y="3521673"/>
            <a:ext cx="8651625" cy="369332"/>
          </a:xfrm>
          <a:prstGeom prst="rect">
            <a:avLst/>
          </a:prstGeom>
        </p:spPr>
        <p:txBody>
          <a:bodyPr wrap="square">
            <a:spAutoFit/>
          </a:bodyPr>
          <a:lstStyle/>
          <a:p>
            <a:r>
              <a:rPr lang="fr-FR" i="0" dirty="0" smtClean="0">
                <a:solidFill>
                  <a:schemeClr val="accent2">
                    <a:lumMod val="75000"/>
                  </a:schemeClr>
                </a:solidFill>
              </a:rPr>
              <a:t>Les pairs d’électrons forment un condensat de Bose-Einstein.</a:t>
            </a:r>
            <a:endParaRPr lang="fr-FR" i="0" dirty="0">
              <a:solidFill>
                <a:schemeClr val="accent2">
                  <a:lumMod val="75000"/>
                </a:schemeClr>
              </a:solidFill>
            </a:endParaRPr>
          </a:p>
        </p:txBody>
      </p:sp>
      <p:sp>
        <p:nvSpPr>
          <p:cNvPr id="31" name="Rectangle 30"/>
          <p:cNvSpPr/>
          <p:nvPr/>
        </p:nvSpPr>
        <p:spPr>
          <a:xfrm>
            <a:off x="239710" y="4002935"/>
            <a:ext cx="8651625" cy="369332"/>
          </a:xfrm>
          <a:prstGeom prst="rect">
            <a:avLst/>
          </a:prstGeom>
        </p:spPr>
        <p:txBody>
          <a:bodyPr wrap="square">
            <a:spAutoFit/>
          </a:bodyPr>
          <a:lstStyle/>
          <a:p>
            <a:r>
              <a:rPr lang="fr-FR" i="0" dirty="0" smtClean="0">
                <a:solidFill>
                  <a:schemeClr val="accent2">
                    <a:lumMod val="75000"/>
                  </a:schemeClr>
                </a:solidFill>
              </a:rPr>
              <a:t>Bardeen : seule personne à avoir reçu deux prix Nobel de Physique.</a:t>
            </a:r>
            <a:endParaRPr lang="fr-FR" i="0" dirty="0">
              <a:solidFill>
                <a:schemeClr val="accent2">
                  <a:lumMod val="75000"/>
                </a:schemeClr>
              </a:solidFill>
            </a:endParaRPr>
          </a:p>
        </p:txBody>
      </p:sp>
      <p:pic>
        <p:nvPicPr>
          <p:cNvPr id="6152" name="Picture 8" descr="http://cecchi.ch/images/jpg/supraconducteur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4775" y="1009191"/>
            <a:ext cx="2780130" cy="135917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üller &amp; Berdno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0958" y="2875342"/>
            <a:ext cx="3810000" cy="269557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247677" y="4516290"/>
            <a:ext cx="4865744" cy="1200329"/>
          </a:xfrm>
          <a:prstGeom prst="rect">
            <a:avLst/>
          </a:prstGeom>
        </p:spPr>
        <p:txBody>
          <a:bodyPr wrap="square">
            <a:spAutoFit/>
          </a:bodyPr>
          <a:lstStyle/>
          <a:p>
            <a:r>
              <a:rPr lang="fr-FR" i="0" dirty="0" smtClean="0">
                <a:solidFill>
                  <a:schemeClr val="accent2">
                    <a:lumMod val="75000"/>
                  </a:schemeClr>
                </a:solidFill>
              </a:rPr>
              <a:t>1986 : Découverte des </a:t>
            </a:r>
            <a:r>
              <a:rPr lang="fr-FR" i="0" dirty="0" err="1" smtClean="0">
                <a:solidFill>
                  <a:schemeClr val="accent2">
                    <a:lumMod val="75000"/>
                  </a:schemeClr>
                </a:solidFill>
              </a:rPr>
              <a:t>cuprates</a:t>
            </a:r>
            <a:r>
              <a:rPr lang="fr-FR" i="0" dirty="0" smtClean="0">
                <a:solidFill>
                  <a:schemeClr val="accent2">
                    <a:lumMod val="75000"/>
                  </a:schemeClr>
                </a:solidFill>
              </a:rPr>
              <a:t>, supraconducteurs à haute température (~ 100 K) par Müller et </a:t>
            </a:r>
            <a:r>
              <a:rPr lang="fr-FR" i="0" dirty="0" err="1" smtClean="0">
                <a:solidFill>
                  <a:schemeClr val="accent2">
                    <a:lumMod val="75000"/>
                  </a:schemeClr>
                </a:solidFill>
              </a:rPr>
              <a:t>Berdnoz</a:t>
            </a:r>
            <a:r>
              <a:rPr lang="fr-FR" i="0" dirty="0" smtClean="0">
                <a:solidFill>
                  <a:schemeClr val="accent2">
                    <a:lumMod val="75000"/>
                  </a:schemeClr>
                </a:solidFill>
              </a:rPr>
              <a:t> (prix Nobel 1987), BCS ne peut pas l’expliquer.</a:t>
            </a:r>
            <a:endParaRPr lang="fr-FR" i="0" dirty="0">
              <a:solidFill>
                <a:schemeClr val="accent2">
                  <a:lumMod val="75000"/>
                </a:schemeClr>
              </a:solidFill>
            </a:endParaRPr>
          </a:p>
        </p:txBody>
      </p:sp>
      <p:pic>
        <p:nvPicPr>
          <p:cNvPr id="6156" name="Picture 12" descr="Supraconductivité"/>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2940" y="729446"/>
            <a:ext cx="4663018" cy="558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103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1" grpId="0"/>
      <p:bldP spid="3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Histoire de la condensation de Bose-Einstein</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98</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 name="Rectangle 18"/>
          <p:cNvSpPr/>
          <p:nvPr/>
        </p:nvSpPr>
        <p:spPr>
          <a:xfrm>
            <a:off x="239712" y="757635"/>
            <a:ext cx="8650286" cy="646331"/>
          </a:xfrm>
          <a:prstGeom prst="rect">
            <a:avLst/>
          </a:prstGeom>
        </p:spPr>
        <p:txBody>
          <a:bodyPr wrap="square">
            <a:spAutoFit/>
          </a:bodyPr>
          <a:lstStyle/>
          <a:p>
            <a:r>
              <a:rPr lang="fr-FR" i="0" dirty="0" smtClean="0">
                <a:solidFill>
                  <a:schemeClr val="accent2">
                    <a:lumMod val="75000"/>
                  </a:schemeClr>
                </a:solidFill>
              </a:rPr>
              <a:t>L’observation expérimentale condensation de Bose-Einstein est une longue histoire, commençant en 1926 et culminant en 1995.</a:t>
            </a:r>
            <a:endParaRPr lang="fr-FR" i="0" dirty="0">
              <a:solidFill>
                <a:schemeClr val="accent2">
                  <a:lumMod val="75000"/>
                </a:schemeClr>
              </a:solidFill>
            </a:endParaRPr>
          </a:p>
        </p:txBody>
      </p:sp>
      <p:sp>
        <p:nvSpPr>
          <p:cNvPr id="2" name="AutoShape 4" descr="data:image/jpeg;base64,/9j/4AAQSkZJRgABAQAAAQABAAD/2wCEAAkGBwgHBgkIBwgKCgkLDRYPDQwMDRsUFRAWIB0iIiAdHx8kKDQsJCYxJx8fLT0tMTU3Ojo6Iys/RD84QzQ5OjcBCgoKDQwNGg8PGjclHyU3Nzc3Nzc3Nzc3Nzc3Nzc3Nzc3Nzc3Nzc3Nzc3Nzc3Nzc3Nzc3Nzc3Nzc3Nzc3Nzc3N//AABEIAJwAfQMBIgACEQEDEQH/xAAbAAACAgMBAAAAAAAAAAAAAAAEBQMGAQIHAP/EADoQAAIBAwMCBAIIAwgDAAAAAAECAwAEEQUSITFRBhMiQTJhFCNCcYGRobEHUsEVM2JygpLR4STC8P/EABQBAQAAAAAAAAAAAAAAAAAAAAD/xAAUEQEAAAAAAAAAAAAAAAAAAAAA/9oADAMBAAIRAxEAPwDlsly8pzKAxrCMuCTEpHejTpjb/gbFbR6WW6Fl75oBCqFj9UOOxrVvJGCUzuHfpRa2UguAZUkMfvjjNZbTGdjtR9g6d6AHZEzcRtj5NXhFEwx6x+NHtaSImI4m470OtnOX+Bjn2AoIzbwlvSzdPc1g2ag/GRTaDSG2iSbv91TT6ei5JXoOcZOKBJ9FjAB3tXjFDj+8IpnJAMYTgdiKEaGLJEkZz8jQDpDErDy5GYn2xUbJGWILkYPPFFJHDE4aMuG9smoQkUkrHzG7nig2DxqcFvxxUnoKFxMmB7e9RPEjj0lz8sVC0DqhYjgUG0qDAZfet7eTCYwajZsRqCfavQuFBzQXpLO5nYeVbuwOOccUUPD77T9JngiOPd+lTXd7ezthpNqAcKgwBQBRhywJJ70Ex0zTY8ebqLMR7IM1OkOkbcGa4J7haWuD/IaJtARsYJuwV4/GgNisbKXPkSTHPdax9BWNjzuAwCCOlOorR8Qpbxky3D7U4+EDqcU0k8NXdwyrHmPd8RdeaCkGNBkEHhRnP/3y/Wld5NEH8tFBOcZ6AVeNX8I36oyxyB+ADjj8qq1z4XvUyCqgHrkUFeblsRgH36cUFdI6793Tr16U+l0qSzIZxuAGBk9aGu7VZYN6L1GMHjPegV2FxAZPJuYtx+yT1pwmn2jLu8kfnVYkU28obk8/pVm0mY3Ft8XvxkUBMWm2u3IVhn2BrE2j2pjbG48d6PiBVF5BzWFJ3SE9KCh3ShJCo6CsIuR0ra95uJP8xqS2XMecfpQdFkRjsI9hUbqzc4oor6ScniomXHvQL5S27GDT/QrOSd4dqAkqePl3NKPo7SThV6mrtplnHpVjE9w7LJIoyBzgGge+G9P9YuJGZjGuxARgfM/PrVgZRj/iobBFjto1TAUL7VMxGKAO4Uc8VTvEU6ozYq53K5U/OqJ4m9DNgde1BS9UudzEE8AcUtyvlMoIBDbgM9azqkmJsGgY74RTASAFT0BGeaCDVLbKMypk9eOoqTwucs6EcdRzRE135hI2IOoPGKhtJIYrsn0gtk4JxQPZBtC4/et9heJzxkdjQxk38rtxipYX+olZwSoB6UFEuf76Qf4jTWyQG3XgUFc2w3sQeTzRCho40AY9KDo0LlgQwGSaluIwq571GrKFXgg45oido3jJTI2gcGgXr6LkHoMU/lu7i6gAfc0WAsbpwAQB1pCzYk9POabadIpKpIg9LAhgcD8f0oLhLqV7b6VG8ARpcYOTySOuKzoGtvqaMsgUSp8QBqO70mLU4LTeXNtEjb0jOfMJI4/MfpUHh/QY9H+kXS28kYAZg8zhpHJySSBwKCt+KfGM8d1LaWzbXjfmqvfXl4Y1mvr7b5hO1SCc/j0rSZxL4hmupVDEyHKt86tmq6I2pW8UttbWzGGLZGQcFV7DIP70HNL+SSSUHIdeu5aXXjHKuOqnIq4T6FLYwl7sgHcRhDnaPxGapupuvmMqdAeKDdrlZED/AAkZzgUHNJ5gz2AqHexGCTgc14jB5yPxoHmg/SGZmZ2aLHT51YLcMY2FKtFeBrfZA4yoyw96dQKDbNn3HWgrlwsaSyM65+QpezuScjaPajL7y45fq33KetRGN5AGxx7UHQGzvUHvXriXbAyr7sM/OpCp8z7qEuuYBj+egljK7w+BgY60xEnoUhQOetKY26A/KmUnGFzwFGBQdB8FTifRUycmN2Q/nn+tMdTuIksp2d1AUEHNVnwHcAQXsP8AKyv+Yx/SkviTxDaGzl09YWIdyXk3EFmz7Y9qDnmoXynU7meOT6tXzj+aui6PqscumJLE+fT0rlF9bwwXJKB/KJwRnP601sPEEdiiwBcQtwTmgdeItTWSKRB1IxXNrgkzNnvVp1OQNKT1z0+dVSfPmvnvQejTcGPYV5iWO72rCbui5yfYCnehae7tJNcwMEQZQuuMkn270Eug2rLGbiUYJGF74qz24BsXX/Cf2pdwo4oyJ2W0kwPs/wBKCmBjJP5Y6d6LkcqFUMOKEyfPwo6CplYEZIoOhAsCwyevvUF5gQoPnmipHR3ZkXC+3PShb7afLHQAc0EAzuGO4o1mK7i2ckAih7UAv7nntRmPOZ09IbAGW4wBQNfCWoJZ3oaU4jm9DHt8/wA6dN4M0+6vLi7uUaQM2UTOAO/71TRuWIKfYkZHvVw8K+IFwtleFlxxFI/3cA0FK8Q+FbTzWSytJ15JLF/+6rV94aFvErTyNtJ6Z6V2TWtctt09sFAkUfEfeuQ+ItYkuHeJckLwDQLZ3T6Y+GyiLxn7qQTvvmdh7nii8TOCvJdzzU0Nh5a5YZI70ASIY0Ln0nHHcVY9E1l7uJbO7fdJGuI2b7S9cfeKrt5JukKjoOv31ApKsGBII6EUF1dgB/SmOmOkiOr9GUjH4VVrDUhOuydgJf5icbv+6sOnjJIBIPegbvpekw6WX8j60jrjmqVe28ImIRto7VbdTedLdY9x+fFV6+tAXVgc5HNBalHpUd6ivmAlUBV4HapVbJA7UJdMDKPuoNBLJ5owftUTcMeWwNxPPHyqC3VWuBk/arW+uUimKcvtPscCgMErbASQAtY+mJHEZJZQSq8LnnpSWa8llcgHaCeg6CtA6ia3iKeZvkBkXONyDkj8RxQdT1jw75nhK2uUthLqEECySBch5RjLLnv2+7FUqDw1HrMlv/ZJWWK4PxsPgHuSPlXR5PE94lmbldEkMW8oh84Ddj/TVU0nxBo3hqXUbl4popbpvNFoSNsI91B98nnp8qCq+PfD1t4Un090OYplcMxHVhj/AJqlX+pPc7lgUpEOre7f8Vc/4g+LIvGlhbQ2mnzQNazl2kdwVIIIwPmTj8qpstusaeUPs/Ef5jQLPet9hxmiorYBtx6VvKgVCccUAIGTgU60PW5NMuYvPjaaBWBI+0PupZZR7pT8qOaAUF2n16w1IO9uy4I+E8EfhVUup7hJm8s+knighEByByPcVrJJM2Mtux3oOo3GlT2481AJoTyrx8g0kuBuk4HRQaYWGsXFvD59pLImecDp+Iol9VsLhmGpWI3nH19udp/29KCtzzNEpKNhj2oWTPQfnUd5IrXhVN3luxK564B4/SpMcA96DKgRjJo3wfbf2jrts7ruR5DjP8qAt+pAFItWuWVVhhwXkO0ffXQP4W2G/WncD6u1gWMf5ic/+n60F88XyraaTCudqB8fgFNcMmMev67l+LYNhmboFHUmr5/E7Xv/ACpoF52HylH7/rmufI7x2YhYAMzlmwOefagM1O4tDIU023FvZRHEa/aY9NzfP9qTFdxz2oib2jHtya9GgC80AbjYcUNcMfKYj8qJu3SNcswznp3pfJOZPQg4PFAdYRgRg9+TRsi8DFRWKbYwD7CsySYnCg0Gwj9JNLbqYpJtWms7COEZ7Ujmfe5IoL/k+UwxweahvX2BieD0o2RMIOR7Cl2sr6QCevQ0AMSebK0j/Z4FSSybQWJxivRqY4grNk+5pZrVx5cWxTyRig10xfpmovcsPRD8J7k12L+FsP0e0mlcep1+kSE+wbG0f7VB/wBVcps4xbaMB8JMZZvvIrr1leWulaPrk0rbEBVFx1OYwFAoOa67MLzU5bk8qGJTPuc5zSk8yZJ4HNFX845ZhjPIRf2FAEt5OXABY5wO1BgHc5NbscVqnoQkjoK84O3PXNAJeRCaIgdRyKW2gHnYP601kcIpZuMUoVy1wHHUtQPYjtQn5UB5hfUY1HTdipzJtiNA2smb5H7Z4/CgZ6gNy4J9Py60mbrhQcCnVyVgiZpOXb27UlZizEg0HSW6rigNT9U8fyohmOc9gSKXBmdmZiSe/wCdBpK+xSTVdfN9qSIeVz7dvem2qOywNg96V6GAbiRvcL1oHF5IPo7oPcFQO1M9a11r5bWKJWL+RH5kWcAyBApY9hxSS7cxQSuuNyjIz3zRFnEsdvvGS7gMzMckmggnJ3JGDulfG5v6fdWJ2HmBV6AYFaQMXuyzckA4rQkmfHtQE9U5ocSbCVPKnkfI1PIcJQMjEKxFAHqE+5hGD6R1rS0j3PuxjHSok9bktzzRqgIMLQYupNse0dTUWnHF0pxkjp99QzMWcZqbTj9fn32mgPvSqr6jualoVz9k4+QprLGpOSOaFnYqwC8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13"/>
          <p:cNvSpPr/>
          <p:nvPr/>
        </p:nvSpPr>
        <p:spPr>
          <a:xfrm>
            <a:off x="275688" y="1511339"/>
            <a:ext cx="8650286" cy="646331"/>
          </a:xfrm>
          <a:prstGeom prst="rect">
            <a:avLst/>
          </a:prstGeom>
        </p:spPr>
        <p:txBody>
          <a:bodyPr wrap="square">
            <a:spAutoFit/>
          </a:bodyPr>
          <a:lstStyle/>
          <a:p>
            <a:r>
              <a:rPr lang="fr-FR" i="0" dirty="0" smtClean="0">
                <a:solidFill>
                  <a:schemeClr val="accent2">
                    <a:lumMod val="75000"/>
                  </a:schemeClr>
                </a:solidFill>
              </a:rPr>
              <a:t>En 1938 F. London proposa une condensation partielle pour expliquer la superfluidité de l’Hélium liquide.</a:t>
            </a:r>
            <a:endParaRPr lang="fr-FR" i="0" dirty="0">
              <a:solidFill>
                <a:schemeClr val="accent2">
                  <a:lumMod val="75000"/>
                </a:schemeClr>
              </a:solidFill>
            </a:endParaRPr>
          </a:p>
        </p:txBody>
      </p:sp>
      <p:sp>
        <p:nvSpPr>
          <p:cNvPr id="15" name="Rectangle 14"/>
          <p:cNvSpPr/>
          <p:nvPr/>
        </p:nvSpPr>
        <p:spPr>
          <a:xfrm>
            <a:off x="199684" y="2771043"/>
            <a:ext cx="8650286" cy="1200329"/>
          </a:xfrm>
          <a:prstGeom prst="rect">
            <a:avLst/>
          </a:prstGeom>
        </p:spPr>
        <p:txBody>
          <a:bodyPr wrap="square">
            <a:spAutoFit/>
          </a:bodyPr>
          <a:lstStyle/>
          <a:p>
            <a:r>
              <a:rPr lang="fr-FR" i="0" dirty="0" smtClean="0">
                <a:solidFill>
                  <a:schemeClr val="accent2">
                    <a:lumMod val="75000"/>
                  </a:schemeClr>
                </a:solidFill>
              </a:rPr>
              <a:t>En 1950 L. D. Landau (prix Nobel 1962) et V. </a:t>
            </a:r>
            <a:r>
              <a:rPr lang="fr-FR" i="0" dirty="0" err="1" smtClean="0">
                <a:solidFill>
                  <a:schemeClr val="accent2">
                    <a:lumMod val="75000"/>
                  </a:schemeClr>
                </a:solidFill>
              </a:rPr>
              <a:t>Ginzburg</a:t>
            </a:r>
            <a:r>
              <a:rPr lang="fr-FR" i="0" dirty="0" smtClean="0">
                <a:solidFill>
                  <a:schemeClr val="accent2">
                    <a:lumMod val="75000"/>
                  </a:schemeClr>
                </a:solidFill>
              </a:rPr>
              <a:t> (prix Nobel 2003) proposèrent une théorie permettant d’expliquer certains aspects de la superfluidité et de la supraconductivité comme  une condensation de Bose-Einstein partielle dans un système présentant des fortes interactions entre particules.</a:t>
            </a:r>
            <a:endParaRPr lang="fr-FR" i="0" dirty="0">
              <a:solidFill>
                <a:schemeClr val="accent2">
                  <a:lumMod val="75000"/>
                </a:schemeClr>
              </a:solidFill>
            </a:endParaRPr>
          </a:p>
        </p:txBody>
      </p:sp>
      <p:sp>
        <p:nvSpPr>
          <p:cNvPr id="16" name="Rectangle 15"/>
          <p:cNvSpPr/>
          <p:nvPr/>
        </p:nvSpPr>
        <p:spPr>
          <a:xfrm>
            <a:off x="275688" y="4237813"/>
            <a:ext cx="8650286" cy="646331"/>
          </a:xfrm>
          <a:prstGeom prst="rect">
            <a:avLst/>
          </a:prstGeom>
        </p:spPr>
        <p:txBody>
          <a:bodyPr wrap="square">
            <a:spAutoFit/>
          </a:bodyPr>
          <a:lstStyle/>
          <a:p>
            <a:r>
              <a:rPr lang="fr-FR" i="0" dirty="0" smtClean="0">
                <a:solidFill>
                  <a:schemeClr val="accent2">
                    <a:lumMod val="75000"/>
                  </a:schemeClr>
                </a:solidFill>
              </a:rPr>
              <a:t>Dans les années 1980, apparurent les techniques de refroidissement d’atomes par laser (C. Cohen-</a:t>
            </a:r>
            <a:r>
              <a:rPr lang="fr-FR" i="0" dirty="0" err="1" smtClean="0">
                <a:solidFill>
                  <a:schemeClr val="accent2">
                    <a:lumMod val="75000"/>
                  </a:schemeClr>
                </a:solidFill>
              </a:rPr>
              <a:t>Tannoudji</a:t>
            </a:r>
            <a:r>
              <a:rPr lang="fr-FR" i="0" dirty="0" smtClean="0">
                <a:solidFill>
                  <a:schemeClr val="accent2">
                    <a:lumMod val="75000"/>
                  </a:schemeClr>
                </a:solidFill>
              </a:rPr>
              <a:t>, S. Chu, W. Phillips prix Nobel 1995).</a:t>
            </a:r>
            <a:endParaRPr lang="fr-FR" i="0" dirty="0">
              <a:solidFill>
                <a:schemeClr val="accent2">
                  <a:lumMod val="75000"/>
                </a:schemeClr>
              </a:solidFill>
            </a:endParaRPr>
          </a:p>
        </p:txBody>
      </p:sp>
      <p:sp>
        <p:nvSpPr>
          <p:cNvPr id="17" name="Rectangle 16"/>
          <p:cNvSpPr/>
          <p:nvPr/>
        </p:nvSpPr>
        <p:spPr>
          <a:xfrm>
            <a:off x="307975" y="5076435"/>
            <a:ext cx="8650286" cy="923330"/>
          </a:xfrm>
          <a:prstGeom prst="rect">
            <a:avLst/>
          </a:prstGeom>
        </p:spPr>
        <p:txBody>
          <a:bodyPr wrap="square">
            <a:spAutoFit/>
          </a:bodyPr>
          <a:lstStyle/>
          <a:p>
            <a:r>
              <a:rPr lang="fr-FR" i="0" dirty="0" smtClean="0">
                <a:solidFill>
                  <a:schemeClr val="accent2">
                    <a:lumMod val="75000"/>
                  </a:schemeClr>
                </a:solidFill>
              </a:rPr>
              <a:t>En 1995 E. </a:t>
            </a:r>
            <a:r>
              <a:rPr lang="fr-FR" i="0" dirty="0" err="1" smtClean="0">
                <a:solidFill>
                  <a:schemeClr val="accent2">
                    <a:lumMod val="75000"/>
                  </a:schemeClr>
                </a:solidFill>
              </a:rPr>
              <a:t>Cornell</a:t>
            </a:r>
            <a:r>
              <a:rPr lang="fr-FR" i="0" dirty="0" smtClean="0">
                <a:solidFill>
                  <a:schemeClr val="accent2">
                    <a:lumMod val="75000"/>
                  </a:schemeClr>
                </a:solidFill>
              </a:rPr>
              <a:t> et C. </a:t>
            </a:r>
            <a:r>
              <a:rPr lang="fr-FR" i="0" dirty="0" err="1" smtClean="0">
                <a:solidFill>
                  <a:schemeClr val="accent2">
                    <a:lumMod val="75000"/>
                  </a:schemeClr>
                </a:solidFill>
              </a:rPr>
              <a:t>Wieman</a:t>
            </a:r>
            <a:r>
              <a:rPr lang="fr-FR" i="0" dirty="0" smtClean="0">
                <a:solidFill>
                  <a:schemeClr val="accent2">
                    <a:lumMod val="75000"/>
                  </a:schemeClr>
                </a:solidFill>
              </a:rPr>
              <a:t>, W. </a:t>
            </a:r>
            <a:r>
              <a:rPr lang="fr-FR" i="0" dirty="0" err="1" smtClean="0">
                <a:solidFill>
                  <a:schemeClr val="accent2">
                    <a:lumMod val="75000"/>
                  </a:schemeClr>
                </a:solidFill>
              </a:rPr>
              <a:t>Ketterle</a:t>
            </a:r>
            <a:r>
              <a:rPr lang="fr-FR" i="0" dirty="0" smtClean="0">
                <a:solidFill>
                  <a:schemeClr val="accent2">
                    <a:lumMod val="75000"/>
                  </a:schemeClr>
                </a:solidFill>
              </a:rPr>
              <a:t>, R. </a:t>
            </a:r>
            <a:r>
              <a:rPr lang="fr-FR" i="0" dirty="0" err="1" smtClean="0">
                <a:solidFill>
                  <a:schemeClr val="accent2">
                    <a:lumMod val="75000"/>
                  </a:schemeClr>
                </a:solidFill>
              </a:rPr>
              <a:t>Hulet</a:t>
            </a:r>
            <a:r>
              <a:rPr lang="fr-FR" i="0" dirty="0" smtClean="0">
                <a:solidFill>
                  <a:schemeClr val="accent2">
                    <a:lumMod val="75000"/>
                  </a:schemeClr>
                </a:solidFill>
              </a:rPr>
              <a:t> ont observé la condensation de Bose-Einstein </a:t>
            </a:r>
            <a:r>
              <a:rPr lang="fr-FR" i="0" dirty="0" err="1" smtClean="0">
                <a:solidFill>
                  <a:schemeClr val="accent2">
                    <a:lumMod val="75000"/>
                  </a:schemeClr>
                </a:solidFill>
              </a:rPr>
              <a:t>resp</a:t>
            </a:r>
            <a:r>
              <a:rPr lang="fr-FR" i="0" dirty="0" smtClean="0">
                <a:solidFill>
                  <a:schemeClr val="accent2">
                    <a:lumMod val="75000"/>
                  </a:schemeClr>
                </a:solidFill>
              </a:rPr>
              <a:t>. d’un gaz de Rb, Na, Li (</a:t>
            </a:r>
            <a:r>
              <a:rPr lang="fr-FR" i="0" dirty="0" err="1" smtClean="0">
                <a:solidFill>
                  <a:schemeClr val="accent2">
                    <a:lumMod val="75000"/>
                  </a:schemeClr>
                </a:solidFill>
              </a:rPr>
              <a:t>Cornell</a:t>
            </a:r>
            <a:r>
              <a:rPr lang="fr-FR" i="0" dirty="0" smtClean="0">
                <a:solidFill>
                  <a:schemeClr val="accent2">
                    <a:lumMod val="75000"/>
                  </a:schemeClr>
                </a:solidFill>
              </a:rPr>
              <a:t>, </a:t>
            </a:r>
            <a:r>
              <a:rPr lang="fr-FR" i="0" dirty="0" err="1" smtClean="0">
                <a:solidFill>
                  <a:schemeClr val="accent2">
                    <a:lumMod val="75000"/>
                  </a:schemeClr>
                </a:solidFill>
              </a:rPr>
              <a:t>Wieman</a:t>
            </a:r>
            <a:r>
              <a:rPr lang="fr-FR" i="0" dirty="0" smtClean="0">
                <a:solidFill>
                  <a:schemeClr val="accent2">
                    <a:lumMod val="75000"/>
                  </a:schemeClr>
                </a:solidFill>
              </a:rPr>
              <a:t> et </a:t>
            </a:r>
            <a:r>
              <a:rPr lang="fr-FR" i="0" dirty="0" err="1" smtClean="0">
                <a:solidFill>
                  <a:schemeClr val="accent2">
                    <a:lumMod val="75000"/>
                  </a:schemeClr>
                </a:solidFill>
              </a:rPr>
              <a:t>Ketterle</a:t>
            </a:r>
            <a:r>
              <a:rPr lang="fr-FR" i="0" dirty="0" smtClean="0">
                <a:solidFill>
                  <a:schemeClr val="accent2">
                    <a:lumMod val="75000"/>
                  </a:schemeClr>
                </a:solidFill>
              </a:rPr>
              <a:t>, prix Nobel 2001).</a:t>
            </a:r>
            <a:endParaRPr lang="fr-FR" i="0" dirty="0">
              <a:solidFill>
                <a:schemeClr val="accent2">
                  <a:lumMod val="75000"/>
                </a:schemeClr>
              </a:solidFill>
            </a:endParaRPr>
          </a:p>
        </p:txBody>
      </p:sp>
      <p:pic>
        <p:nvPicPr>
          <p:cNvPr id="2050" name="Picture 2" descr="http://www.learner.org/courses/physics/visual/img_lrg/fritz_lond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020" y="2150662"/>
            <a:ext cx="2089978" cy="24410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utura-sciences.com/uploads/tx_oxcsfutura/RTEmagicC_landau.jpg_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327" y="208289"/>
            <a:ext cx="1939869" cy="21554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russia-ic.com/img/news/news_9185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4196" y="211862"/>
            <a:ext cx="15525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llustr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771" y="211862"/>
            <a:ext cx="182562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upload.wikimedia.org/wikipedia/commons/thumb/c/c7/William_Phillips-physicist_photo.jpg/220px-William_Phillips-physicist_phot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2396" y="211863"/>
            <a:ext cx="1469551" cy="21909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escription de cette image, également commentée ci-aprè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0199" y="211862"/>
            <a:ext cx="2284192" cy="219074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upload.wikimedia.org/wikipedia/commons/thumb/a/a1/WiemanandCornell.jpg/220px-WiemanandCornel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16" y="208289"/>
            <a:ext cx="2095500" cy="272415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upload.wikimedia.org/wikipedia/commons/thumb/e/e5/Ketterle.jpg/220px-Ketterl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1087" y="208289"/>
            <a:ext cx="2024706" cy="272415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www.lambmedal.org/2011/images/hule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35792" y="208288"/>
            <a:ext cx="2724151"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130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06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05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60"/>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14" grpId="0"/>
      <p:bldP spid="15" grpId="0"/>
      <p:bldP spid="16" grpId="0"/>
      <p:bldP spid="1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39712" y="3428647"/>
            <a:ext cx="8650286" cy="1015663"/>
          </a:xfrm>
          <a:prstGeom prst="rect">
            <a:avLst/>
          </a:prstGeom>
        </p:spPr>
        <p:txBody>
          <a:bodyPr wrap="square">
            <a:spAutoFit/>
          </a:bodyPr>
          <a:lstStyle/>
          <a:p>
            <a:r>
              <a:rPr lang="fr-FR" sz="2000" i="0" dirty="0" smtClean="0">
                <a:solidFill>
                  <a:schemeClr val="accent2">
                    <a:lumMod val="75000"/>
                  </a:schemeClr>
                </a:solidFill>
              </a:rPr>
              <a:t>Avec une densité de    atomes par unité de volume, la distance moyenne entre deux atomes est          . La condition de dégénérescence quantique est donc :</a:t>
            </a:r>
            <a:endParaRPr lang="fr-FR" sz="2000" i="0" dirty="0">
              <a:solidFill>
                <a:schemeClr val="accent2">
                  <a:lumMod val="75000"/>
                </a:schemeClr>
              </a:solidFill>
            </a:endParaRPr>
          </a:p>
        </p:txBody>
      </p:sp>
      <p:sp>
        <p:nvSpPr>
          <p:cNvPr id="30" name="Rectangle 2"/>
          <p:cNvSpPr>
            <a:spLocks noGrp="1" noChangeArrowheads="1"/>
          </p:cNvSpPr>
          <p:nvPr>
            <p:ph type="ctrTitle"/>
          </p:nvPr>
        </p:nvSpPr>
        <p:spPr>
          <a:xfrm>
            <a:off x="5277" y="-6350"/>
            <a:ext cx="9144000" cy="592716"/>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10800000" scaled="1"/>
            <a:tileRect/>
          </a:gradFill>
        </p:spPr>
        <p:txBody>
          <a:bodyPr/>
          <a:lstStyle/>
          <a:p>
            <a:pPr algn="l" eaLnBrk="1" hangingPunct="1">
              <a:defRPr/>
            </a:pPr>
            <a:r>
              <a:rPr lang="fr-FR" sz="2000" i="1" dirty="0" smtClean="0">
                <a:solidFill>
                  <a:schemeClr val="bg1">
                    <a:lumMod val="20000"/>
                    <a:lumOff val="80000"/>
                  </a:schemeClr>
                </a:solidFill>
              </a:rPr>
              <a:t>Comment produire un condensat</a:t>
            </a:r>
            <a:endParaRPr lang="fr-FR" sz="2000" b="1" dirty="0" smtClean="0">
              <a:solidFill>
                <a:schemeClr val="bg1">
                  <a:lumMod val="20000"/>
                  <a:lumOff val="80000"/>
                </a:schemeClr>
              </a:solidFill>
            </a:endParaRPr>
          </a:p>
        </p:txBody>
      </p:sp>
      <p:pic>
        <p:nvPicPr>
          <p:cNvPr id="4099" name="Picture 6" descr="PhL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65" y="6497515"/>
            <a:ext cx="539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8"/>
          <p:cNvGrpSpPr>
            <a:grpSpLocks/>
          </p:cNvGrpSpPr>
          <p:nvPr/>
        </p:nvGrpSpPr>
        <p:grpSpPr bwMode="auto">
          <a:xfrm>
            <a:off x="0" y="6497638"/>
            <a:ext cx="479425" cy="360362"/>
            <a:chOff x="4400" y="232"/>
            <a:chExt cx="302" cy="227"/>
          </a:xfrm>
        </p:grpSpPr>
        <p:sp>
          <p:nvSpPr>
            <p:cNvPr id="4117" name="Rectangle 9"/>
            <p:cNvSpPr>
              <a:spLocks noChangeArrowheads="1"/>
            </p:cNvSpPr>
            <p:nvPr/>
          </p:nvSpPr>
          <p:spPr bwMode="auto">
            <a:xfrm>
              <a:off x="4400" y="232"/>
              <a:ext cx="302" cy="2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4118" name="Picture 10" descr="CQ_logo_transpar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0" y="232"/>
              <a:ext cx="3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Espace réservé du numéro de diapositive 2"/>
          <p:cNvSpPr>
            <a:spLocks noGrp="1"/>
          </p:cNvSpPr>
          <p:nvPr>
            <p:ph type="sldNum" sz="quarter" idx="12"/>
          </p:nvPr>
        </p:nvSpPr>
        <p:spPr/>
        <p:txBody>
          <a:bodyPr/>
          <a:lstStyle/>
          <a:p>
            <a:pPr>
              <a:defRPr/>
            </a:pPr>
            <a:fld id="{F3C631BE-4EC1-453C-ADDF-0B2F063EECCB}" type="slidenum">
              <a:rPr lang="fr-FR"/>
              <a:pPr>
                <a:defRPr/>
              </a:pPr>
              <a:t>99</a:t>
            </a:fld>
            <a:endParaRPr lang="fr-FR" dirty="0"/>
          </a:p>
        </p:txBody>
      </p:sp>
      <p:sp>
        <p:nvSpPr>
          <p:cNvPr id="40" name="Text Box 12"/>
          <p:cNvSpPr txBox="1">
            <a:spLocks noChangeArrowheads="1"/>
          </p:cNvSpPr>
          <p:nvPr/>
        </p:nvSpPr>
        <p:spPr bwMode="auto">
          <a:xfrm>
            <a:off x="8504237" y="6428616"/>
            <a:ext cx="54133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fr-FR" sz="1300" i="0" dirty="0" smtClean="0">
                <a:effectLst>
                  <a:outerShdw blurRad="38100" dist="38100" dir="2700000" algn="tl">
                    <a:srgbClr val="000000"/>
                  </a:outerShdw>
                </a:effectLst>
              </a:rPr>
              <a:t>/105</a:t>
            </a:r>
            <a:endParaRPr lang="fr-FR" sz="1300" i="0" dirty="0">
              <a:effectLst>
                <a:outerShdw blurRad="38100" dist="38100" dir="2700000" algn="tl">
                  <a:srgbClr val="000000"/>
                </a:outerShdw>
              </a:effectLst>
            </a:endParaRPr>
          </a:p>
        </p:txBody>
      </p:sp>
      <p:sp>
        <p:nvSpPr>
          <p:cNvPr id="19" name="Rectangle 18"/>
          <p:cNvSpPr/>
          <p:nvPr/>
        </p:nvSpPr>
        <p:spPr>
          <a:xfrm>
            <a:off x="239712" y="757635"/>
            <a:ext cx="8650286" cy="400110"/>
          </a:xfrm>
          <a:prstGeom prst="rect">
            <a:avLst/>
          </a:prstGeom>
        </p:spPr>
        <p:txBody>
          <a:bodyPr wrap="square">
            <a:spAutoFit/>
          </a:bodyPr>
          <a:lstStyle/>
          <a:p>
            <a:r>
              <a:rPr lang="fr-FR" sz="2000" i="0" dirty="0" smtClean="0">
                <a:solidFill>
                  <a:schemeClr val="accent2">
                    <a:lumMod val="75000"/>
                  </a:schemeClr>
                </a:solidFill>
              </a:rPr>
              <a:t>Dégénérescence quantique : les « nuages de probabilité » s’interpénètrent.</a:t>
            </a:r>
            <a:endParaRPr lang="fr-FR" sz="2000" i="0" dirty="0">
              <a:solidFill>
                <a:schemeClr val="accent2">
                  <a:lumMod val="75000"/>
                </a:schemeClr>
              </a:solidFill>
            </a:endParaRPr>
          </a:p>
        </p:txBody>
      </p:sp>
      <p:sp>
        <p:nvSpPr>
          <p:cNvPr id="2" name="AutoShape 4" descr="data:image/jpeg;base64,/9j/4AAQSkZJRgABAQAAAQABAAD/2wCEAAkGBwgHBgkIBwgKCgkLDRYPDQwMDRsUFRAWIB0iIiAdHx8kKDQsJCYxJx8fLT0tMTU3Ojo6Iys/RD84QzQ5OjcBCgoKDQwNGg8PGjclHyU3Nzc3Nzc3Nzc3Nzc3Nzc3Nzc3Nzc3Nzc3Nzc3Nzc3Nzc3Nzc3Nzc3Nzc3Nzc3Nzc3N//AABEIAJwAfQMBIgACEQEDEQH/xAAbAAACAgMBAAAAAAAAAAAAAAAEBQMGAQIHAP/EADoQAAIBAwMCBAIIAwgDAAAAAAECAwAEEQUSITFRBhMiQTJhFCNCcYGRobEHUsEVM2JygpLR4STC8P/EABQBAQAAAAAAAAAAAAAAAAAAAAD/xAAUEQEAAAAAAAAAAAAAAAAAAAAA/9oADAMBAAIRAxEAPwDlsly8pzKAxrCMuCTEpHejTpjb/gbFbR6WW6Fl75oBCqFj9UOOxrVvJGCUzuHfpRa2UguAZUkMfvjjNZbTGdjtR9g6d6AHZEzcRtj5NXhFEwx6x+NHtaSImI4m470OtnOX+Bjn2AoIzbwlvSzdPc1g2ag/GRTaDSG2iSbv91TT6ei5JXoOcZOKBJ9FjAB3tXjFDj+8IpnJAMYTgdiKEaGLJEkZz8jQDpDErDy5GYn2xUbJGWILkYPPFFJHDE4aMuG9smoQkUkrHzG7nig2DxqcFvxxUnoKFxMmB7e9RPEjj0lz8sVC0DqhYjgUG0qDAZfet7eTCYwajZsRqCfavQuFBzQXpLO5nYeVbuwOOccUUPD77T9JngiOPd+lTXd7ezthpNqAcKgwBQBRhywJJ70Ex0zTY8ebqLMR7IM1OkOkbcGa4J7haWuD/IaJtARsYJuwV4/GgNisbKXPkSTHPdax9BWNjzuAwCCOlOorR8Qpbxky3D7U4+EDqcU0k8NXdwyrHmPd8RdeaCkGNBkEHhRnP/3y/Wld5NEH8tFBOcZ6AVeNX8I36oyxyB+ADjj8qq1z4XvUyCqgHrkUFeblsRgH36cUFdI6793Tr16U+l0qSzIZxuAGBk9aGu7VZYN6L1GMHjPegV2FxAZPJuYtx+yT1pwmn2jLu8kfnVYkU28obk8/pVm0mY3Ft8XvxkUBMWm2u3IVhn2BrE2j2pjbG48d6PiBVF5BzWFJ3SE9KCh3ShJCo6CsIuR0ra95uJP8xqS2XMecfpQdFkRjsI9hUbqzc4oor6ScniomXHvQL5S27GDT/QrOSd4dqAkqePl3NKPo7SThV6mrtplnHpVjE9w7LJIoyBzgGge+G9P9YuJGZjGuxARgfM/PrVgZRj/iobBFjto1TAUL7VMxGKAO4Uc8VTvEU6ozYq53K5U/OqJ4m9DNgde1BS9UudzEE8AcUtyvlMoIBDbgM9azqkmJsGgY74RTASAFT0BGeaCDVLbKMypk9eOoqTwucs6EcdRzRE135hI2IOoPGKhtJIYrsn0gtk4JxQPZBtC4/et9heJzxkdjQxk38rtxipYX+olZwSoB6UFEuf76Qf4jTWyQG3XgUFc2w3sQeTzRCho40AY9KDo0LlgQwGSaluIwq571GrKFXgg45oido3jJTI2gcGgXr6LkHoMU/lu7i6gAfc0WAsbpwAQB1pCzYk9POabadIpKpIg9LAhgcD8f0oLhLqV7b6VG8ARpcYOTySOuKzoGtvqaMsgUSp8QBqO70mLU4LTeXNtEjb0jOfMJI4/MfpUHh/QY9H+kXS28kYAZg8zhpHJySSBwKCt+KfGM8d1LaWzbXjfmqvfXl4Y1mvr7b5hO1SCc/j0rSZxL4hmupVDEyHKt86tmq6I2pW8UttbWzGGLZGQcFV7DIP70HNL+SSSUHIdeu5aXXjHKuOqnIq4T6FLYwl7sgHcRhDnaPxGapupuvmMqdAeKDdrlZED/AAkZzgUHNJ5gz2AqHexGCTgc14jB5yPxoHmg/SGZmZ2aLHT51YLcMY2FKtFeBrfZA4yoyw96dQKDbNn3HWgrlwsaSyM65+QpezuScjaPajL7y45fq33KetRGN5AGxx7UHQGzvUHvXriXbAyr7sM/OpCp8z7qEuuYBj+egljK7w+BgY60xEnoUhQOetKY26A/KmUnGFzwFGBQdB8FTifRUycmN2Q/nn+tMdTuIksp2d1AUEHNVnwHcAQXsP8AKyv+Yx/SkviTxDaGzl09YWIdyXk3EFmz7Y9qDnmoXynU7meOT6tXzj+aui6PqscumJLE+fT0rlF9bwwXJKB/KJwRnP601sPEEdiiwBcQtwTmgdeItTWSKRB1IxXNrgkzNnvVp1OQNKT1z0+dVSfPmvnvQejTcGPYV5iWO72rCbui5yfYCnehae7tJNcwMEQZQuuMkn270Eug2rLGbiUYJGF74qz24BsXX/Cf2pdwo4oyJ2W0kwPs/wBKCmBjJP5Y6d6LkcqFUMOKEyfPwo6CplYEZIoOhAsCwyevvUF5gQoPnmipHR3ZkXC+3PShb7afLHQAc0EAzuGO4o1mK7i2ckAih7UAv7nntRmPOZ09IbAGW4wBQNfCWoJZ3oaU4jm9DHt8/wA6dN4M0+6vLi7uUaQM2UTOAO/71TRuWIKfYkZHvVw8K+IFwtleFlxxFI/3cA0FK8Q+FbTzWSytJ15JLF/+6rV94aFvErTyNtJ6Z6V2TWtctt09sFAkUfEfeuQ+ItYkuHeJckLwDQLZ3T6Y+GyiLxn7qQTvvmdh7nii8TOCvJdzzU0Nh5a5YZI70ASIY0Ln0nHHcVY9E1l7uJbO7fdJGuI2b7S9cfeKrt5JukKjoOv31ApKsGBII6EUF1dgB/SmOmOkiOr9GUjH4VVrDUhOuydgJf5icbv+6sOnjJIBIPegbvpekw6WX8j60jrjmqVe28ImIRto7VbdTedLdY9x+fFV6+tAXVgc5HNBalHpUd6ivmAlUBV4HapVbJA7UJdMDKPuoNBLJ5owftUTcMeWwNxPPHyqC3VWuBk/arW+uUimKcvtPscCgMErbASQAtY+mJHEZJZQSq8LnnpSWa8llcgHaCeg6CtA6ia3iKeZvkBkXONyDkj8RxQdT1jw75nhK2uUthLqEECySBch5RjLLnv2+7FUqDw1HrMlv/ZJWWK4PxsPgHuSPlXR5PE94lmbldEkMW8oh84Ddj/TVU0nxBo3hqXUbl4popbpvNFoSNsI91B98nnp8qCq+PfD1t4Un090OYplcMxHVhj/AJqlX+pPc7lgUpEOre7f8Vc/4g+LIvGlhbQ2mnzQNazl2kdwVIIIwPmTj8qpstusaeUPs/Ef5jQLPet9hxmiorYBtx6VvKgVCccUAIGTgU60PW5NMuYvPjaaBWBI+0PupZZR7pT8qOaAUF2n16w1IO9uy4I+E8EfhVUup7hJm8s+knighEByByPcVrJJM2Mtux3oOo3GlT2481AJoTyrx8g0kuBuk4HRQaYWGsXFvD59pLImecDp+Iol9VsLhmGpWI3nH19udp/29KCtzzNEpKNhj2oWTPQfnUd5IrXhVN3luxK564B4/SpMcA96DKgRjJo3wfbf2jrts7ruR5DjP8qAt+pAFItWuWVVhhwXkO0ffXQP4W2G/WncD6u1gWMf5ic/+n60F88XyraaTCudqB8fgFNcMmMev67l+LYNhmboFHUmr5/E7Xv/ACpoF52HylH7/rmufI7x2YhYAMzlmwOefagM1O4tDIU023FvZRHEa/aY9NzfP9qTFdxz2oib2jHtya9GgC80AbjYcUNcMfKYj8qJu3SNcswznp3pfJOZPQg4PFAdYRgRg9+TRsi8DFRWKbYwD7CsySYnCg0Gwj9JNLbqYpJtWms7COEZ7Ujmfe5IoL/k+UwxweahvX2BieD0o2RMIOR7Cl2sr6QCevQ0AMSebK0j/Z4FSSybQWJxivRqY4grNk+5pZrVx5cWxTyRig10xfpmovcsPRD8J7k12L+FsP0e0mlcep1+kSE+wbG0f7VB/wBVcps4xbaMB8JMZZvvIrr1leWulaPrk0rbEBVFx1OYwFAoOa67MLzU5bk8qGJTPuc5zSk8yZJ4HNFX845ZhjPIRf2FAEt5OXABY5wO1BgHc5NbscVqnoQkjoK84O3PXNAJeRCaIgdRyKW2gHnYP601kcIpZuMUoVy1wHHUtQPYjtQn5UB5hfUY1HTdipzJtiNA2smb5H7Z4/CgZ6gNy4J9Py60mbrhQcCnVyVgiZpOXb27UlZizEg0HSW6rigNT9U8fyohmOc9gSKXBmdmZiSe/wCdBpK+xSTVdfN9qSIeVz7dvem2qOywNg96V6GAbiRvcL1oHF5IPo7oPcFQO1M9a11r5bWKJWL+RH5kWcAyBApY9hxSS7cxQSuuNyjIz3zRFnEsdvvGS7gMzMckmggnJ3JGDulfG5v6fdWJ2HmBV6AYFaQMXuyzckA4rQkmfHtQE9U5ocSbCVPKnkfI1PIcJQMjEKxFAHqE+5hGD6R1rS0j3PuxjHSok9bktzzRqgIMLQYupNse0dTUWnHF0pxkjp99QzMWcZqbTj9fn32mgPvSqr6jualoVz9k4+QprLGpOSOaFnYqwC8C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3" name="Image 22"/>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697984" y="3588874"/>
            <a:ext cx="139065" cy="114300"/>
          </a:xfrm>
          <a:prstGeom prst="rect">
            <a:avLst/>
          </a:prstGeom>
        </p:spPr>
      </p:pic>
      <p:sp>
        <p:nvSpPr>
          <p:cNvPr id="14" name="Rectangle 13"/>
          <p:cNvSpPr/>
          <p:nvPr/>
        </p:nvSpPr>
        <p:spPr>
          <a:xfrm>
            <a:off x="239712" y="1371245"/>
            <a:ext cx="8650286" cy="707886"/>
          </a:xfrm>
          <a:prstGeom prst="rect">
            <a:avLst/>
          </a:prstGeom>
        </p:spPr>
        <p:txBody>
          <a:bodyPr wrap="square">
            <a:spAutoFit/>
          </a:bodyPr>
          <a:lstStyle/>
          <a:p>
            <a:r>
              <a:rPr lang="fr-FR" sz="2000" i="0" dirty="0" smtClean="0">
                <a:solidFill>
                  <a:schemeClr val="accent2">
                    <a:lumMod val="75000"/>
                  </a:schemeClr>
                </a:solidFill>
              </a:rPr>
              <a:t>Taille du nuage de probabilité d’un atome                   . Pour un nuage en équilibre thermique à température    :</a:t>
            </a:r>
            <a:endParaRPr lang="fr-FR" sz="2000" i="0" dirty="0">
              <a:solidFill>
                <a:schemeClr val="accent2">
                  <a:lumMod val="75000"/>
                </a:schemeClr>
              </a:solidFill>
            </a:endParaRPr>
          </a:p>
        </p:txBody>
      </p:sp>
      <p:pic>
        <p:nvPicPr>
          <p:cNvPr id="18" name="Image 17"/>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085425" y="1440363"/>
            <a:ext cx="1346835" cy="255270"/>
          </a:xfrm>
          <a:prstGeom prst="rect">
            <a:avLst/>
          </a:prstGeom>
        </p:spPr>
      </p:pic>
      <p:pic>
        <p:nvPicPr>
          <p:cNvPr id="22" name="Image 21"/>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4309356" y="1782783"/>
            <a:ext cx="173355" cy="173355"/>
          </a:xfrm>
          <a:prstGeom prst="rect">
            <a:avLst/>
          </a:prstGeom>
        </p:spPr>
      </p:pic>
      <p:pic>
        <p:nvPicPr>
          <p:cNvPr id="11" name="Image 10"/>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435976" y="2324566"/>
            <a:ext cx="2921508" cy="331470"/>
          </a:xfrm>
          <a:prstGeom prst="rect">
            <a:avLst/>
          </a:prstGeom>
        </p:spPr>
      </p:pic>
      <p:pic>
        <p:nvPicPr>
          <p:cNvPr id="12" name="Image 11"/>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5435045" y="2273131"/>
            <a:ext cx="1984248" cy="434340"/>
          </a:xfrm>
          <a:prstGeom prst="rect">
            <a:avLst/>
          </a:prstGeom>
        </p:spPr>
      </p:pic>
      <p:pic>
        <p:nvPicPr>
          <p:cNvPr id="28" name="Image 27"/>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2928749" y="3782091"/>
            <a:ext cx="678180" cy="287655"/>
          </a:xfrm>
          <a:prstGeom prst="rect">
            <a:avLst/>
          </a:prstGeom>
        </p:spPr>
      </p:pic>
      <p:pic>
        <p:nvPicPr>
          <p:cNvPr id="35" name="Image 34"/>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3667752" y="4436097"/>
            <a:ext cx="1629918" cy="491490"/>
          </a:xfrm>
          <a:prstGeom prst="rect">
            <a:avLst/>
          </a:prstGeom>
        </p:spPr>
      </p:pic>
      <p:sp>
        <p:nvSpPr>
          <p:cNvPr id="43" name="Rectangle 42"/>
          <p:cNvSpPr/>
          <p:nvPr/>
        </p:nvSpPr>
        <p:spPr>
          <a:xfrm>
            <a:off x="239712" y="5149163"/>
            <a:ext cx="8650286" cy="1015663"/>
          </a:xfrm>
          <a:prstGeom prst="rect">
            <a:avLst/>
          </a:prstGeom>
        </p:spPr>
        <p:txBody>
          <a:bodyPr wrap="square">
            <a:spAutoFit/>
          </a:bodyPr>
          <a:lstStyle/>
          <a:p>
            <a:r>
              <a:rPr lang="fr-FR" sz="2000" i="0" dirty="0" smtClean="0">
                <a:solidFill>
                  <a:schemeClr val="accent2">
                    <a:lumMod val="75000"/>
                  </a:schemeClr>
                </a:solidFill>
              </a:rPr>
              <a:t>Il faut donc une densité élevée et une température faible : la plupart des substances devient </a:t>
            </a:r>
            <a:r>
              <a:rPr lang="fr-FR" sz="2000" dirty="0" smtClean="0">
                <a:solidFill>
                  <a:schemeClr val="accent2">
                    <a:lumMod val="75000"/>
                  </a:schemeClr>
                </a:solidFill>
              </a:rPr>
              <a:t>solide</a:t>
            </a:r>
            <a:r>
              <a:rPr lang="fr-FR" sz="2000" i="0" dirty="0" smtClean="0">
                <a:solidFill>
                  <a:schemeClr val="accent2">
                    <a:lumMod val="75000"/>
                  </a:schemeClr>
                </a:solidFill>
              </a:rPr>
              <a:t> dans ses conditions. Cette difficulté a « bloqué » l’observation de la condensation de Bose-Einstein pendant 70 ans !</a:t>
            </a:r>
            <a:endParaRPr lang="fr-FR" sz="2000" i="0" dirty="0">
              <a:solidFill>
                <a:schemeClr val="accent2">
                  <a:lumMod val="75000"/>
                </a:schemeClr>
              </a:solidFill>
            </a:endParaRPr>
          </a:p>
        </p:txBody>
      </p:sp>
    </p:spTree>
    <p:extLst>
      <p:ext uri="{BB962C8B-B14F-4D97-AF65-F5344CB8AC3E}">
        <p14:creationId xmlns:p14="http://schemas.microsoft.com/office/powerpoint/2010/main" val="4138218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9" grpId="0"/>
      <p:bldP spid="14"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JEAN2DCLAUDE20GARREAU@ADJCIIMFUVWXYL48" val="3583"/>
  <p:tag name="PREAMBLE" val="\documentclass{article}&#10;\pagestyle{empty}&#10;\usepackage{xspace,amssymb,amsfonts,amsmath}&#10;\usepackage{color}&#10;\usepackage{TeX4PPT}&#10;"/>
  <p:tag name="MAGPC" val="300"/>
  <p:tag name="FONTSIZE" val="16"/>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mathbf{E}=\mathbf{E}_1+\mathbf{E}_2&#10;\]&#10;&#10;&#10;\end{document}"/>
  <p:tag name="IGUANATEXSIZE" val="16"/>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C_v = \frac{1}{M}\frac{dE}{dT} = 3Nk_B&#10;$&#10;&#10;&#10;\end{document}"/>
  <p:tag name="IGUANATEXSIZE" val="24"/>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k_B T \ll E_1 $&#10;&#10;&#10;\end{document}"/>
  <p:tag name="IGUANATEXSIZE" val="20"/>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_0 $&#10;&#10;&#10;\end{document}"/>
  <p:tag name="IGUANATEXSIZE" val="24"/>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_t = \frac{E_0}{\sqrt{2}} $&#10;&#10;&#10;\end{document}"/>
  <p:tag name="IGUANATEXSIZE" val="24"/>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_r = \frac{E_0}{\sqrt{2}} $&#10;&#10;&#10;\end{document}"/>
  <p:tag name="IGUANATEXSIZE" val="24"/>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I_r = \left|E_r \right|^2 = \frac{I_0}{2} $&#10;&#10;&#10;\end{document}"/>
  <p:tag name="IGUANATEXSIZE" val="24"/>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I_t = \left|E_t \right|^2 = \frac{I_0}{2} $&#10;&#10;&#10;\end{document}"/>
  <p:tag name="IGUANATEXSIZE" val="24"/>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n \rangle $&#10;&#10;&#10;\end{document}"/>
  <p:tag name="IGUANATEXSIZE" val="24"/>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I=\left|\mathbf{E}_1+\mathbf{E}_2\right|^2&#10;\]&#10;&#10;&#10;\end{document}"/>
  <p:tag name="IGUANATEXSIZE" val="16"/>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frac{n}{2} \rangle $&#10;&#10;&#10;\end{document}"/>
  <p:tag name="IGUANATEXSIZE" val="24"/>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frac{n}{2} \rangle $&#10;&#10;&#10;\end{document}"/>
  <p:tag name="IGUANATEXSIZE" val="24"/>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0 \rangle $&#10;&#10;&#10;\end{document}"/>
  <p:tag name="IGUANATEXSIZE" val="24"/>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1 \rangle $&#10;&#10;&#10;\end{document}"/>
  <p:tag name="IGUANATEXSIZE" val="24"/>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alpha = 1/\sqrt{2} $&#10;&#10;&#10;\end{document}"/>
  <p:tag name="IGUANATEXSIZE" val="24"/>
</p:tagLst>
</file>

<file path=ppt/tags/tag11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beta = 1/\sqrt{2} $&#10;&#10;&#10;\end{document}"/>
  <p:tag name="IGUANATEXSIZE" val="24"/>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alpha|^2 = \frac{1}{2} $&#10;&#10;&#10;\end{document}"/>
  <p:tag name="IGUANATEXSIZE" val="24"/>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I_1+I_2+2\sqrt{I_1I_2}\cos(\varphi_1-\varphi_2)&#10;\]&#10;&#10;&#10;\end{document}"/>
  <p:tag name="IGUANATEXSIZE" val="16"/>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beta|^2 = \frac{1}{2} $&#10;&#10;&#10;\end{document}"/>
  <p:tag name="IGUANATEXSIZE" val="24"/>
</p:tagLst>
</file>

<file path=ppt/tags/tag12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2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12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2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2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2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12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2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alpha | 1,0 \rangle + \beta  | 0,1 \rangle   $&#10;&#10;&#10;\end{document}"/>
  <p:tag name="IGUANATEXSIZE" val="24"/>
</p:tagLst>
</file>

<file path=ppt/tags/tag12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left| \sqrt{I_1}e^{i\varphi_1}+\sqrt{I_2}e^{i\varphi_2} \right|^2&#10;\]&#10;&#10;&#10;\end{document}"/>
  <p:tag name="IGUANATEXSIZE" val="16"/>
</p:tagLst>
</file>

<file path=ppt/tags/tag13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3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3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13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i_1-i_2 $&#10;&#10;&#10;\end{document}"/>
  <p:tag name="IGUANATEXSIZE" val="24"/>
</p:tagLst>
</file>

<file path=ppt/tags/tag13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 $&#10;&#10;&#10;\end{document}"/>
  <p:tag name="IGUANATEXSIZE" val="24"/>
</p:tagLst>
</file>

<file path=ppt/tags/tag13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3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13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3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2 \rangle $&#10;&#10;&#10;\end{document}"/>
  <p:tag name="IGUANATEXSIZE" val="24"/>
</p:tagLst>
</file>

<file path=ppt/tags/tag13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2 \rangle $&#10;&#10;&#10;\end{document}"/>
  <p:tag name="IGUANATEXSIZE" val="24"/>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varphi_1=\frac{2\pi d_1}{\lambda}&#10;\]&#10;\end{document}"/>
  <p:tag name="IGUANATEXSIZE" val="14"/>
</p:tagLst>
</file>

<file path=ppt/tags/tag14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2}| 0,2 \rangle + \frac{1}{2} | 1,1 \rangle &#10;+ \frac{1}{2} | 1,1 \rangle  +\frac{1}{2} | 1,0 \rangle $&#10;&#10;\end{document}"/>
  <p:tag name="IGUANATEXSIZE" val="24"/>
</p:tagLst>
</file>

<file path=ppt/tags/tag14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2}| 0,2 \rangle + \frac{1}{2} | 1,1 \rangle &#10;+ \frac{1}{2} | 1,1 \rangle  -\frac{1}{2} | 1,0 \rangle $&#10;&#10;\end{document}"/>
  <p:tag name="IGUANATEXSIZE" val="24"/>
</p:tagLst>
</file>

<file path=ppt/tags/tag14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2}| 0,2 \rangle + \frac{1}{2} | 1,1 \rangle &#10;+ \frac{1}{2} | 1,1 \rangle  + \frac{e^{i\varphi}}{2} | 1,0 \rangle $&#10;&#10;\end{document}"/>
  <p:tag name="IGUANATEXSIZE" val="24"/>
</p:tagLst>
</file>

<file path=ppt/tags/tag14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1 \rangle $&#10;&#10;&#10;\end{document}"/>
  <p:tag name="IGUANATEXSIZE" val="24"/>
</p:tagLst>
</file>

<file path=ppt/tags/tag14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2}| 0,2 \rangle + \frac{1}{\sqrt{2}} | 1,1 \rangle &#10;+\frac{1}{2} | 2,0 \rangle $&#10;&#10;&#10;\end{document}"/>
  <p:tag name="IGUANATEXSIZE" val="24"/>
</p:tagLst>
</file>

<file path=ppt/tags/tag14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2 \rangle &#10;+ | 1,1 \rangle - | 1,1 \rangle &#10;- | 2,0 \rangle $&#10;&#10;&#10;\end{document}"/>
  <p:tag name="IGUANATEXSIZE" val="24"/>
</p:tagLst>
</file>

<file path=ppt/tags/tag14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sqrt{2}}| 0,2 \rangle &#10;-\frac{1}{\sqrt{2}} | 2,0 \rangle $&#10;&#10;&#10;\end{document}"/>
  <p:tag name="IGUANATEXSIZE" val="24"/>
</p:tagLst>
</file>

<file path=ppt/tags/tag14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2 \rangle $&#10;&#10;&#10;\end{document}"/>
  <p:tag name="IGUANATEXSIZE" val="24"/>
</p:tagLst>
</file>

<file path=ppt/tags/tag14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4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varphi_2=\frac{2\pi d_2}{\lambda}&#10;\]&#10;\end{document}"/>
  <p:tag name="IGUANATEXSIZE" val="14"/>
</p:tagLst>
</file>

<file path=ppt/tags/tag15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15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15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2 \rangle $&#10;&#10;&#10;\end{document}"/>
  <p:tag name="IGUANATEXSIZE" val="24"/>
</p:tagLst>
</file>

<file path=ppt/tags/tag15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5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15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0 \rangle $&#10;&#10;&#10;\end{document}"/>
  <p:tag name="IGUANATEXSIZE" val="24"/>
</p:tagLst>
</file>

<file path=ppt/tags/tag15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1 \rangle $&#10;&#10;&#10;\end{document}"/>
  <p:tag name="IGUANATEXSIZE" val="24"/>
</p:tagLst>
</file>

<file path=ppt/tags/tag15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sqrt{2}} | 1,0 \rangle + \frac{1}{\sqrt{2}} | 0,1 \rangle   $&#10;&#10;&#10;\end{document}"/>
  <p:tag name="IGUANATEXSIZE" val="24"/>
</p:tagLst>
</file>

<file path=ppt/tags/tag15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 &gt; c\tau $&#10;&#10;\end{document}"/>
  <p:tag name="IGUANATEXSIZE" val="28"/>
</p:tagLst>
</file>

<file path=ppt/tags/tag15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x) = \psi_1(x)+\psi_2(x)$&#10;\end{document}"/>
  <p:tag name="IGUANATEXSIZE" val="28"/>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d_1&#10;\]&#10;\end{document}"/>
  <p:tag name="IGUANATEXSIZE" val="14"/>
</p:tagLst>
</file>

<file path=ppt/tags/tag16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 $&#10;&#10;\end{document}"/>
  <p:tag name="IGUANATEXSIZE" val="20"/>
</p:tagLst>
</file>

<file path=ppt/tags/tag16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Delta t $&#10;&#10;&#10;\end{document}"/>
  <p:tag name="IGUANATEXSIZE" val="20"/>
</p:tagLst>
</file>

<file path=ppt/tags/tag16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Delta m $&#10;&#10;&#10;\end{document}"/>
  <p:tag name="IGUANATEXSIZE" val="20"/>
</p:tagLst>
</file>

<file path=ppt/tags/tag16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Delta E  \Delta t &lt; \hbar $&#10;&#10;&#10;\end{document}"/>
  <p:tag name="IGUANATEXSIZE" val="20"/>
</p:tagLst>
</file>

<file path=ppt/tags/tag16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Delta E = \Delta m c^2 $&#10;&#10;&#10;\end{document}"/>
  <p:tag name="IGUANATEXSIZE" val="20"/>
</p:tagLst>
</file>

<file path=ppt/tags/tag16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Delta m $&#10;&#10;&#10;\end{document}"/>
  <p:tag name="IGUANATEXSIZE" val="20"/>
</p:tagLst>
</file>

<file path=ppt/tags/tag16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Delta t $&#10;&#10;&#10;\end{document}"/>
  <p:tag name="IGUANATEXSIZE" val="20"/>
</p:tagLst>
</file>

<file path=ppt/tags/tag16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g $&#10;&#10;&#10;\end{document}"/>
  <p:tag name="IGUANATEXSIZE" val="20"/>
</p:tagLst>
</file>

<file path=ppt/tags/tag16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alpha | 1,0 \rangle + \beta  | 0,1 \rangle   $&#10;&#10;&#10;\end{document}"/>
  <p:tag name="IGUANATEXSIZE" val="20"/>
</p:tagLst>
</file>

<file path=ppt/tags/tag16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Gamma t} | \mathrm{Noyau} \rangle &#10;+ \left( 1-e^{-\Gamma t}   \right)| &#10;\mathrm{Noyau+positron} \rangle   $&#10;&#10;&#10;\end{document}"/>
  <p:tag name="IGUANATEXSIZE" val="20"/>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d_2&#10;\]&#10;\end{document}"/>
  <p:tag name="IGUANATEXSIZE" val="14"/>
</p:tagLst>
</file>

<file path=ppt/tags/tag17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Gamma t} | \mathrm{Noyau, Chat\,vivant} \rangle &#10;+ \left( 1-e^{-\Gamma t}   \right)| &#10;\mathrm{Noyau+positron, Chat\,mort} \rangle   $&#10;&#10;&#10;\end{document}"/>
  <p:tag name="IGUANATEXSIZE" val="20"/>
</p:tagLst>
</file>

<file path=ppt/tags/tag17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x:H; +x:H \rangle $&#10;&#10;&#10;\end{document}"/>
  <p:tag name="IGUANATEXSIZE" val="24"/>
</p:tagLst>
</file>

<file path=ppt/tags/tag17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H,H\rangle $&#10;&#10;&#10;\end{document}"/>
  <p:tag name="IGUANATEXSIZE" val="24"/>
</p:tagLst>
</file>

<file path=ppt/tags/tag17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x:V; +x:V\rangle $&#10;&#10;&#10;\end{document}"/>
  <p:tag name="IGUANATEXSIZE" val="24"/>
</p:tagLst>
</file>

<file path=ppt/tags/tag17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V,V\rangle $&#10;&#10;&#10;\end{document}"/>
  <p:tag name="IGUANATEXSIZE" val="24"/>
</p:tagLst>
</file>

<file path=ppt/tags/tag17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sqrt{2}} | H,H\rangle &#10;+ \frac{1}{\sqrt{2}} | V,V\rangle $&#10;&#10;&#10;\end{document}"/>
  <p:tag name="IGUANATEXSIZE" val="24"/>
</p:tagLst>
</file>

<file path=ppt/tags/tag17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neq |\mathrm{photon 1}\rangle &#10;\otimes | \mathrm{photon 2}\rangle  $&#10;&#10;&#10;\end{document}"/>
  <p:tag name="IGUANATEXSIZE" val="20"/>
</p:tagLst>
</file>

<file path=ppt/tags/tag17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si(\vec{r_1},\vec{r_2}) = \psi_\alpha (\vec{r_1})\psi_\beta (\vec{r_2})$&#10;&#10;\end{document}"/>
  <p:tag name="IGUANATEXSIZE" val="20"/>
</p:tagLst>
</file>

<file path=ppt/tags/tag17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Gamma t} | \mathrm{Noyau, Chat\,vivant} \rangle &#10;+ \left( 1-e^{-\Gamma t}   \right)| &#10;\mathrm{Noyau+positron, Chat\,mort} \rangle   $&#10;&#10;&#10;\end{document}"/>
  <p:tag name="IGUANATEXSIZE" val="18"/>
</p:tagLst>
</file>

<file path=ppt/tags/tag17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vec{r}_1) = \left| \psi_\alpha (\vec{r}_1) \right|^2 $&#10;&#10;\end{document}"/>
  <p:tag name="IGUANATEXSIZE" val="20"/>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N=N_1+N_2&#10;\]&#10;\end{document}"/>
  <p:tag name="IGUANATEXSIZE" val="20"/>
</p:tagLst>
</file>

<file path=ppt/tags/tag18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si(\vec{r}_1,\vec{r}_2) = \frac{1}{\sqrt{2}}&#10;\left( \psi_\alpha (\vec{r}_1)\psi_\beta (\vec{r}_2)-&#10;\psi_\beta (\vec{r}_1)\psi_\alpha (\vec{r}_2) \right)&#10;$&#10;&#10;\end{document}"/>
  <p:tag name="IGUANATEXSIZE" val="20"/>
</p:tagLst>
</file>

<file path=ppt/tags/tag18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si \neq f(1) \otimes g(2) $&#10;&#10;\end{document}"/>
  <p:tag name="IGUANATEXSIZE" val="20"/>
</p:tagLst>
</file>

<file path=ppt/tags/tag18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sqrt{2}} |-x:H; +x:H:+\rangle &#10;+ \frac{1}{\sqrt{2}} |-x:V; +x:V\rangle $&#10;&#10;&#10;\end{document}"/>
  <p:tag name="IGUANATEXSIZE" val="18"/>
</p:tagLst>
</file>

<file path=ppt/tags/tag18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 = ct$&#10;&#10;&#10;\end{document}"/>
  <p:tag name="IGUANATEXSIZE" val="20"/>
</p:tagLst>
</file>

<file path=ppt/tags/tag18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 = c(t+\tau) $&#10;&#10;&#10;\end{document}"/>
  <p:tag name="IGUANATEXSIZE" val="20"/>
</p:tagLst>
</file>

<file path=ppt/tags/tag18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H $&#10;&#10;&#10;\end{document}"/>
  <p:tag name="IGUANATEXSIZE" val="20"/>
</p:tagLst>
</file>

<file path=ppt/tags/tag18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x:H;+x:H\rangle $&#10;&#10;&#10;\end{document}"/>
  <p:tag name="IGUANATEXSIZE" val="18"/>
</p:tagLst>
</file>

<file path=ppt/tags/tag18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H $&#10;&#10;&#10;\end{document}"/>
  <p:tag name="IGUANATEXSIZE" val="20"/>
</p:tagLst>
</file>

<file path=ppt/tags/tag18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au&lt;2L/c $&#10;&#10;&#10;\end{document}"/>
  <p:tag name="IGUANATEXSIZE" val="20"/>
</p:tagLst>
</file>

<file path=ppt/tags/tag18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sqrt{2}} |A:\mathrm{Paris},B:\mathrm{Dunkerque}\rangle &#10;+ \frac{1}{\sqrt{2}} |A:\mathrm{Dunkerque},B:\mathrm{Paris}\rangle $&#10;&#10;&#10;\end{document}"/>
  <p:tag name="IGUANATEXSIZE" val="18"/>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lambda = h/p$&#10;&#10;\end{document}"/>
  <p:tag name="IGUANATEXSIZE" val="24"/>
</p:tagLst>
</file>

<file path=ppt/tags/tag19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A:\mathrm{Paris},B:\mathrm{Dunkerque}\rangle $&#10;&#10;&#10;\end{document}"/>
  <p:tag name="IGUANATEXSIZE" val="18"/>
</p:tagLst>
</file>

<file path=ppt/tags/tag19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1}{\sqrt{2}} |A:\mathrm{Paris},B:\mathrm{Dunkerque}\rangle &#10;+ \frac{1}{\sqrt{2}} |A:\mathrm{Dunkerque},B:\mathrm{Paris}\rangle $&#10;&#10;&#10;\end{document}"/>
  <p:tag name="IGUANATEXSIZE" val="18"/>
</p:tagLst>
</file>

<file path=ppt/tags/tag19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A:\mathrm{Paris},B:\mathrm{Dunkerque}\rangle $&#10;&#10;&#10;\end{document}"/>
  <p:tag name="IGUANATEXSIZE" val="24"/>
</p:tagLst>
</file>

<file path=ppt/tags/tag19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x:H; +x:V\rangle &#10;- |-x:V; +x:H\rangle }{\sqrt{2}}  $&#10;&#10;&#10;\end{document}"/>
  <p:tag name="IGUANATEXSIZE" val="30"/>
</p:tagLst>
</file>

<file path=ppt/tags/tag19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 = \langle {\cal M}_+ {\cal M}_- \rangle  $&#10;&#10;&#10;\end{document}"/>
  <p:tag name="IGUANATEXSIZE" val="24"/>
</p:tagLst>
</file>

<file path=ppt/tags/tag19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H  $&#10;&#10;&#10;\end{document}"/>
  <p:tag name="IGUANATEXSIZE" val="24"/>
</p:tagLst>
</file>

<file path=ppt/tags/tag19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V $&#10;&#10;&#10;\end{document}"/>
  <p:tag name="IGUANATEXSIZE" val="24"/>
</p:tagLst>
</file>

<file path=ppt/tags/tag19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x  $&#10;&#10;&#10;\end{document}"/>
  <p:tag name="IGUANATEXSIZE" val="24"/>
</p:tagLst>
</file>

<file path=ppt/tags/tag19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_+  $&#10;&#10;&#10;\end{document}"/>
  <p:tag name="IGUANATEXSIZE" val="20"/>
</p:tagLst>
</file>

<file path=ppt/tags/tag19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x $&#10;&#10;&#10;\end{document}"/>
  <p:tag name="IGUANATEXSIZE" val="20"/>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i\hbar\frac{\partial\psi}{\partial t}&#10;=-\frac{\hbar^2}{2M}\frac{\partial^2\psi}{\partial x^2}&#10;+V(x)\psi&#10;\]&#10;\end{document}"/>
  <p:tag name="IGUANATEXSIZE" val="14"/>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 = h/\lambda$&#10;&#10;\end{document}"/>
  <p:tag name="IGUANATEXSIZE" val="24"/>
</p:tagLst>
</file>

<file path=ppt/tags/tag20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_-  $&#10;&#10;&#10;\end{document}"/>
  <p:tag name="IGUANATEXSIZE" val="20"/>
</p:tagLst>
</file>

<file path=ppt/tags/tag20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x $&#10;&#10;&#10;\end{document}"/>
  <p:tag name="IGUANATEXSIZE" val="20"/>
</p:tagLst>
</file>

<file path=ppt/tags/tag20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V:1 \rangle $&#10;&#10;&#10;\end{document}"/>
  <p:tag name="IGUANATEXSIZE" val="20"/>
</p:tagLst>
</file>

<file path=ppt/tags/tag20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T:0; R:1 \rangle $&#10;&#10;&#10;\end{document}"/>
  <p:tag name="IGUANATEXSIZE" val="20"/>
</p:tagLst>
</file>

<file path=ppt/tags/tag20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H:1\rangle $&#10;&#10;&#10;\end{document}"/>
  <p:tag name="IGUANATEXSIZE" val="20"/>
</p:tagLst>
</file>

<file path=ppt/tags/tag20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theta:1 \rangle $&#10;&#10;&#10;\end{document}"/>
  <p:tag name="IGUANATEXSIZE" val="20"/>
</p:tagLst>
</file>

<file path=ppt/tags/tag20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T:1; R:0 \rangle $&#10;&#10;&#10;\end{document}"/>
  <p:tag name="IGUANATEXSIZE" val="20"/>
</p:tagLst>
</file>

<file path=ppt/tags/tag20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os \theta | T:1; R:0 \rangle &#10;+\sin \theta | T:0; R:1 \rangle $&#10;&#10;&#10;\end{document}"/>
  <p:tag name="IGUANATEXSIZE" val="20"/>
</p:tagLst>
</file>

<file path=ppt/tags/tag20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 = T-R \in \left\{-1,1\right\}$&#10;&#10;&#10;\end{document}"/>
  <p:tag name="IGUANATEXSIZE" val="24"/>
</p:tagLst>
</file>

<file path=ppt/tags/tag20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_{-1}(\theta) = \sin^2 \theta $&#10;&#10;&#10;\end{document}"/>
  <p:tag name="IGUANATEXSIZE" val="24"/>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x&#10;\]&#10;&#10;&#10;\end{document}"/>
  <p:tag name="IGUANATEXSIZE" val="16"/>
</p:tagLst>
</file>

<file path=ppt/tags/tag21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_1(\theta) = \cos^2 \theta $&#10;&#10;&#10;\end{document}"/>
  <p:tag name="IGUANATEXSIZE" val="24"/>
</p:tagLst>
</file>

<file path=ppt/tags/tag21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le \langle {\cal M} \rangle \le 1$&#10;&#10;&#10;\end{document}"/>
  <p:tag name="IGUANATEXSIZE" val="24"/>
</p:tagLst>
</file>

<file path=ppt/tags/tag21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10;&#10;&#10;\end{document}"/>
  <p:tag name="IGUANATEXSIZE" val="24"/>
</p:tagLst>
</file>

<file path=ppt/tags/tag21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10;&#10;&#10;\end{document}"/>
  <p:tag name="IGUANATEXSIZE" val="24"/>
</p:tagLst>
</file>

<file path=ppt/tags/tag21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_-\in \left\{-1,1\right\}$&#10;&#10;&#10;\end{document}"/>
  <p:tag name="IGUANATEXSIZE" val="20"/>
</p:tagLst>
</file>

<file path=ppt/tags/tag21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_+\in \left\{-1,1\right\}$&#10;&#10;&#10;\end{document}"/>
  <p:tag name="IGUANATEXSIZE" val="20"/>
</p:tagLst>
</file>

<file path=ppt/tags/tag21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frac{|-x:H; +x:V\rangle &#10;- |-x:V; +x:H\rangle }{\sqrt{2}}  $&#10;&#10;&#10;\end{document}"/>
  <p:tag name="IGUANATEXSIZE" val="30"/>
</p:tagLst>
</file>

<file path=ppt/tags/tag21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_{ {\cal M}_+,{\cal M}_- }(\theta_+,\theta_-)$&#10;&#10;&#10;\end{document}"/>
  <p:tag name="IGUANATEXSIZE" val="20"/>
</p:tagLst>
</file>

<file path=ppt/tags/tag21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theta_+,\theta_-)=&#10;\langle{\cal M}_+{\cal M}_- \rangle(\theta_+,\theta_-)$&#10;&#10;&#10;\end{document}"/>
  <p:tag name="IGUANATEXSIZE" val="24"/>
</p:tagLst>
</file>

<file path=ppt/tags/tag21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 = P_{-1,-1}\times 1&#10;+P_{-1,1}\times -1+P_{1,-1}\times -1+P_{1,1}\times 1$&#10;&#10;&#10;\end{document}"/>
  <p:tag name="IGUANATEXSIZE" val="20"/>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y $&#10;&#10;\end{document}"/>
  <p:tag name="IGUANATEXSIZE" val="24"/>
</p:tagLst>
</file>

<file path=ppt/tags/tag22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_{-1,-1}+P_{1,1} &#10;-(P_{-1,1}+P_{1,-1}) $&#10;&#10;&#10;\end{document}"/>
  <p:tag name="IGUANATEXSIZE" val="20"/>
</p:tagLst>
</file>

<file path=ppt/tags/tag22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le E(\theta_+,\theta_-) \le 1$&#10;&#10;&#10;\end{document}"/>
  <p:tag name="IGUANATEXSIZE" val="24"/>
</p:tagLst>
</file>

<file path=ppt/tags/tag22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_-$&#10;&#10;&#10;\end{document}"/>
  <p:tag name="IGUANATEXSIZE" val="20"/>
</p:tagLst>
</file>

<file path=ppt/tags/tag22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10;&#10;&#10;\end{document}"/>
  <p:tag name="IGUANATEXSIZE" val="20"/>
</p:tagLst>
</file>

<file path=ppt/tags/tag22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_+$&#10;&#10;&#10;\end{document}"/>
  <p:tag name="IGUANATEXSIZE" val="20"/>
</p:tagLst>
</file>

<file path=ppt/tags/tag22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10;&#10;&#10;\end{document}"/>
  <p:tag name="IGUANATEXSIZE" val="20"/>
</p:tagLst>
</file>

<file path=ppt/tags/tag22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i)$&#10;&#10;&#10;\end{document}"/>
  <p:tag name="IGUANATEXSIZE" val="20"/>
</p:tagLst>
</file>

<file path=ppt/tags/tag22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i$&#10;&#10;&#10;\end{document}"/>
  <p:tag name="IGUANATEXSIZE" val="20"/>
</p:tagLst>
</file>

<file path=ppt/tags/tag22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eft(|-x:H; +x:V\rangle &#10;- |-x:V; +x:H\rangle \right)/ \sqrt{2}  $&#10;&#10;&#10;\end{document}"/>
  <p:tag name="IGUANATEXSIZE" val="18"/>
</p:tagLst>
</file>

<file path=ppt/tags/tag22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_- = {\cal M}_- (\theta_+,\theta_-) $&#10;&#10;&#10;\end{document}"/>
  <p:tag name="IGUANATEXSIZE" val="20"/>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y $&#10;&#10;\end{document}"/>
  <p:tag name="IGUANATEXSIZE" val="24"/>
</p:tagLst>
</file>

<file path=ppt/tags/tag23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cal M}_+ $&#10;&#10;&#10;\end{document}"/>
  <p:tag name="IGUANATEXSIZE" val="20"/>
</p:tagLst>
</file>

<file path=ppt/tags/tag23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ambda $&#10;&#10;&#10;\end{document}"/>
  <p:tag name="IGUANATEXSIZE" val="20"/>
</p:tagLst>
</file>

<file path=ppt/tags/tag23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eft(|-x:H; +x:V\rangle &#10;- |-x:V; +x:H\rangle \right)/ \sqrt{2}  $&#10;&#10;&#10;\end{document}"/>
  <p:tag name="IGUANATEXSIZE" val="18"/>
</p:tagLst>
</file>

<file path=ppt/tags/tag23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x:H; +x:V\rangle $&#10;&#10;&#10;\end{document}"/>
  <p:tag name="IGUANATEXSIZE" val="18"/>
</p:tagLst>
</file>

<file path=ppt/tags/tag23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x:V; +x:H\rangle   $&#10;&#10;&#10;\end{document}"/>
  <p:tag name="IGUANATEXSIZE" val="18"/>
</p:tagLst>
</file>

<file path=ppt/tags/tag23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si(\lambda) \rangle =\,\,\,\,\, |-x:H; +x:V\rangle $&#10;&#10;&#10;\end{document}"/>
  <p:tag name="IGUANATEXSIZE" val="18"/>
</p:tagLst>
</file>

<file path=ppt/tags/tag23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ambda \ge \lambda_0 $&#10;&#10;&#10;\end{document}"/>
  <p:tag name="IGUANATEXSIZE" val="18"/>
</p:tagLst>
</file>

<file path=ppt/tags/tag23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si(\lambda) \rangle = -|-x:V; +x:H\rangle $&#10;&#10;&#10;\end{document}"/>
  <p:tag name="IGUANATEXSIZE" val="18"/>
</p:tagLst>
</file>

<file path=ppt/tags/tag23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ambda &lt;\lambda_0 $&#10;&#10;&#10;\end{document}"/>
  <p:tag name="IGUANATEXSIZE" val="18"/>
</p:tagLst>
</file>

<file path=ppt/tags/tag23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langle {\cal M}(\theta_+) {\cal M}(\theta_-) \rangle&#10;+ \langle {\cal M}(\theta_+) {\cal M}(\theta_-^\prime) \rangle&#10;+ \langle {\cal M}(\theta_+^\prime) {\cal M}(\theta_-^\prime) \rangle&#10;- \langle {\cal M}(\theta_+^\prime) {\cal M}(\theta_-) \rangle$&#10;&#10;\end{document}"/>
  <p:tag name="IGUANATEXSIZE" val="20"/>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 $&#10;&#10;\end{document}"/>
  <p:tag name="IGUANATEXSIZE" val="24"/>
</p:tagLst>
</file>

<file path=ppt/tags/tag24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S = E(\theta_+,\theta_-)&#10;+ E(\theta_+,\theta_-^\prime)&#10;+ E(\theta_+^\prime,\theta_-^\prime)&#10;- E(\theta_+^\prime,\theta_-)$&#10;&#10;\end{document}"/>
  <p:tag name="IGUANATEXSIZE" val="20"/>
</p:tagLst>
</file>

<file path=ppt/tags/tag24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prime_-$&#10;&#10;\end{document}"/>
  <p:tag name="IGUANATEXSIZE" val="24"/>
</p:tagLst>
</file>

<file path=ppt/tags/tag24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prime_+$&#10;&#10;\end{document}"/>
  <p:tag name="IGUANATEXSIZE" val="24"/>
</p:tagLst>
</file>

<file path=ppt/tags/tag24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10;&#10;\end{document}"/>
  <p:tag name="IGUANATEXSIZE" val="24"/>
</p:tagLst>
</file>

<file path=ppt/tags/tag24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10;&#10;\end{document}"/>
  <p:tag name="IGUANATEXSIZE" val="24"/>
</p:tagLst>
</file>

<file path=ppt/tags/tag24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S = \int P(\lambda) \left[ {\cal M}_+ {\cal M}_-&#10;+{\cal M}_+ {\cal M}_-^\prime&#10;+{\cal M}_+^\prime {\cal M}_-^\prime&#10;-{\cal M}_+^\prime {\cal M}_- \right] d\lambda$&#10;&#10;\end{document}"/>
  <p:tag name="IGUANATEXSIZE" val="20"/>
</p:tagLst>
</file>

<file path=ppt/tags/tag24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int P(\lambda) \left[ {\cal M}_+ \left({\cal M}_-&#10;+ {\cal M}_-^\prime \right)&#10;+{\cal M}_+^\prime \left( {\cal M}_-^\prime&#10;- {\cal M}_- \right) \right] d\lambda$&#10;&#10;\end{document}"/>
  <p:tag name="IGUANATEXSIZE" val="20"/>
</p:tagLst>
</file>

<file path=ppt/tags/tag24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2 $&#10;&#10;\end{document}"/>
  <p:tag name="IGUANATEXSIZE" val="20"/>
</p:tagLst>
</file>

<file path=ppt/tags/tag24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2 $&#10;&#10;\end{document}"/>
  <p:tag name="IGUANATEXSIZE" val="20"/>
</p:tagLst>
</file>

<file path=ppt/tags/tag24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2 $&#10;&#10;\end{document}"/>
  <p:tag name="IGUANATEXSIZE" val="20"/>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vec{p}$&#10;&#10;&#10;\end{document}"/>
  <p:tag name="IGUANATEXSIZE" val="32"/>
</p:tagLst>
</file>

<file path=ppt/tags/tag25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2 $&#10;&#10;\end{document}"/>
  <p:tag name="IGUANATEXSIZE" val="20"/>
</p:tagLst>
</file>

<file path=ppt/tags/tag25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eft| S_\mathrm{vc} \right| \le 2$&#10;&#10;\end{document}"/>
  <p:tag name="IGUANATEXSIZE" val="32"/>
</p:tagLst>
</file>

<file path=ppt/tags/tag25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lambda)$&#10;&#10;\end{document}"/>
  <p:tag name="IGUANATEXSIZE" val="20"/>
</p:tagLst>
</file>

<file path=ppt/tags/tag25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5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5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5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5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5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5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vec{p}\,^\prime$&#10;&#10;&#10;\end{document}"/>
  <p:tag name="IGUANATEXSIZE" val="32"/>
</p:tagLst>
</file>

<file path=ppt/tags/tag26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0;&#10;\end{document}"/>
  <p:tag name="IGUANATEXSIZE" val="20"/>
</p:tagLst>
</file>

<file path=ppt/tags/tag26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S_\mathrm{quant} = 2\sqrt{2} $&#10;&#10;&#10;\end{document}"/>
  <p:tag name="IGUANATEXSIZE" val="32"/>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Delta P \approx \hbar/\Delta x$&#10;&#10;\end{document}"/>
  <p:tag name="IGUANATEXSIZE" val="24"/>
</p:tagLst>
</file>

<file path=ppt/tags/tag27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theta_+,\theta_-)=&#10;\langle{\cal M}_+{\cal M}_- \rangle(\theta_+,\theta_-)&#10;= \cos(\theta_+-\theta_-)$&#10;&#10;&#10;\end{document}"/>
  <p:tag name="IGUANATEXSIZE" val="20"/>
</p:tagLst>
</file>

<file path=ppt/tags/tag27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 0$&#10;&#10;&#10;\end{document}"/>
  <p:tag name="IGUANATEXSIZE" val="20"/>
</p:tagLst>
</file>

<file path=ppt/tags/tag27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angle {\cal M}_+ {\cal M}_- \rangle &#10;= \frac{1}{\sqrt{2}}$&#10;&#10;&#10;\end{document}"/>
  <p:tag name="IGUANATEXSIZE" val="20"/>
</p:tagLst>
</file>

<file path=ppt/tags/tag27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 -\frac{\pi}{4}$&#10;&#10;&#10;\end{document}"/>
  <p:tag name="IGUANATEXSIZE" val="20"/>
</p:tagLst>
</file>

<file path=ppt/tags/tag27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 0 $&#10;&#10;&#10;\end{document}"/>
  <p:tag name="IGUANATEXSIZE" val="20"/>
</p:tagLst>
</file>

<file path=ppt/tags/tag27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angle {\cal M}_+ {\cal M}_-^\prime \rangle &#10;= \frac{1}{\sqrt{2}}$&#10;&#10;&#10;\end{document}"/>
  <p:tag name="IGUANATEXSIZE" val="20"/>
</p:tagLst>
</file>

<file path=ppt/tags/tag27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prime= \frac{\pi}{4}$&#10;&#10;&#10;\end{document}"/>
  <p:tag name="IGUANATEXSIZE" val="20"/>
</p:tagLst>
</file>

<file path=ppt/tags/tag27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prime= \frac{\pi}{2} $&#10;&#10;&#10;\end{document}"/>
  <p:tag name="IGUANATEXSIZE" val="20"/>
</p:tagLst>
</file>

<file path=ppt/tags/tag27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angle {\cal M}_+^\prime {\cal M}_-^\prime \rangle &#10;= \frac{1}{\sqrt{2}}$&#10;&#10;\end{document}"/>
  <p:tag name="IGUANATEXSIZE" val="20"/>
</p:tagLst>
</file>

<file path=ppt/tags/tag27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prime= \frac{\pi}{4}$&#10;&#10;&#10;\end{document}"/>
  <p:tag name="IGUANATEXSIZE" val="20"/>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Delta P \approx \Delta p$&#10;&#10;\end{document}"/>
  <p:tag name="IGUANATEXSIZE" val="24"/>
</p:tagLst>
</file>

<file path=ppt/tags/tag28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prime= \frac{\pi}{2} $&#10;&#10;&#10;\end{document}"/>
  <p:tag name="IGUANATEXSIZE" val="20"/>
</p:tagLst>
</file>

<file path=ppt/tags/tag28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angle {\cal M}_+^\prime {\cal M}_- \rangle &#10;= -\frac{1}{\sqrt{2}}$&#10;&#10;\end{document}"/>
  <p:tag name="IGUANATEXSIZE" val="20"/>
</p:tagLst>
</file>

<file path=ppt/tags/tag28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theta_-= -\frac{\pi}{4} $&#10;&#10;&#10;\end{document}"/>
  <p:tag name="IGUANATEXSIZE" val="20"/>
</p:tagLst>
</file>

<file path=ppt/tags/tag28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eft(|-x:H; +x:V\rangle &#10;- |-x:V; +x:H\rangle \right)/ \sqrt{2}  $&#10;&#10;&#10;\end{document}"/>
  <p:tag name="IGUANATEXSIZE" val="18"/>
</p:tagLst>
</file>

<file path=ppt/tags/tag28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S $&#10;&#10;&#10;\end{document}"/>
  <p:tag name="IGUANATEXSIZE" val="20"/>
</p:tagLst>
</file>

<file path=ppt/tags/tag28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S_\mathrm{exp} $&#10;&#10;\end{document}"/>
  <p:tag name="IGUANATEXSIZE" val="24"/>
</p:tagLst>
</file>

<file path=ppt/tags/tag28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S $&#10;&#10;\end{document}"/>
  <p:tag name="IGUANATEXSIZE" val="24"/>
</p:tagLst>
</file>

<file path=ppt/tags/tag28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S_\mathrm{exp} &gt; 2$&#10;&#10;\end{document}"/>
  <p:tag name="IGUANATEXSIZE" val="32"/>
</p:tagLst>
</file>

<file path=ppt/tags/tag28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vec{p}_1)&#10;$&#10;&#10;\end{document}"/>
  <p:tag name="IGUANATEXSIZE" val="24"/>
</p:tagLst>
</file>

<file path=ppt/tags/tag28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2(\vec{p}_2)&#10;$&#10;&#10;\end{document}"/>
  <p:tag name="IGUANATEXSIZE" val="24"/>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prime = P + |p-p\,^\prime | $&#10;&#10;\end{document}"/>
  <p:tag name="IGUANATEXSIZE" val="24"/>
</p:tagLst>
</file>

<file path=ppt/tags/tag29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prime (\vec{p}_1,\vec{p}_2;q)=&#10;\varphi_1(\vec{p}_1+\vec{q})&#10;\varphi_2(\vec{p}_2-\vec{q})&#10;$&#10;&#10;\end{document}"/>
  <p:tag name="IGUANATEXSIZE" val="24"/>
</p:tagLst>
</file>

<file path=ppt/tags/tag29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p_1,p_2) = \psi_1(p_1)\psi_2(p_2)&#10;$&#10;&#10;\end{document}"/>
  <p:tag name="IGUANATEXSIZE" val="24"/>
</p:tagLst>
</file>

<file path=ppt/tags/tag29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arphi_1(\vec{p}_1-\vec{q})&#10;\varphi_2(\vec{p}_2+\vec{q})&#10;$&#10;&#10;\end{document}"/>
  <p:tag name="IGUANATEXSIZE" val="24"/>
</p:tagLst>
</file>

<file path=ppt/tags/tag29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vec{p}_1)&#10;$&#10;&#10;\end{document}"/>
  <p:tag name="IGUANATEXSIZE" val="24"/>
</p:tagLst>
</file>

<file path=ppt/tags/tag29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Omega&#10;$&#10;&#10;\end{document}"/>
  <p:tag name="IGUANATEXSIZE" val="30"/>
</p:tagLst>
</file>

<file path=ppt/tags/tag29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alpha&#10;$&#10;&#10;\end{document}"/>
  <p:tag name="IGUANATEXSIZE" val="30"/>
</p:tagLst>
</file>

<file path=ppt/tags/tag29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Omega &#10;$&#10;&#10;\end{document}"/>
  <p:tag name="IGUANATEXSIZE" val="20"/>
</p:tagLst>
</file>

<file path=ppt/tags/tag29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alpha &#10;$&#10;&#10;\end{document}"/>
  <p:tag name="IGUANATEXSIZE" val="20"/>
</p:tagLst>
</file>

<file path=ppt/tags/tag29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psi_2&#10;$&#10;&#10;\end{document}"/>
  <p:tag name="IGUANATEXSIZE" val="24"/>
</p:tagLst>
</file>

<file path=ppt/tags/tag29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10;$&#10;&#10;\end{document}"/>
  <p:tag name="IGUANATEXSIZE" val="24"/>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h\nu&#10;\]&#10;\end{document}"/>
  <p:tag name="IGUANATEXSIZE" val="16"/>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L$&#10;&#10;\end{document}"/>
  <p:tag name="IGUANATEXSIZE" val="24"/>
</p:tagLst>
</file>

<file path=ppt/tags/tag30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cal M}_1&#10;$&#10;&#10;\end{document}"/>
  <p:tag name="IGUANATEXSIZE" val="24"/>
</p:tagLst>
</file>

<file path=ppt/tags/tag30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cal M}_2&#10;$&#10;&#10;\end{document}"/>
  <p:tag name="IGUANATEXSIZE" val="24"/>
</p:tagLst>
</file>

<file path=ppt/tags/tag30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 {\cal M}_1 +\psi_2 {\cal M}_2 &#10;$&#10;&#10;\end{document}"/>
  <p:tag name="IGUANATEXSIZE" val="24"/>
</p:tagLst>
</file>

<file path=ppt/tags/tag30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 +\psi_2 &#10;$&#10;&#10;\end{document}"/>
  <p:tag name="IGUANATEXSIZE" val="24"/>
</p:tagLst>
</file>

<file path=ppt/tags/tag30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 {\cal M}_1 +\psi_2 {\cal M}_2 &#10;$&#10;&#10;\end{document}"/>
  <p:tag name="IGUANATEXSIZE" val="24"/>
</p:tagLst>
</file>

<file path=ppt/tags/tag30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 {\cal M}_1 {\cal E}_1 +\psi_2 {\cal M}_2 {\cal E}_2&#10;+\psi_2 {\cal M}_2 {\cal E}_3...&#10;$&#10;&#10;\end{document}"/>
  <p:tag name="IGUANATEXSIZE" val="24"/>
</p:tagLst>
</file>

<file path=ppt/tags/tag30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 {\cal M}_1&#10;$&#10;&#10;\end{document}"/>
  <p:tag name="IGUANATEXSIZE" val="20"/>
</p:tagLst>
</file>

<file path=ppt/tags/tag30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2 {\cal M}_2&#10;$&#10;&#10;\end{document}"/>
  <p:tag name="IGUANATEXSIZE" val="20"/>
</p:tagLst>
</file>

<file path=ppt/tags/tag30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cal M}_1&#10;$&#10;&#10;\end{document}"/>
  <p:tag name="IGUANATEXSIZE" val="24"/>
</p:tagLst>
</file>

<file path=ppt/tags/tag30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cal M}_2&#10;$&#10;&#10;\end{document}"/>
  <p:tag name="IGUANATEXSIZE" val="24"/>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vec{p}-\vec{p}\,^\prime$&#10;&#10;&#10;\end{document}"/>
  <p:tag name="IGUANATEXSIZE" val="32"/>
</p:tagLst>
</file>

<file path=ppt/tags/tag31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 0 \rangle = | H \rangle&#10;$&#10;&#10;\end{document}"/>
  <p:tag name="IGUANATEXSIZE" val="24"/>
</p:tagLst>
</file>

<file path=ppt/tags/tag31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 1 \rangle = | V \rangle&#10;$&#10;&#10;\end{document}"/>
  <p:tag name="IGUANATEXSIZE" val="24"/>
</p:tagLst>
</file>

<file path=ppt/tags/tag31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frac{| 0 \rangle+| 1 \rangle}{\sqrt{2}}\,\mathrm{???}&#10;$&#10;&#10;\end{document}"/>
  <p:tag name="IGUANATEXSIZE" val="30"/>
</p:tagLst>
</file>

<file path=ppt/tags/tag31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 \frac{ |H\rangle + |V\rangle }{\sqrt{2}}&#10;$&#10;&#10;\end{document}"/>
  <p:tag name="IGUANATEXSIZE" val="20"/>
</p:tagLst>
</file>

<file path=ppt/tags/tag31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 \frac{ |H\rangle - |V\rangle }{\sqrt{2}}&#10;$&#10;&#10;\end{document}"/>
  <p:tag name="IGUANATEXSIZE" val="20"/>
</p:tagLst>
</file>

<file path=ppt/tags/tag31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 135 \rangle&#10;$&#10;&#10;\end{document}"/>
  <p:tag name="IGUANATEXSIZE" val="20"/>
</p:tagLst>
</file>

<file path=ppt/tags/tag31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 45 \rangle&#10;$&#10;&#10;\end{document}"/>
  <p:tag name="IGUANATEXSIZE" val="20"/>
</p:tagLst>
</file>

<file path=ppt/tags/tag31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 H \rangle $&#10;&#10;\end{document}"/>
  <p:tag name="IGUANATEXSIZE" val="20"/>
</p:tagLst>
</file>

<file path=ppt/tags/tag31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 V \rangle $&#10;&#10;\end{document}"/>
  <p:tag name="IGUANATEXSIZE" val="20"/>
</p:tagLst>
</file>

<file path=ppt/tags/tag31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si(x,t) = |\psi| e^{i\varphi}$&#10;&#10;\end{document}"/>
  <p:tag name="IGUANATEXSIZE" val="24"/>
</p:tagLst>
</file>

<file path=ppt/tags/tag32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32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32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32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32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1 \rangle $&#10;&#10;&#10;\end{document}"/>
  <p:tag name="IGUANATEXSIZE" val="24"/>
</p:tagLst>
</file>

<file path=ppt/tags/tag32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32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32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rangle $&#10;&#10;&#10;\end{document}"/>
  <p:tag name="IGUANATEXSIZE" val="24"/>
</p:tagLst>
</file>

<file path=ppt/tags/tag32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1 1 0 \rangle &#10;+| 1 1 1 0 \rangle &#10;+| 0 1 0 0 \rangle &#10;$&#10;&#10;&#10;\end{document}"/>
  <p:tag name="IGUANATEXSIZE" val="24"/>
</p:tagLst>
</file>

<file path=ppt/tags/tag32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1 1 0 \rangle &#10;+| 0 0 1 0 \rangle &#10;+| 0 1 1 1 \rangle &#10;$&#10;&#10;&#10;\end{document}"/>
  <p:tag name="IGUANATEXSIZE" val="24"/>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x) = \psi_1(x)+\psi_2(x)$&#10;\end{document}"/>
  <p:tag name="IGUANATEXSIZE" val="24"/>
</p:tagLst>
</file>

<file path=ppt/tags/tag33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0 1 1 0 \rangle &#10;+| 1 1 1 0 \rangle &#10;+| 0 1 0 0 \rangle &#10;$&#10;&#10;&#10;\end{document}"/>
  <p:tag name="IGUANATEXSIZE" val="24"/>
</p:tagLst>
</file>

<file path=ppt/tags/tag33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0 1 1 0\,(33\,\%)$&#10;&#10;\end{document}"/>
  <p:tag name="IGUANATEXSIZE" val="24"/>
</p:tagLst>
</file>

<file path=ppt/tags/tag33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1 1 0\,(33\,\%)$&#10;&#10;\end{document}"/>
  <p:tag name="IGUANATEXSIZE" val="24"/>
</p:tagLst>
</file>

<file path=ppt/tags/tag33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0 1 0 0\,(33\,\%)$&#10;&#10;\end{document}"/>
  <p:tag name="IGUANATEXSIZE" val="24"/>
</p:tagLst>
</file>

<file path=ppt/tags/tag33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 0 0 0 0 0 0 0 0 1 1 (= 1 1 0 1 * 1 0 1 1 1)$&#10;&#10;\end{document}"/>
  <p:tag name="IGUANATEXSIZE" val="24"/>
</p:tagLst>
</file>

<file path=ppt/tags/tag33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_{i-1}| xxx\rangle&#10;+p_i |1 1 0 1 * 1 0 1 1 1 \rangle&#10;+p_{i+1}| xxx\rangle+...$&#10;&#10;\end{document}"/>
  <p:tag name="IGUANATEXSIZE" val="24"/>
</p:tagLst>
</file>

<file path=ppt/tags/tag33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max{|p|^2} = |p_i|^2$&#10;&#10;\end{document}"/>
  <p:tag name="IGUANATEXSIZE" val="24"/>
</p:tagLst>
</file>

<file path=ppt/tags/tag33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vec{p}_1)\psi_2(\vec{p}_2)&#10;$&#10;&#10;\end{document}"/>
  <p:tag name="IGUANATEXSIZE" val="24"/>
</p:tagLst>
</file>

<file path=ppt/tags/tag33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vec{p}_2)\psi_2(\vec{p}_1)&#10;$&#10;&#10;\end{document}"/>
  <p:tag name="IGUANATEXSIZE" val="24"/>
</p:tagLst>
</file>

<file path=ppt/tags/tag33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10;$&#10;&#10;\end{document}"/>
  <p:tag name="IGUANATEXSIZE" val="24"/>
</p:tagLst>
</file>

<file path=ppt/tags/tag3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eft| \psi_1 \right| ^2 $&#10;\end{document}"/>
  <p:tag name="IGUANATEXSIZE" val="24"/>
</p:tagLst>
</file>

<file path=ppt/tags/tag34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10;$&#10;&#10;\end{document}"/>
  <p:tag name="IGUANATEXSIZE" val="24"/>
</p:tagLst>
</file>

<file path=ppt/tags/tag34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vec{p}_1)\psi_2(\vec{p}_2)+&#10;\psi_1(\vec{p}_2)\psi_2(\vec{p}_1)&#10;$&#10;&#10;\end{document}"/>
  <p:tag name="IGUANATEXSIZE" val="24"/>
</p:tagLst>
</file>

<file path=ppt/tags/tag34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vec{R}_1)\psi_2(\vec{R}_2)$&#10;&#10;\end{document}"/>
  <p:tag name="IGUANATEXSIZE" val="24"/>
</p:tagLst>
</file>

<file path=ppt/tags/tag34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vec{R}_2)\psi_2(\vec{R}_1)&#10;$&#10;&#10;\end{document}"/>
  <p:tag name="IGUANATEXSIZE" val="24"/>
</p:tagLst>
</file>

<file path=ppt/tags/tag34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10;$&#10;&#10;\end{document}"/>
  <p:tag name="IGUANATEXSIZE" val="24"/>
</p:tagLst>
</file>

<file path=ppt/tags/tag34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hi_{1r}(\vec{r}_{1r})\phi_{1b}(\vec{r}_{1b})&#10;$&#10;&#10;\end{document}"/>
  <p:tag name="IGUANATEXSIZE" val="20"/>
</p:tagLst>
</file>

<file path=ppt/tags/tag34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hi_{1r}(\vec{r}_{2r})\phi_{1b}(\vec{r}_{2b})&#10;\phi_{2r}(\vec{r}_{1r})\phi_{2b}(\vec{r}_{1b})&#10;$&#10;&#10;\end{document}"/>
  <p:tag name="IGUANATEXSIZE" val="20"/>
</p:tagLst>
</file>

<file path=ppt/tags/tag34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10;$&#10;&#10;\end{document}"/>
  <p:tag name="IGUANATEXSIZE" val="24"/>
</p:tagLst>
</file>

<file path=ppt/tags/tag34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hi_{2r}(\vec{r}_{2r})\phi_{2b}(\vec{r}_{2b})&#10;$&#10;&#10;\end{document}"/>
  <p:tag name="IGUANATEXSIZE" val="20"/>
</p:tagLst>
</file>

<file path=ppt/tags/tag34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ec{r}_{2r}&#10;$&#10;&#10;\end{document}"/>
  <p:tag name="IGUANATEXSIZE" val="24"/>
</p:tagLst>
</file>

<file path=ppt/tags/tag3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eft| \psi_2 \right| ^2 $&#10;\end{document}"/>
  <p:tag name="IGUANATEXSIZE" val="24"/>
</p:tagLst>
</file>

<file path=ppt/tags/tag35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ec{r}_{2b}&#10;$&#10;&#10;\end{document}"/>
  <p:tag name="IGUANATEXSIZE" val="24"/>
</p:tagLst>
</file>

<file path=ppt/tags/tag35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ec{r}_{1r}&#10;$&#10;&#10;\end{document}"/>
  <p:tag name="IGUANATEXSIZE" val="24"/>
</p:tagLst>
</file>

<file path=ppt/tags/tag35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ec{r}_{1b}&#10;$&#10;&#10;\end{document}"/>
  <p:tag name="IGUANATEXSIZE" val="24"/>
</p:tagLst>
</file>

<file path=ppt/tags/tag35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ec{R}_1&#10;$&#10;&#10;\end{document}"/>
  <p:tag name="IGUANATEXSIZE" val="24"/>
</p:tagLst>
</file>

<file path=ppt/tags/tag35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ec{R}_2&#10;$&#10;&#10;\end{document}"/>
  <p:tag name="IGUANATEXSIZE" val="24"/>
</p:tagLst>
</file>

<file path=ppt/tags/tag35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0)\psi_2(0)\psi_3(0)&#10;$&#10;&#10;\end{document}"/>
  <p:tag name="IGUANATEXSIZE" val="20"/>
</p:tagLst>
</file>

<file path=ppt/tags/tag35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0)\psi_2(0)\psi_3(0)&#10;$&#10;&#10;\end{document}"/>
  <p:tag name="IGUANATEXSIZE" val="20"/>
</p:tagLst>
</file>

<file path=ppt/tags/tag35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1)\psi_2(0)\psi_3(0)/e^{E/k_BT}&#10;$&#10;&#10;\end{document}"/>
  <p:tag name="IGUANATEXSIZE" val="20"/>
</p:tagLst>
</file>

<file path=ppt/tags/tag35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0)\psi_2(1)\psi_3(0)/e^{E/k_BT}&#10;$&#10;&#10;\end{document}"/>
  <p:tag name="IGUANATEXSIZE" val="20"/>
</p:tagLst>
</file>

<file path=ppt/tags/tag35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0)\psi_2(0)\psi_3(1)/e^{E/k_BT}&#10;$&#10;&#10;\end{document}"/>
  <p:tag name="IGUANATEXSIZE" val="20"/>
</p:tagLst>
</file>

<file path=ppt/tags/tag3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x)|^2 = |\psi_1+\psi_2|^2$&#10;\end{document}"/>
  <p:tag name="IGUANATEXSIZE" val="24"/>
</p:tagLst>
</file>

<file path=ppt/tags/tag36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si_1(0)\psi_2(0)\psi_3(0)/(e^{E/k_BT}+1)&#10;$&#10;&#10;\end{document}"/>
  <p:tag name="IGUANATEXSIZE" val="20"/>
</p:tagLst>
</file>

<file path=ppt/tags/tag36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N_0&#10;$&#10;&#10;\end{document}"/>
  <p:tag name="IGUANATEXSIZE" val="24"/>
</p:tagLst>
</file>

<file path=ppt/tags/tag36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T&#10;$&#10;&#10;\end{document}"/>
  <p:tag name="IGUANATEXSIZE" val="24"/>
</p:tagLst>
</file>

<file path=ppt/tags/tag36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T_c&#10;$&#10;&#10;\end{document}"/>
  <p:tag name="IGUANATEXSIZE" val="24"/>
</p:tagLst>
</file>

<file path=ppt/tags/tag36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T_c \sim 100\,\mu\mathrm{K}&#10;$&#10;&#10;\end{document}"/>
  <p:tag name="IGUANATEXSIZE" val="24"/>
</p:tagLst>
</file>

<file path=ppt/tags/tag36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 &lt; v_c &#10;$&#10;&#10;\end{document}"/>
  <p:tag name="IGUANATEXSIZE" val="24"/>
</p:tagLst>
</file>

<file path=ppt/tags/tag36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n&#10;$&#10;&#10;\end{document}"/>
  <p:tag name="IGUANATEXSIZE" val="20"/>
</p:tagLst>
</file>

<file path=ppt/tags/tag36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lambda_{\mathrm{dB}}= h/\Delta p&#10;$&#10;&#10;\end{document}"/>
  <p:tag name="IGUANATEXSIZE" val="20"/>
</p:tagLst>
</file>

<file path=ppt/tags/tag36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T&#10;$&#10;&#10;\end{document}"/>
  <p:tag name="IGUANATEXSIZE" val="20"/>
</p:tagLst>
</file>

<file path=ppt/tags/tag36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Delta p^2 = \langle p^2 \rangle = 3k_BTM&#10;$&#10;&#10;\end{document}"/>
  <p:tag name="IGUANATEXSIZE" val="24"/>
</p:tagLst>
</file>

<file path=ppt/tags/tag3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 |\psi_1|^2+|\psi_2|^2+2|\psi_1||\psi_2|\cos(\varphi_1-\varphi_2)$&#10;\end{document}"/>
  <p:tag name="IGUANATEXSIZE" val="24"/>
</p:tagLst>
</file>

<file path=ppt/tags/tag37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lambda_{\mathrm{dB}} = \frac{h}{\sqrt{3k_BTM}}&#10;$&#10;&#10;\end{document}"/>
  <p:tag name="IGUANATEXSIZE" val="24"/>
</p:tagLst>
</file>

<file path=ppt/tags/tag37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1/n^{1/3}&#10;$&#10;&#10;\end{document}"/>
  <p:tag name="IGUANATEXSIZE" val="20"/>
</p:tagLst>
</file>

<file path=ppt/tags/tag37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frac{h n^{1/3}}{\sqrt{3k_BTM}} \approx 1&#10;$&#10;&#10;\end{document}"/>
  <p:tag name="IGUANATEXSIZE" val="24"/>
</p:tagLst>
</file>

<file path=ppt/tags/tag37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p_\varphi = \hbar k&#10;$&#10;&#10;\end{document}"/>
  <p:tag name="IGUANATEXSIZE" val="24"/>
</p:tagLst>
</file>

<file path=ppt/tags/tag37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Mv&#10;$&#10;&#10;\end{document}"/>
  <p:tag name="IGUANATEXSIZE" val="24"/>
</p:tagLst>
</file>

<file path=ppt/tags/tag37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Mv^\prime = Mv - \hbar k&#10;$&#10;&#10;\end{document}"/>
  <p:tag name="IGUANATEXSIZE" val="24"/>
</p:tagLst>
</file>

<file path=ppt/tags/tag37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Delta v =v - n\hbar k/M - \langle \hbar k^\prime/M \rangle&#10;= v - n \hbar k/M&#10;$&#10;&#10;\end{document}"/>
  <p:tag name="IGUANATEXSIZE" val="24"/>
</p:tagLst>
</file>

<file path=ppt/tags/tag37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 \sim 300 &#10;$&#10;&#10;\end{document}"/>
  <p:tag name="IGUANATEXSIZE" val="20"/>
</p:tagLst>
</file>

<file path=ppt/tags/tag37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hbar k/M \sim 3 &#10;$&#10;&#10;\end{document}"/>
  <p:tag name="IGUANATEXSIZE" val="20"/>
</p:tagLst>
</file>

<file path=ppt/tags/tag37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n \sim 10^5&#10;$&#10;&#10;\end{document}"/>
  <p:tag name="IGUANATEXSIZE" val="20"/>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si_2$&#10;\end{document}"/>
  <p:tag name="IGUANATEXSIZE" val="24"/>
</p:tagLst>
</file>

<file path=ppt/tags/tag38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t_\mathrm{stop} \sim 10&#10;$&#10;&#10;\end{document}"/>
  <p:tag name="IGUANATEXSIZE" val="20"/>
</p:tagLst>
</file>

<file path=ppt/tags/tag38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hbar k^\prime&#10;$&#10;&#10;\end{document}"/>
  <p:tag name="IGUANATEXSIZE" val="24"/>
</p:tagLst>
</file>

<file path=ppt/tags/tag38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omega&#10;$&#10;&#10;\end{document}"/>
  <p:tag name="IGUANATEXSIZE" val="24"/>
</p:tagLst>
</file>

<file path=ppt/tags/tag38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omega + kv&#10;$&#10;&#10;\end{document}"/>
  <p:tag name="IGUANATEXSIZE" val="24"/>
</p:tagLst>
</file>

<file path=ppt/tags/tag38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omega - kv&#10;$&#10;&#10;\end{document}"/>
  <p:tag name="IGUANATEXSIZE" val="24"/>
</p:tagLst>
</file>

<file path=ppt/tags/tag38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omega + kv&#10;$&#10;&#10;\end{document}"/>
  <p:tag name="IGUANATEXSIZE" val="24"/>
</p:tagLst>
</file>

<file path=ppt/tags/tag38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omega - kv&#10;$&#10;&#10;\end{document}"/>
  <p:tag name="IGUANATEXSIZE" val="24"/>
</p:tagLst>
</file>

<file path=ppt/tags/tag38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v&#10;$&#10;&#10;\end{document}"/>
  <p:tag name="IGUANATEXSIZE" val="24"/>
</p:tagLst>
</file>

<file path=ppt/tags/tag38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omega&#10;$&#10;&#10;\end{document}"/>
  <p:tag name="IGUANATEXSIZE" val="24"/>
</p:tagLst>
</file>

<file path=ppt/tags/tag38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sim 100\, \mu\mathrm{K} &#10;$&#10;&#10;\end{document}"/>
  <p:tag name="IGUANATEXSIZE" val="20"/>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si_1$&#10;\end{document}"/>
  <p:tag name="IGUANATEXSIZE" val="24"/>
</p:tagLst>
</file>

<file path=ppt/tags/tag39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sim 3\, \mu\mathrm{K} &#10;$&#10;&#10;\end{document}"/>
  <p:tag name="IGUANATEXSIZE" val="20"/>
</p:tagLst>
</file>

<file path=ppt/tags/tag39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omega&#10;$&#10;&#10;\end{document}"/>
  <p:tag name="IGUANATEXSIZE" val="24"/>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lambda_{dB}=\frac{h}{p}&#10;\]&#10;\end{document}"/>
  <p:tag name="IGUANATEXSIZE" val="16"/>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x) = |\psi_1|^2+|\psi_2|^2$&#10;&#10;\end{document}"/>
  <p:tag name="IGUANATEXSIZE" val="24"/>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eft| \psi_1 \right| ^2 $&#10;\end{document}"/>
  <p:tag name="IGUANATEXSIZE" val="24"/>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left| \psi_2 \right| ^2 $&#10;\end{document}"/>
  <p:tag name="IGUANATEXSIZE" val="24"/>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_1(x_1)+\psi_2(x_2)$&#10;\end{document}"/>
  <p:tag name="IGUANATEXSIZE" val="24"/>
</p:tagLst>
</file>

<file path=ppt/tags/tag4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_1(x_1)$&#10;\end{document}"/>
  <p:tag name="IGUANATEXSIZE" val="24"/>
</p:tagLst>
</file>

<file path=ppt/tags/tag4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_1(x_1)|^2$&#10;\end{document}"/>
  <p:tag name="IGUANATEXSIZE" val="24"/>
</p:tagLst>
</file>

<file path=ppt/tags/tag4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_2(x_2)$&#10;\end{document}"/>
  <p:tag name="IGUANATEXSIZE" val="24"/>
</p:tagLst>
</file>

<file path=ppt/tags/tag4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_2(x_2)|^2$&#10;\end{document}"/>
  <p:tag name="IGUANATEXSIZE" val="24"/>
</p:tagLst>
</file>

<file path=ppt/tags/tag4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i\hbar\frac{\partial\psi}{\partial t}&#10;=-\frac{\hbar^2}{2M}\nabla^2 \psi&#10;+V(x,t)\psi&#10;\]&#10;\end{document}"/>
  <p:tag name="IGUANATEXSIZE" val="40"/>
</p:tagLst>
</file>

<file path=ppt/tags/tag4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varphi &#10;=\left(-\frac{\hbar^2}{2M}\nabla^2 &#10;+V(x)\right)\varphi&#10;\]&#10;\end{document}"/>
  <p:tag name="IGUANATEXSIZE" val="24"/>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h\nu&#10;\]&#10;\end{document}"/>
  <p:tag name="IGUANATEXSIZE" val="16"/>
</p:tagLst>
</file>

<file path=ppt/tags/tag5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x,t) = \varphi(x) e^{-iEt/\hbar}&#10;\]&#10;\end{document}"/>
  <p:tag name="IGUANATEXSIZE" val="24"/>
</p:tagLst>
</file>

<file path=ppt/tags/tag5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V&#10;\]&#10;\end{document}"/>
  <p:tag name="IGUANATEXSIZE" val="24"/>
</p:tagLst>
</file>

<file path=ppt/tags/tag5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t&#10;\]&#10;\end{document}"/>
  <p:tag name="IGUANATEXSIZE" val="24"/>
</p:tagLst>
</file>

<file path=ppt/tags/tag5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lambda_1 = 2a&#10;\]&#10;\end{document}"/>
  <p:tag name="IGUANATEXSIZE" val="24"/>
</p:tagLst>
</file>

<file path=ppt/tags/tag5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lambda_2=a&#10;\]&#10;\end{document}"/>
  <p:tag name="IGUANATEXSIZE" val="24"/>
</p:tagLst>
</file>

<file path=ppt/tags/tag5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x&#10;\]&#10;\end{document}"/>
  <p:tag name="IGUANATEXSIZE" val="20"/>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10;\]&#10;\end{document}"/>
  <p:tag name="IGUANATEXSIZE" val="20"/>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10;\]&#10;\end{document}"/>
  <p:tag name="IGUANATEXSIZE" val="20"/>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frac{\hbar^2}{2M}\frac{d^2 \varphi}{dx^2}  = E \varphi&#10;\]&#10;\end{document}"/>
  <p:tag name="IGUANATEXSIZE" val="24"/>
</p:tagLst>
</file>

<file path=ppt/tags/tag5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varphi=e^{ikx}&#10;\]&#10;\end{document}"/>
  <p:tag name="IGUANATEXSIZE" val="24"/>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m\frac{d^2x}{dt^2}=F(x)&#10;\]&#10;\end{document}"/>
  <p:tag name="IGUANATEXSIZE" val="16"/>
</p:tagLst>
</file>

<file path=ppt/tags/tag6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 = \frac{\hbar^2 k^2}{2M} = \frac{p^2}{2M}&#10;\]&#10;\end{document}"/>
  <p:tag name="IGUANATEXSIZE" val="24"/>
</p:tagLst>
</file>

<file path=ppt/tags/tag6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k = \frac{2\pi}{\lambda}&#10;\]&#10;\end{document}"/>
  <p:tag name="IGUANATEXSIZE" val="24"/>
</p:tagLst>
</file>

<file path=ppt/tags/tag6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 = \frac{h}{2M\lambda^2}&#10;\]&#10;\end{document}"/>
  <p:tag name="IGUANATEXSIZE" val="24"/>
</p:tagLst>
</file>

<file path=ppt/tags/tag6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V(x)\equiv V_0 =0&#10;$&#10;\end{document}"/>
  <p:tag name="IGUANATEXSIZE" val="20"/>
</p:tagLst>
</file>

<file path=ppt/tags/tag6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hi_+=\frac{e^{ikx}+e^{ikx}}{2} = \cos(kx)&#10;\]&#10;\end{document}"/>
  <p:tag name="IGUANATEXSIZE" val="24"/>
</p:tagLst>
</file>

<file path=ppt/tags/tag6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hi_-=\frac{e^{ikx}-e^{ikx}}{2i} = \sin(kx)&#10;\]&#10;\end{document}"/>
  <p:tag name="IGUANATEXSIZE" val="24"/>
</p:tagLst>
</file>

<file path=ppt/tags/tag6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i(x,t)=\int_{-\infty}^{+\infty} dk f(k) e^{ikx} &#10;e^{-i(\hbar k)^2t/2M}&#10;\]&#10;\end{document}"/>
  <p:tag name="IGUANATEXSIZE" val="24"/>
</p:tagLst>
</file>

<file path=ppt/tags/tag6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lambda_1 = 2a&#10;\]&#10;\end{document}"/>
  <p:tag name="IGUANATEXSIZE" val="24"/>
</p:tagLst>
</file>

<file path=ppt/tags/tag6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k_1=\frac{\pi}{a}&#10;\]&#10;\end{document}"/>
  <p:tag name="IGUANATEXSIZE" val="24"/>
</p:tagLst>
</file>

<file path=ppt/tags/tag6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_1=\frac{\hbar^2 k_1^2}{2M}&#10;\]&#10;\end{document}"/>
  <p:tag name="IGUANATEXSIZE" val="24"/>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frac{\partial^2\mathbf{E}}{\partial x^2}&#10;-\frac{1}{c^2}\frac{\partial^2\mathbf{E}}{\partial t^2}=0&#10;\]&#10;\end{document}"/>
  <p:tag name="IGUANATEXSIZE" val="16"/>
</p:tagLst>
</file>

<file path=ppt/tags/tag7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lambda_2=a&#10;\]&#10;\end{document}"/>
  <p:tag name="IGUANATEXSIZE" val="24"/>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k_2=\frac{2\pi}{a} = 2k_1&#10;\]&#10;\end{document}"/>
  <p:tag name="IGUANATEXSIZE" val="24"/>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_2=4 E_1&#10;\]&#10;\end{document}"/>
  <p:tag name="IGUANATEXSIZE" val="24"/>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_n=n^2 E_1&#10;\]&#10;\end{document}"/>
  <p:tag name="IGUANATEXSIZE" val="24"/>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V(x)&#10;\]&#10;\end{document}"/>
  <p:tag name="IGUANATEXSIZE" val="20"/>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x&#10;\]&#10;\end{document}"/>
  <p:tag name="IGUANATEXSIZE" val="20"/>
</p:tagLst>
</file>

<file path=ppt/tags/tag7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10;\]&#10;\end{document}"/>
  <p:tag name="IGUANATEXSIZE" val="20"/>
</p:tagLst>
</file>

<file path=ppt/tags/tag7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10;\]&#10;\end{document}"/>
  <p:tag name="IGUANATEXSIZE" val="20"/>
</p:tagLst>
</file>

<file path=ppt/tags/tag7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x&#10;\]&#10;\end{document}"/>
  <p:tag name="IGUANATEXSIZE" val="20"/>
</p:tagLst>
</file>

<file path=ppt/tags/tag7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10;\]&#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mathbf{E}(x,t)=\sqrt{I}e^{i\varphi}&#10;\]&#10;\end{document}"/>
  <p:tag name="IGUANATEXSIZE" val="16"/>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10;\]&#10;\end{document}"/>
  <p:tag name="IGUANATEXSIZE" val="20"/>
</p:tagLst>
</file>

<file path=ppt/tags/tag8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k = \pm \frac{\sqrt{2M(E-V_0)}}{\hbar}&#10;\]&#10;\end{document}"/>
  <p:tag name="IGUANATEXSIZE" val="24"/>
</p:tagLst>
</file>

<file path=ppt/tags/tag8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k =  \pm i\frac{\sqrt{2M|E-V_0|}}{\hbar}&#10;\]&#10;\end{document}"/>
  <p:tag name="IGUANATEXSIZE" val="24"/>
</p:tagLst>
</file>

<file path=ppt/tags/tag8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ikx} \rightarrow e^{\pm\kappa x}&#10;\]&#10;\end{document}"/>
  <p:tag name="IGUANATEXSIZE" val="24"/>
</p:tagLst>
</file>

<file path=ppt/tags/tag8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kappa =  \frac{\sqrt{2M|E-V_0|}}{\hbar}&#10;\]&#10;\end{document}"/>
  <p:tag name="IGUANATEXSIZE" val="24"/>
</p:tagLst>
</file>

<file path=ppt/tags/tag8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 &lt; V_0&#10;\]&#10;\end{document}"/>
  <p:tag name="IGUANATEXSIZE" val="20"/>
</p:tagLst>
</file>

<file path=ppt/tags/tag8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E=\frac{\hbar^2 k^2}{2M}&#10;\]&#10;\end{document}"/>
  <p:tag name="IGUANATEXSIZE" val="24"/>
</p:tagLst>
</file>

<file path=ppt/tags/tag8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x&#10;\]&#10;\end{document}"/>
  <p:tag name="IGUANATEXSIZE" val="20"/>
</p:tagLst>
</file>

<file path=ppt/tags/tag8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10;\]&#10;\end{document}"/>
  <p:tag name="IGUANATEXSIZE" val="20"/>
</p:tagLst>
</file>

<file path=ppt/tags/tag8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10;\]&#10;\end{document}"/>
  <p:tag name="IGUANATEXSIZE" val="20"/>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x(t),y(t)&#10;\]&#10;\end{document}"/>
  <p:tag name="IGUANATEXSIZE" val="16"/>
</p:tagLst>
</file>

<file path=ppt/tags/tag9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10;\]&#10;\end{document}"/>
  <p:tag name="IGUANATEXSIZE" val="20"/>
</p:tagLst>
</file>

<file path=ppt/tags/tag9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10;\]&#10;\end{document}"/>
  <p:tag name="IGUANATEXSIZE" val="20"/>
</p:tagLst>
</file>

<file path=ppt/tags/tag9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V_0&#10;\]&#10;\end{document}"/>
  <p:tag name="IGUANATEXSIZE" val="20"/>
</p:tagLst>
</file>

<file path=ppt/tags/tag9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_0 $&#10;&#10;&#10;\end{document}"/>
  <p:tag name="IGUANATEXSIZE" val="24"/>
</p:tagLst>
</file>

<file path=ppt/tags/tag9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_1 $&#10;&#10;&#10;\end{document}"/>
  <p:tag name="IGUANATEXSIZE" val="24"/>
</p:tagLst>
</file>

<file path=ppt/tags/tag9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_2 $&#10;&#10;&#10;\end{document}"/>
  <p:tag name="IGUANATEXSIZE" val="24"/>
</p:tagLst>
</file>

<file path=ppt/tags/tag9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k_B T$&#10;&#10;&#10;\end{document}"/>
  <p:tag name="IGUANATEXSIZE" val="24"/>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epsilon $&#10;&#10;&#10;\end{document}"/>
  <p:tag name="IGUANATEXSIZE" val="24"/>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P(E_1) \propto e^{-\epsilon/k_B T}$&#10;&#10;&#10;\end{document}"/>
  <p:tag name="IGUANATEXSIZE" val="24"/>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 &#10;E = 3\frac{\langle p_x^2 \rangle}{2M} = \frac{3}{2}k_B T&#10;$&#10;&#10;&#10;\end{document}"/>
  <p:tag name="IGUANATEXSIZE" val="24"/>
</p:tagLst>
</file>

<file path=ppt/theme/theme1.xml><?xml version="1.0" encoding="utf-8"?>
<a:theme xmlns:a="http://schemas.openxmlformats.org/drawingml/2006/main" name="Texture">
  <a:themeElements>
    <a:clrScheme name="Texture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1"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10350</TotalTime>
  <Words>4843</Words>
  <Application>Microsoft Macintosh PowerPoint</Application>
  <PresentationFormat>On-screen Show (4:3)</PresentationFormat>
  <Paragraphs>918</Paragraphs>
  <Slides>105</Slides>
  <Notes>105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105</vt:i4>
      </vt:variant>
    </vt:vector>
  </HeadingPairs>
  <TitlesOfParts>
    <vt:vector size="108" baseType="lpstr">
      <vt:lpstr>Cambria Math</vt:lpstr>
      <vt:lpstr>Tahoma</vt:lpstr>
      <vt:lpstr>Texture</vt:lpstr>
      <vt:lpstr>Fondements de la Mécanique Quantique</vt:lpstr>
      <vt:lpstr>Développement de la mécanique quantique</vt:lpstr>
      <vt:lpstr>Physique classique</vt:lpstr>
      <vt:lpstr>Interférences</vt:lpstr>
      <vt:lpstr>Physique quantique</vt:lpstr>
      <vt:lpstr>Expérience de Young avec des particules</vt:lpstr>
      <vt:lpstr>Expérience de Young avec des entités quantiques</vt:lpstr>
      <vt:lpstr>Observations « expérimentales »</vt:lpstr>
      <vt:lpstr>Interférences avec un photon unique</vt:lpstr>
      <vt:lpstr>Interférences avec un photon unique</vt:lpstr>
      <vt:lpstr>Interférences avec des atomes froids</vt:lpstr>
      <vt:lpstr>Interférences avec des molécules uniques</vt:lpstr>
      <vt:lpstr>Comment expliquer</vt:lpstr>
      <vt:lpstr>Interférences</vt:lpstr>
      <vt:lpstr>« Quelle trajectoire ? » (Which path ?)</vt:lpstr>
      <vt:lpstr>La relation d’incertitude de Heisenberg</vt:lpstr>
      <vt:lpstr>La principe de complémentarité</vt:lpstr>
      <vt:lpstr>Formalisation</vt:lpstr>
      <vt:lpstr>Formalisation</vt:lpstr>
      <vt:lpstr>Principe de la réduction du paquet d’onde</vt:lpstr>
      <vt:lpstr>Equation de Schrödinger</vt:lpstr>
      <vt:lpstr>Propriétés de l’équation de Schrödinger</vt:lpstr>
      <vt:lpstr>Applications simples de la mécanique quantique</vt:lpstr>
      <vt:lpstr>Applications simples de l’équation de Schrödinger</vt:lpstr>
      <vt:lpstr>Applications simples de la mécanique quantique</vt:lpstr>
      <vt:lpstr>Quantification des énergies</vt:lpstr>
      <vt:lpstr>Puits fini</vt:lpstr>
      <vt:lpstr>Applications de la mécanique quantique</vt:lpstr>
      <vt:lpstr>Microscope à effet tunnel</vt:lpstr>
      <vt:lpstr>Conséquences de la quantification</vt:lpstr>
      <vt:lpstr>Principe de superposition</vt:lpstr>
      <vt:lpstr>Superposition d’états (combinaison linéaire)</vt:lpstr>
      <vt:lpstr>Superposition d’états (combinaison linéaire)</vt:lpstr>
      <vt:lpstr>Photon unique</vt:lpstr>
      <vt:lpstr>Superposition d’états (combinaison linéaire)</vt:lpstr>
      <vt:lpstr>Effet Hong-Ou-Mandel</vt:lpstr>
      <vt:lpstr>« Quelle trajectoire ? »</vt:lpstr>
      <vt:lpstr>Expériences du type « Delayed choice »</vt:lpstr>
      <vt:lpstr>Expériences du type « Delayed choice »</vt:lpstr>
      <vt:lpstr>Expériences du type « Delayed choice »</vt:lpstr>
      <vt:lpstr>Pas de chauvinisme !</vt:lpstr>
      <vt:lpstr>La mécanique quantique hier et aujourd’hui</vt:lpstr>
      <vt:lpstr>Le débat Bohr x Einstein</vt:lpstr>
      <vt:lpstr>Le débat Bohr x Einstein</vt:lpstr>
      <vt:lpstr>Le débat Bohr x Einstein</vt:lpstr>
      <vt:lpstr>Schrödinger et son chat (1935)</vt:lpstr>
      <vt:lpstr>Nouvelle attaque d’Einstein (1935)</vt:lpstr>
      <vt:lpstr>Intrication quantique</vt:lpstr>
      <vt:lpstr>Intrication quantique</vt:lpstr>
      <vt:lpstr>Le paradoxe EPR</vt:lpstr>
      <vt:lpstr>La corrélation est CLASSIQUE</vt:lpstr>
      <vt:lpstr>La corrélation est CLASSIQUE</vt:lpstr>
      <vt:lpstr>Corrélations quantiques</vt:lpstr>
      <vt:lpstr>« Réalisme local »</vt:lpstr>
      <vt:lpstr>La « variable cachée »</vt:lpstr>
      <vt:lpstr>L’impact du paradoxe EPR</vt:lpstr>
      <vt:lpstr>L’impact du paradoxe EPR</vt:lpstr>
      <vt:lpstr>Les inégalités de Bell</vt:lpstr>
      <vt:lpstr>Expérience EPR avec des photons : mesure des corrélations</vt:lpstr>
      <vt:lpstr>Mesurer des polarisations de la lumière</vt:lpstr>
      <vt:lpstr>Expérience EPR avec des photons</vt:lpstr>
      <vt:lpstr>L’argument de Bell (1)</vt:lpstr>
      <vt:lpstr>L’argument de Bell (3)</vt:lpstr>
      <vt:lpstr>L’argument de Bell (4)</vt:lpstr>
      <vt:lpstr>L’argument de Bell (5)</vt:lpstr>
      <vt:lpstr>L’argument de Bell (6)</vt:lpstr>
      <vt:lpstr>Violation de l’inégalité de Bell</vt:lpstr>
      <vt:lpstr>Du quantique au classique</vt:lpstr>
      <vt:lpstr>Un exemple du phénomène d’« émergence » : l’irréversibilité temporelle</vt:lpstr>
      <vt:lpstr>Irréversibilité</vt:lpstr>
      <vt:lpstr>Transition du quantique au classique : « décohérence »</vt:lpstr>
      <vt:lpstr>Transition du quantique au classique : « décohérence »</vt:lpstr>
      <vt:lpstr>Particule macroscopique</vt:lpstr>
      <vt:lpstr>Transition du quantique au classique : « décohérence »</vt:lpstr>
      <vt:lpstr>Réduction du paquet d’onde : états « pointeur »</vt:lpstr>
      <vt:lpstr>Réduction du paquet d’onde : états « pointeur »</vt:lpstr>
      <vt:lpstr>Information quantique</vt:lpstr>
      <vt:lpstr>Cryptographie quantique</vt:lpstr>
      <vt:lpstr>Protocole BB 84 : code quantique d’un message</vt:lpstr>
      <vt:lpstr>Cryptographie quantique</vt:lpstr>
      <vt:lpstr>Le protocole BB 84 est commercialisé</vt:lpstr>
      <vt:lpstr>Générateurs quantiques de nombres aléatoires</vt:lpstr>
      <vt:lpstr>Générateurs quantiques de nombres aléatoires</vt:lpstr>
      <vt:lpstr>Ordinateur quantique</vt:lpstr>
      <vt:lpstr>Comment extraire un résultat</vt:lpstr>
      <vt:lpstr>Algorithme de Shor</vt:lpstr>
      <vt:lpstr>La « revanche » d’Einstein</vt:lpstr>
      <vt:lpstr>Particules classiques identiques</vt:lpstr>
      <vt:lpstr>Particules quantiques identiques</vt:lpstr>
      <vt:lpstr>Particules composées</vt:lpstr>
      <vt:lpstr>Bosons et Fermions</vt:lpstr>
      <vt:lpstr>Bosons et Fermions</vt:lpstr>
      <vt:lpstr>Particules distinguables x particules indistinguables</vt:lpstr>
      <vt:lpstr>Condensation de Bose-Einstein</vt:lpstr>
      <vt:lpstr>Superfluidité</vt:lpstr>
      <vt:lpstr>Supraconductivité</vt:lpstr>
      <vt:lpstr>Théorie BCS de la supraconductivité</vt:lpstr>
      <vt:lpstr>Histoire de la condensation de Bose-Einstein</vt:lpstr>
      <vt:lpstr>Comment produire un condensat</vt:lpstr>
      <vt:lpstr>Refroidissement d’atomes par laser</vt:lpstr>
      <vt:lpstr>Refroidissement Doppler</vt:lpstr>
      <vt:lpstr>Refroidissement évaporatif</vt:lpstr>
      <vt:lpstr>Condensation de Bose-Einstein d’un gaz (quasi-)parfait</vt:lpstr>
      <vt:lpstr>Où en est-on ?</vt:lpstr>
      <vt:lpstr>Bibliographie</vt:lpstr>
    </vt:vector>
  </TitlesOfParts>
  <Company>PhLAM - CNRS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Fondements de la Mécanique Quantique</dc:title>
  <dc:creator>Jean-Claude Garreau</dc:creator>
  <cp:lastModifiedBy>Marie</cp:lastModifiedBy>
  <cp:revision>1130</cp:revision>
  <dcterms:created xsi:type="dcterms:W3CDTF">2005-07-15T16:34:35Z</dcterms:created>
  <dcterms:modified xsi:type="dcterms:W3CDTF">2013-06-25T18:44:55Z</dcterms:modified>
</cp:coreProperties>
</file>