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7" r:id="rId2"/>
    <p:sldId id="262" r:id="rId3"/>
    <p:sldId id="263" r:id="rId4"/>
    <p:sldId id="259" r:id="rId5"/>
    <p:sldId id="266" r:id="rId6"/>
    <p:sldId id="270" r:id="rId7"/>
    <p:sldId id="264" r:id="rId8"/>
    <p:sldId id="267" r:id="rId9"/>
    <p:sldId id="269" r:id="rId10"/>
    <p:sldId id="268" r:id="rId11"/>
    <p:sldId id="261" r:id="rId12"/>
    <p:sldId id="271" r:id="rId13"/>
    <p:sldId id="27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87CBF-5FDD-4860-83A7-A315E4A960E8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7D882-3EC9-4136-AE1C-8F1498A339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3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7D882-3EC9-4136-AE1C-8F1498A33999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6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442B96-B83D-4DFE-B3D6-50306F5A93FB}" type="datetimeFigureOut">
              <a:rPr lang="fr-FR" smtClean="0"/>
              <a:pPr/>
              <a:t>11/01/2012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D5DC25-351E-48C3-8348-2BC2A383917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bulletin_officiel_reglement_examen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projet et sa pédagogie, </a:t>
            </a:r>
            <a:br>
              <a:rPr lang="fr-FR" dirty="0" smtClean="0"/>
            </a:br>
            <a:r>
              <a:rPr lang="fr-FR" dirty="0" smtClean="0"/>
              <a:t>Objet de l’évaluation en ISN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6147" name="Sous-titre 2"/>
          <p:cNvSpPr>
            <a:spLocks noGrp="1"/>
          </p:cNvSpPr>
          <p:nvPr>
            <p:ph type="subTitle" idx="1"/>
          </p:nvPr>
        </p:nvSpPr>
        <p:spPr>
          <a:xfrm>
            <a:off x="3491880" y="4509120"/>
            <a:ext cx="5114925" cy="11017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fr-FR" dirty="0" smtClean="0"/>
              <a:t>Journée de Formation ISN</a:t>
            </a:r>
          </a:p>
          <a:p>
            <a:r>
              <a:rPr lang="fr-FR" dirty="0" smtClean="0"/>
              <a:t>12/01/2012</a:t>
            </a:r>
          </a:p>
          <a:p>
            <a:r>
              <a:rPr lang="fr-FR" dirty="0" smtClean="0"/>
              <a:t>Lille</a:t>
            </a:r>
          </a:p>
          <a:p>
            <a:pPr eaLnBrk="1" hangingPunct="1">
              <a:buFont typeface="Arial" charset="0"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L’évaluation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fr-FR" dirty="0"/>
              <a:t>L’activité de projet laisse de l’autonomie aux élèves pour une démarche d’exploration, et d’investigation. </a:t>
            </a:r>
            <a:r>
              <a:rPr lang="fr-FR" dirty="0" smtClean="0"/>
              <a:t>Elle implique </a:t>
            </a:r>
            <a:r>
              <a:rPr lang="fr-FR" dirty="0"/>
              <a:t>des tâtonnements, voire des échecs, dont les élèves se servent pour écarter des éléments </a:t>
            </a:r>
            <a:r>
              <a:rPr lang="fr-FR" dirty="0" smtClean="0"/>
              <a:t>de solution.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Cela </a:t>
            </a:r>
            <a:r>
              <a:rPr lang="fr-FR" dirty="0"/>
              <a:t>a également une incidence sur l’évaluation qui est menée sur le projet. Ainsi, </a:t>
            </a:r>
            <a:r>
              <a:rPr lang="fr-FR" i="1" u="sng" dirty="0"/>
              <a:t>le système </a:t>
            </a:r>
            <a:r>
              <a:rPr lang="fr-FR" i="1" u="sng" dirty="0" smtClean="0"/>
              <a:t>de notation </a:t>
            </a:r>
            <a:r>
              <a:rPr lang="fr-FR" i="1" u="sng" dirty="0"/>
              <a:t>doit chercher à valoriser la démarche.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Dans le cas où un projet a donné lieu à la matérialisation d’une solution, il ne s’agit en aucun cas </a:t>
            </a:r>
            <a:r>
              <a:rPr lang="fr-FR" dirty="0" smtClean="0"/>
              <a:t>d’évaluer la </a:t>
            </a:r>
            <a:r>
              <a:rPr lang="fr-FR" dirty="0"/>
              <a:t>réalisation vis-à-vis de sa conformité à des règles de l’art. 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L’objectif </a:t>
            </a:r>
            <a:r>
              <a:rPr lang="fr-FR" dirty="0"/>
              <a:t>du projet réside dans </a:t>
            </a:r>
            <a:r>
              <a:rPr lang="fr-FR" dirty="0" smtClean="0"/>
              <a:t>l’apprentissage de </a:t>
            </a:r>
            <a:r>
              <a:rPr lang="fr-FR" dirty="0"/>
              <a:t>l’autonomie, dans la capacité à développer des propositions créatives et originales, dans </a:t>
            </a:r>
            <a:r>
              <a:rPr lang="fr-FR" dirty="0" smtClean="0"/>
              <a:t>le réinvestissement </a:t>
            </a:r>
            <a:r>
              <a:rPr lang="fr-FR" dirty="0"/>
              <a:t>et le renforcement des connaissances et des capacités pluridisciplinaires.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mtClean="0"/>
              <a:t>L’épreuve d’examen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sz="2800" dirty="0" smtClean="0"/>
              <a:t>Se déroule pendant le temps scolaire, </a:t>
            </a:r>
            <a:r>
              <a:rPr lang="fr-FR" sz="2800" dirty="0" err="1" smtClean="0"/>
              <a:t>Coef</a:t>
            </a:r>
            <a:r>
              <a:rPr lang="fr-FR" sz="2800" dirty="0" smtClean="0"/>
              <a:t> 2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sz="2800" dirty="0" smtClean="0"/>
              <a:t>Commission d’interrogation composée d’un professeur ayant suivi l’élève en ISN et d’un autre professeur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sz="2800" dirty="0" smtClean="0"/>
              <a:t>S’appuie sur un projet réalisé durant l’année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sz="2800" dirty="0" smtClean="0"/>
              <a:t>Oral de 20 min en deux parties: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dirty="0" smtClean="0">
                <a:solidFill>
                  <a:schemeClr val="tx1">
                    <a:tint val="85000"/>
                  </a:schemeClr>
                </a:solidFill>
              </a:rPr>
              <a:t>Exposé sans interruption de 8 min sur le projet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fr-FR" dirty="0" smtClean="0">
                <a:solidFill>
                  <a:schemeClr val="tx1">
                    <a:tint val="85000"/>
                  </a:schemeClr>
                </a:solidFill>
              </a:rPr>
              <a:t>Entretien avec le jury de 12 min pouvant s’élargir à des domaines du programme non traités dans le projet</a:t>
            </a:r>
          </a:p>
        </p:txBody>
      </p:sp>
      <p:pic>
        <p:nvPicPr>
          <p:cNvPr id="11268" name="Image 4" descr="pdf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6019800"/>
            <a:ext cx="13049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Critère d’évaluation de la première partie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Ce projet est structuré de façon à mettre en évidence:</a:t>
            </a:r>
          </a:p>
          <a:p>
            <a:pPr lvl="1"/>
            <a:r>
              <a:rPr lang="fr-FR" dirty="0" smtClean="0"/>
              <a:t>Le but visé et les moyens choisis pour atteindre se but</a:t>
            </a:r>
          </a:p>
          <a:p>
            <a:pPr lvl="1"/>
            <a:r>
              <a:rPr lang="fr-FR" dirty="0" smtClean="0"/>
              <a:t>La démarche de projet qui a conduit au résultat tel que présenté</a:t>
            </a:r>
          </a:p>
          <a:p>
            <a:pPr lvl="1"/>
            <a:r>
              <a:rPr lang="fr-FR" dirty="0" smtClean="0"/>
              <a:t>La dimension collaborative du projet liée au travail en équipe (2 à 3 élèves).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Deuxième partie: dialogue avec la commission d’évaluation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fr-FR" dirty="0" smtClean="0"/>
              <a:t>L’interrogation du candidat par la commission porte sur les différents aspects de son projet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fr-FR" dirty="0" smtClean="0"/>
              <a:t> 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fr-FR" dirty="0" smtClean="0"/>
              <a:t>Elargissement du questionnement aux compétences du programme non abordées dans le projet. Cette interrogation a pour but de vérifier que le candidat s ’est approprié les notions fondamentales et sait les utiliser dans un contexte particulier ou les relier à d’autres enseignements scientifiques de la série.</a:t>
            </a:r>
          </a:p>
          <a:p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Projet et Pédagogie de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Selon le BO du 13/10/2011:</a:t>
            </a:r>
          </a:p>
          <a:p>
            <a:pPr marL="900113" indent="-368300"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sz="2400" dirty="0" smtClean="0"/>
              <a:t>L’élève doit être mis en situation d’activité en privilégiant la pédagogie de projet.</a:t>
            </a:r>
          </a:p>
          <a:p>
            <a:pPr marL="900113" indent="-368300">
              <a:buFont typeface="Wingdings" pitchFamily="2" charset="2"/>
              <a:buChar char="Ø"/>
            </a:pPr>
            <a:r>
              <a:rPr lang="fr-FR" sz="2400" dirty="0" smtClean="0"/>
              <a:t>Les projets réalisés par les élèves constituent un apprentissage fondamental tant pour la compréhension de l’ISN que de l’acquisition des compétences  </a:t>
            </a:r>
          </a:p>
          <a:p>
            <a:pPr marL="900113" indent="-368300">
              <a:buFont typeface="Wingdings" pitchFamily="2" charset="2"/>
              <a:buChar char="Ø"/>
            </a:pPr>
            <a:endParaRPr lang="fr-FR" sz="2400" dirty="0"/>
          </a:p>
          <a:p>
            <a:pPr marL="900113" indent="-368300">
              <a:buNone/>
            </a:pPr>
            <a:r>
              <a:rPr lang="fr-FR" sz="2400" dirty="0"/>
              <a:t>	</a:t>
            </a:r>
            <a:r>
              <a:rPr lang="fr-FR" sz="2400" dirty="0" smtClean="0"/>
              <a:t>Démarche de projet et pédagogie de projet sont deux notions différentes</a:t>
            </a:r>
          </a:p>
          <a:p>
            <a:pPr marL="900113" indent="-368300">
              <a:buNone/>
            </a:pPr>
            <a:endParaRPr lang="fr-FR" dirty="0" smtClean="0"/>
          </a:p>
        </p:txBody>
      </p:sp>
      <p:pic>
        <p:nvPicPr>
          <p:cNvPr id="1027" name="Picture 3" descr="C:\Documents and Settings\utilisateur\Local Settings\Temporary Internet Files\Content.IE5\6QJ0P6MO\MC90043475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653136"/>
            <a:ext cx="1129308" cy="1129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Qu’est-ce qu’un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Il se décline selon deux formes spécifiques:</a:t>
            </a:r>
          </a:p>
          <a:p>
            <a:r>
              <a:rPr lang="fr-FR" dirty="0" smtClean="0"/>
              <a:t>Le projet de formation, qui se déroule à n’importe quel moment du plan de formation à l’initiative de l’enseignant (du mini-projet fédérateur d’activités de </a:t>
            </a:r>
            <a:r>
              <a:rPr lang="fr-FR" dirty="0" smtClean="0"/>
              <a:t>formation </a:t>
            </a:r>
            <a:r>
              <a:rPr lang="fr-FR" dirty="0" smtClean="0"/>
              <a:t>aux projets de synthèse de </a:t>
            </a:r>
            <a:r>
              <a:rPr lang="fr-FR" dirty="0" smtClean="0"/>
              <a:t>connaissances.)</a:t>
            </a:r>
            <a:endParaRPr lang="fr-FR" dirty="0" smtClean="0"/>
          </a:p>
          <a:p>
            <a:pPr marL="355600" indent="-355600"/>
            <a:r>
              <a:rPr lang="fr-FR" dirty="0" smtClean="0"/>
              <a:t>Le projet terminal d’évaluation qui se déroule selon les modalités précisées dans le règlement d’examen: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mtClean="0"/>
              <a:t>Le Projet en ISN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247650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800" dirty="0" smtClean="0"/>
              <a:t>Occupe la 2</a:t>
            </a:r>
            <a:r>
              <a:rPr lang="fr-FR" sz="2800" baseline="30000" dirty="0" smtClean="0"/>
              <a:t>nde</a:t>
            </a:r>
            <a:r>
              <a:rPr lang="fr-FR" sz="2800" dirty="0" smtClean="0"/>
              <a:t> partie de l’année</a:t>
            </a:r>
          </a:p>
          <a:p>
            <a:pPr eaLnBrk="1" hangingPunct="1"/>
            <a:r>
              <a:rPr lang="fr-FR" sz="2800" dirty="0" smtClean="0"/>
              <a:t>Peut porter sur des problématiques issues d’autres disciplines</a:t>
            </a:r>
          </a:p>
          <a:p>
            <a:pPr eaLnBrk="1" hangingPunct="1"/>
            <a:r>
              <a:rPr lang="fr-FR" sz="2800" dirty="0" smtClean="0"/>
              <a:t>Groupes de 2 à 3 élèves</a:t>
            </a:r>
          </a:p>
          <a:p>
            <a:pPr eaLnBrk="1" hangingPunct="1"/>
            <a:r>
              <a:rPr lang="fr-FR" sz="2800" dirty="0" smtClean="0"/>
              <a:t> Rapport écrit d’une dizaine de pages</a:t>
            </a:r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539750" y="4221163"/>
            <a:ext cx="756126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dirty="0"/>
              <a:t>Les compétences développées sont regroupées </a:t>
            </a:r>
            <a:r>
              <a:rPr lang="fr-FR" sz="2000" dirty="0" smtClean="0"/>
              <a:t>ainsi:</a:t>
            </a:r>
            <a:endParaRPr lang="fr-FR" sz="2000" dirty="0"/>
          </a:p>
          <a:p>
            <a:pPr>
              <a:buFont typeface="Wingdings" pitchFamily="2" charset="2"/>
              <a:buChar char="v"/>
            </a:pPr>
            <a:r>
              <a:rPr lang="fr-FR" sz="2000" dirty="0"/>
              <a:t> proposer une approche fonctionnelle qui réponde aux besoins</a:t>
            </a:r>
          </a:p>
          <a:p>
            <a:pPr>
              <a:buFont typeface="Wingdings" pitchFamily="2" charset="2"/>
              <a:buChar char="v"/>
            </a:pPr>
            <a:r>
              <a:rPr lang="fr-FR" sz="2000" dirty="0"/>
              <a:t> conduire des recherches documentaires</a:t>
            </a:r>
          </a:p>
          <a:p>
            <a:pPr>
              <a:buFont typeface="Wingdings" pitchFamily="2" charset="2"/>
              <a:buChar char="v"/>
            </a:pPr>
            <a:r>
              <a:rPr lang="fr-FR" sz="2000" dirty="0"/>
              <a:t> concevoir des programmes en autonomie</a:t>
            </a:r>
          </a:p>
          <a:p>
            <a:pPr>
              <a:buFont typeface="Wingdings" pitchFamily="2" charset="2"/>
              <a:buChar char="v"/>
            </a:pPr>
            <a:r>
              <a:rPr lang="fr-FR" sz="2000" dirty="0"/>
              <a:t> gérer les étapes de l'avancement du projet en dialogue et en interaction avec le professeur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démarche de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 smtClean="0"/>
              <a:t>Elle encadre la conduite du projet pour résoudre un problème (technique ou pas) partagé et négocié ( et non imposé par le seul enseignant), dans une approche non professionnelle sans obligation de </a:t>
            </a:r>
            <a:r>
              <a:rPr lang="fr-FR" i="1" u="sng" dirty="0">
                <a:solidFill>
                  <a:srgbClr val="FF0000"/>
                </a:solidFill>
              </a:rPr>
              <a:t>résultat </a:t>
            </a:r>
            <a:r>
              <a:rPr lang="fr-FR" i="1" u="sng" dirty="0" smtClean="0">
                <a:solidFill>
                  <a:srgbClr val="FF0000"/>
                </a:solidFill>
              </a:rPr>
              <a:t>optimisé</a:t>
            </a:r>
            <a:r>
              <a:rPr lang="fr-FR" dirty="0" smtClean="0"/>
              <a:t> , ni d’obligation </a:t>
            </a:r>
            <a:r>
              <a:rPr lang="fr-FR" i="1" u="sng" dirty="0" smtClean="0">
                <a:solidFill>
                  <a:srgbClr val="FF0000"/>
                </a:solidFill>
              </a:rPr>
              <a:t>de qualité du résultat.</a:t>
            </a:r>
            <a:endParaRPr lang="fr-FR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démarche de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55600" indent="-355600">
              <a:buFont typeface="Wingdings" pitchFamily="2" charset="2"/>
              <a:buChar char="Ø"/>
            </a:pPr>
            <a:r>
              <a:rPr lang="fr-FR" dirty="0"/>
              <a:t>La démarche de projet doit permettre aux élèves de </a:t>
            </a:r>
            <a:r>
              <a:rPr lang="fr-FR" dirty="0" smtClean="0"/>
              <a:t>formuler </a:t>
            </a:r>
            <a:r>
              <a:rPr lang="fr-FR" dirty="0"/>
              <a:t>des hypothèses, d’expérimenter sans </a:t>
            </a:r>
            <a:r>
              <a:rPr lang="fr-FR" dirty="0" smtClean="0"/>
              <a:t>craindre de </a:t>
            </a:r>
            <a:r>
              <a:rPr lang="fr-FR" dirty="0"/>
              <a:t>se tromper. </a:t>
            </a:r>
            <a:endParaRPr lang="fr-FR" dirty="0" smtClean="0"/>
          </a:p>
          <a:p>
            <a:pPr marL="355600" indent="-355600">
              <a:buNone/>
            </a:pPr>
            <a:endParaRPr lang="fr-FR" dirty="0" smtClean="0"/>
          </a:p>
          <a:p>
            <a:pPr marL="355600" indent="-355600">
              <a:buFont typeface="Wingdings" pitchFamily="2" charset="2"/>
              <a:buChar char="Ø"/>
            </a:pPr>
            <a:r>
              <a:rPr lang="fr-FR" dirty="0" smtClean="0"/>
              <a:t>Les </a:t>
            </a:r>
            <a:r>
              <a:rPr lang="fr-FR" dirty="0"/>
              <a:t>erreurs, les hésitations, les fausses pistes font partie intégrante de la </a:t>
            </a:r>
            <a:r>
              <a:rPr lang="fr-FR" dirty="0" smtClean="0"/>
              <a:t>recherche scientifique</a:t>
            </a:r>
            <a:r>
              <a:rPr lang="fr-FR" dirty="0"/>
              <a:t>. </a:t>
            </a:r>
            <a:endParaRPr lang="fr-FR" dirty="0" smtClean="0"/>
          </a:p>
          <a:p>
            <a:pPr marL="355600" indent="-355600">
              <a:buNone/>
            </a:pPr>
            <a:endParaRPr lang="fr-FR" dirty="0" smtClean="0"/>
          </a:p>
          <a:p>
            <a:pPr marL="355600" indent="-355600">
              <a:buFont typeface="Wingdings" pitchFamily="2" charset="2"/>
              <a:buChar char="Ø"/>
            </a:pPr>
            <a:r>
              <a:rPr lang="fr-FR" dirty="0" smtClean="0"/>
              <a:t>Le </a:t>
            </a:r>
            <a:r>
              <a:rPr lang="fr-FR" dirty="0"/>
              <a:t>professeur doit veiller à ce que l’élève confronte ses hypothèses à </a:t>
            </a:r>
            <a:r>
              <a:rPr lang="fr-FR" dirty="0" smtClean="0"/>
              <a:t>l’observation des systèmes existants et propose </a:t>
            </a:r>
            <a:r>
              <a:rPr lang="fr-FR" dirty="0"/>
              <a:t>des améliorations à son analyse</a:t>
            </a:r>
            <a:r>
              <a:rPr lang="fr-FR" dirty="0" smtClean="0"/>
              <a:t>.</a:t>
            </a:r>
          </a:p>
          <a:p>
            <a:pPr marL="355600" indent="-355600">
              <a:buNone/>
            </a:pPr>
            <a:endParaRPr lang="fr-FR" dirty="0" smtClean="0"/>
          </a:p>
          <a:p>
            <a:pPr marL="355600" indent="-355600">
              <a:buFont typeface="Wingdings" pitchFamily="2" charset="2"/>
              <a:buChar char="Ø"/>
            </a:pPr>
            <a:r>
              <a:rPr lang="fr-FR" dirty="0" smtClean="0"/>
              <a:t>Avec cette aide du professeur, les erreurs peuvent être bénéfiques en rendant les élèves prudents par rapport à leurs propres résultats et en développant leur esprit critique.</a:t>
            </a:r>
          </a:p>
          <a:p>
            <a:pPr marL="355600" indent="-355600">
              <a:buNone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/>
              <a:t>Les enseignants sont responsables du suivi pédagogique du projet pour diriger, organiser, planifier, </a:t>
            </a:r>
            <a:r>
              <a:rPr lang="fr-FR" dirty="0" smtClean="0"/>
              <a:t>en tenant </a:t>
            </a:r>
            <a:r>
              <a:rPr lang="fr-FR" dirty="0"/>
              <a:t>compte des contraintes qui leurs sont imposées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étapes de la démarche d’un projet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060848"/>
            <a:ext cx="5961459" cy="370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Apprentissage par projet ou apprentissage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Apprendre par le projet:</a:t>
            </a:r>
          </a:p>
          <a:p>
            <a:pPr marL="0" indent="0" algn="just">
              <a:buNone/>
            </a:pPr>
            <a:r>
              <a:rPr lang="fr-FR" sz="2000" dirty="0" smtClean="0"/>
              <a:t>En vivant une démarche particulière, motivante et très inductive, où les élèves sont acteurs de leur formation pour atteindre un objectif commun auquel ils adhèrent</a:t>
            </a:r>
          </a:p>
          <a:p>
            <a:pPr marL="0" indent="0" algn="just"/>
            <a:r>
              <a:rPr lang="fr-FR" dirty="0" smtClean="0"/>
              <a:t>  Apprendre à maitriser les formes du projet</a:t>
            </a:r>
          </a:p>
          <a:p>
            <a:pPr marL="0" indent="0" algn="just">
              <a:buNone/>
            </a:pPr>
            <a:r>
              <a:rPr lang="fr-FR" sz="2000" dirty="0" smtClean="0"/>
              <a:t>Qui est une démarche complètement intégrée aux activités technologiques qui ont comme caractéristique de devoir répondre à un besoin, en respectant un cahier des charges, des délais … 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060848"/>
            <a:ext cx="5961459" cy="370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e 7"/>
          <p:cNvGrpSpPr/>
          <p:nvPr/>
        </p:nvGrpSpPr>
        <p:grpSpPr>
          <a:xfrm>
            <a:off x="179512" y="1268760"/>
            <a:ext cx="5400600" cy="4392488"/>
            <a:chOff x="-283844" y="1673424"/>
            <a:chExt cx="5791948" cy="4392488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979712" y="2537520"/>
              <a:ext cx="3528392" cy="352839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  <a:alpha val="42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-283844" y="1673424"/>
              <a:ext cx="2471231" cy="1152128"/>
            </a:xfrm>
            <a:prstGeom prst="wedgeRoundRectCallout">
              <a:avLst>
                <a:gd name="adj1" fmla="val 39502"/>
                <a:gd name="adj2" fmla="val 108364"/>
                <a:gd name="adj3" fmla="val 16667"/>
              </a:avLst>
            </a:prstGeom>
            <a:solidFill>
              <a:schemeClr val="accent6">
                <a:lumMod val="60000"/>
                <a:lumOff val="40000"/>
                <a:alpha val="7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Apprentissage par le projet: </a:t>
              </a:r>
            </a:p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pédagogie de projet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1547664" y="1340768"/>
            <a:ext cx="7377734" cy="3528392"/>
            <a:chOff x="1547664" y="1340768"/>
            <a:chExt cx="7377734" cy="3528392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1547664" y="3356992"/>
              <a:ext cx="4248472" cy="1512168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6012160" y="1340768"/>
              <a:ext cx="2913238" cy="1084370"/>
            </a:xfrm>
            <a:prstGeom prst="wedgeRoundRectCallout">
              <a:avLst>
                <a:gd name="adj1" fmla="val -56088"/>
                <a:gd name="adj2" fmla="val 202614"/>
                <a:gd name="adj3" fmla="val 16667"/>
              </a:avLst>
            </a:prstGeom>
            <a:solidFill>
              <a:schemeClr val="accent1"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Apprentissage des formes (ou des étapes)  du projet: Maitrise de la démarche</a:t>
              </a:r>
            </a:p>
            <a:p>
              <a:pPr algn="ctr"/>
              <a:endParaRPr lang="fr-FR" dirty="0"/>
            </a:p>
          </p:txBody>
        </p:sp>
      </p:grpSp>
      <p:sp>
        <p:nvSpPr>
          <p:cNvPr id="1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 smtClean="0"/>
              <a:t>La démarche pédagogique et situation d’apprentissage </a:t>
            </a:r>
            <a:endParaRPr lang="fr-FR" sz="4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95536" y="580526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Ces</a:t>
            </a:r>
            <a:r>
              <a:rPr lang="fr-FR" baseline="0" dirty="0" smtClean="0"/>
              <a:t> deux aspects des apprentissages justifient de  considérer le projet comme une démarche pédagogique et comme une situation d’apprentissage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255</TotalTime>
  <Words>798</Words>
  <Application>Microsoft Office PowerPoint</Application>
  <PresentationFormat>Affichage à l'écran (4:3)</PresentationFormat>
  <Paragraphs>70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Oriel</vt:lpstr>
      <vt:lpstr>Le projet et sa pédagogie,  Objet de l’évaluation en ISN </vt:lpstr>
      <vt:lpstr>Projet et Pédagogie de Projet</vt:lpstr>
      <vt:lpstr>Qu’est-ce qu’un projet</vt:lpstr>
      <vt:lpstr>Le Projet en ISN</vt:lpstr>
      <vt:lpstr>La démarche de projet</vt:lpstr>
      <vt:lpstr>La démarche de projet</vt:lpstr>
      <vt:lpstr>Les étapes de la démarche d’un projet</vt:lpstr>
      <vt:lpstr>Apprentissage par projet ou apprentissage du projet</vt:lpstr>
      <vt:lpstr>La démarche pédagogique et situation d’apprentissage </vt:lpstr>
      <vt:lpstr>L’évaluation</vt:lpstr>
      <vt:lpstr>L’épreuve d’examen</vt:lpstr>
      <vt:lpstr>Critère d’évaluation de la première partie</vt:lpstr>
      <vt:lpstr>Deuxième partie: dialogue avec la commission d’évaluation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projet et sa pédagogie,  Objet de l’évaluation en ISN</dc:title>
  <dc:creator>utilisateur</dc:creator>
  <cp:lastModifiedBy>Gaby Roy-Ledoux</cp:lastModifiedBy>
  <cp:revision>10</cp:revision>
  <dcterms:created xsi:type="dcterms:W3CDTF">2012-01-08T10:51:01Z</dcterms:created>
  <dcterms:modified xsi:type="dcterms:W3CDTF">2012-01-11T10:22:46Z</dcterms:modified>
</cp:coreProperties>
</file>