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0"/>
  </p:notesMasterIdLst>
  <p:sldIdLst>
    <p:sldId id="256" r:id="rId2"/>
    <p:sldId id="257" r:id="rId3"/>
    <p:sldId id="259" r:id="rId4"/>
    <p:sldId id="260" r:id="rId5"/>
    <p:sldId id="261" r:id="rId6"/>
    <p:sldId id="262" r:id="rId7"/>
    <p:sldId id="263" r:id="rId8"/>
    <p:sldId id="265" r:id="rId9"/>
    <p:sldId id="268" r:id="rId10"/>
    <p:sldId id="269" r:id="rId11"/>
    <p:sldId id="270" r:id="rId12"/>
    <p:sldId id="271" r:id="rId13"/>
    <p:sldId id="272" r:id="rId14"/>
    <p:sldId id="274" r:id="rId15"/>
    <p:sldId id="276" r:id="rId16"/>
    <p:sldId id="278" r:id="rId17"/>
    <p:sldId id="273" r:id="rId18"/>
    <p:sldId id="279"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92" d="100"/>
          <a:sy n="92" d="100"/>
        </p:scale>
        <p:origin x="-104" y="-1008"/>
      </p:cViewPr>
      <p:guideLst>
        <p:guide orient="horz" pos="2160"/>
        <p:guide pos="2880"/>
      </p:guideLst>
    </p:cSldViewPr>
  </p:slideViewPr>
  <p:outlineViewPr>
    <p:cViewPr>
      <p:scale>
        <a:sx n="33" d="100"/>
        <a:sy n="33" d="100"/>
      </p:scale>
      <p:origin x="0" y="6654"/>
    </p:cViewPr>
  </p:outlineViewPr>
  <p:notesTextViewPr>
    <p:cViewPr>
      <p:scale>
        <a:sx n="1" d="1"/>
        <a:sy n="1" d="1"/>
      </p:scale>
      <p:origin x="0" y="0"/>
    </p:cViewPr>
  </p:notesTextViewPr>
  <p:notesViewPr>
    <p:cSldViewPr>
      <p:cViewPr varScale="1">
        <p:scale>
          <a:sx n="88" d="100"/>
          <a:sy n="88" d="100"/>
        </p:scale>
        <p:origin x="-3822"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FBA08F-EC3B-41A4-98D6-589C2F2E6B6F}" type="datetimeFigureOut">
              <a:rPr lang="fr-FR" smtClean="0"/>
              <a:t>18/01/2014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6FC4B-D5D9-4876-B3F7-B9213BB21435}" type="slidenum">
              <a:rPr lang="fr-FR" smtClean="0"/>
              <a:t>‹#›</a:t>
            </a:fld>
            <a:endParaRPr lang="fr-FR" dirty="0"/>
          </a:p>
        </p:txBody>
      </p:sp>
    </p:spTree>
    <p:extLst>
      <p:ext uri="{BB962C8B-B14F-4D97-AF65-F5344CB8AC3E}">
        <p14:creationId xmlns:p14="http://schemas.microsoft.com/office/powerpoint/2010/main" val="176740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image" Target="../media/image55.png"/></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a:t>
            </a:fld>
            <a:endParaRPr lang="fr-FR" dirty="0"/>
          </a:p>
        </p:txBody>
      </p:sp>
    </p:spTree>
    <p:extLst>
      <p:ext uri="{BB962C8B-B14F-4D97-AF65-F5344CB8AC3E}">
        <p14:creationId xmlns:p14="http://schemas.microsoft.com/office/powerpoint/2010/main" val="1852778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ART</a:t>
            </a:r>
            <a:r>
              <a:rPr lang="fr-FR" baseline="0" dirty="0" smtClean="0"/>
              <a:t> : BD, Sculpture (mobiles), Œuvres littéraires, Films</a:t>
            </a:r>
          </a:p>
          <a:p>
            <a:endParaRPr lang="fr-FR" dirty="0"/>
          </a:p>
          <a:p>
            <a:r>
              <a:rPr lang="fr-FR" i="1" dirty="0" smtClean="0"/>
              <a:t>Programme: </a:t>
            </a:r>
          </a:p>
          <a:p>
            <a:r>
              <a:rPr lang="fr-FR" b="1" i="1" dirty="0"/>
              <a:t>Temps, cinématique et dynamique newtoniennes </a:t>
            </a:r>
            <a:endParaRPr lang="fr-FR" i="1" dirty="0"/>
          </a:p>
          <a:p>
            <a:r>
              <a:rPr lang="fr-FR" i="1" dirty="0"/>
              <a:t>Description du mouvement d’un point au cours du temps : vecteurs position, vitesse et accélération. </a:t>
            </a:r>
          </a:p>
          <a:p>
            <a:r>
              <a:rPr lang="fr-FR" i="1" dirty="0"/>
              <a:t>Référentiel galiléen. </a:t>
            </a:r>
          </a:p>
          <a:p>
            <a:r>
              <a:rPr lang="fr-FR" i="1" dirty="0"/>
              <a:t>Lois de </a:t>
            </a:r>
            <a:r>
              <a:rPr lang="fr-FR" i="1" dirty="0" smtClean="0"/>
              <a:t>Conservation </a:t>
            </a:r>
            <a:r>
              <a:rPr lang="fr-FR" i="1" dirty="0"/>
              <a:t>de la quantité de mouvement d’un système isolé. 	</a:t>
            </a:r>
          </a:p>
          <a:p>
            <a:endParaRPr lang="fr-FR" i="1"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10</a:t>
            </a:fld>
            <a:endParaRPr lang="fr-FR" dirty="0"/>
          </a:p>
        </p:txBody>
      </p:sp>
    </p:spTree>
    <p:extLst>
      <p:ext uri="{BB962C8B-B14F-4D97-AF65-F5344CB8AC3E}">
        <p14:creationId xmlns:p14="http://schemas.microsoft.com/office/powerpoint/2010/main" val="347964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Remarques: </a:t>
            </a:r>
          </a:p>
          <a:p>
            <a:r>
              <a:rPr lang="fr-FR" dirty="0" smtClean="0"/>
              <a:t>- 1 lieue selon l’époque et le lieu où l’on se trouve mesure entre 3,3 et 5,6 km: 20 000 lieues sous les mers impossible!!</a:t>
            </a:r>
          </a:p>
          <a:p>
            <a:pPr marL="171450" indent="-171450">
              <a:buFontTx/>
              <a:buChar char="-"/>
            </a:pPr>
            <a:r>
              <a:rPr lang="fr-FR" dirty="0" smtClean="0"/>
              <a:t>L‘immersion maximale d'un sous-marin militaire est de quelques centaines de mètres. D'une centaine de mètres pendant la Seconde Guerre mondiale, elle est passée à environ 300/400 mètres pour la plupart des sous-marins actuels. Elle atteint plusieurs milliers de mètres pour les sous-marins de recherche océanographique.</a:t>
            </a:r>
          </a:p>
          <a:p>
            <a:pPr marL="171450" indent="-171450">
              <a:buFontTx/>
              <a:buChar char="-"/>
            </a:pPr>
            <a:endParaRPr lang="fr-FR" dirty="0"/>
          </a:p>
          <a:p>
            <a:pPr marL="171450" indent="-171450">
              <a:buFontTx/>
              <a:buChar char="-"/>
            </a:pPr>
            <a:endParaRPr lang="fr-FR" dirty="0" smtClean="0"/>
          </a:p>
          <a:p>
            <a:pPr marL="171450" indent="-171450">
              <a:buFontTx/>
              <a:buChar char="-"/>
            </a:pPr>
            <a:endParaRPr lang="fr-FR" dirty="0"/>
          </a:p>
          <a:p>
            <a:r>
              <a:rPr lang="fr-FR" i="1" dirty="0" smtClean="0"/>
              <a:t>Programme:</a:t>
            </a:r>
          </a:p>
          <a:p>
            <a:r>
              <a:rPr lang="fr-FR" i="1" dirty="0"/>
              <a:t>Pression dans un liquide au repos, influence de la profondeur. </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11</a:t>
            </a:fld>
            <a:endParaRPr lang="fr-FR" dirty="0"/>
          </a:p>
        </p:txBody>
      </p:sp>
    </p:spTree>
    <p:extLst>
      <p:ext uri="{BB962C8B-B14F-4D97-AF65-F5344CB8AC3E}">
        <p14:creationId xmlns:p14="http://schemas.microsoft.com/office/powerpoint/2010/main" val="3479646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Remarques: </a:t>
            </a:r>
          </a:p>
          <a:p>
            <a:r>
              <a:rPr lang="fr-FR" dirty="0" smtClean="0"/>
              <a:t>Le Cri d’Edward</a:t>
            </a:r>
            <a:r>
              <a:rPr lang="fr-FR" baseline="0" dirty="0" smtClean="0"/>
              <a:t> Munch (vision normale et vision daltonienne)</a:t>
            </a:r>
          </a:p>
          <a:p>
            <a:r>
              <a:rPr lang="fr-FR" baseline="0" dirty="0" smtClean="0"/>
              <a:t>Monet: Peinture de son jardin à Giverny en 1899 et 1918 avant et après la cataracte</a:t>
            </a:r>
          </a:p>
          <a:p>
            <a:r>
              <a:rPr lang="fr-FR" baseline="0" dirty="0" smtClean="0"/>
              <a:t>MONET Le portail de la cathédrale de Rouen (Temps gris, Soleil Matinal, Plein soleil)</a:t>
            </a:r>
          </a:p>
          <a:p>
            <a:endParaRPr lang="fr-FR" dirty="0"/>
          </a:p>
          <a:p>
            <a:r>
              <a:rPr lang="fr-FR" i="1" baseline="0" dirty="0" smtClean="0"/>
              <a:t>Programmes:</a:t>
            </a:r>
          </a:p>
          <a:p>
            <a:endParaRPr lang="fr-FR" i="1" dirty="0"/>
          </a:p>
          <a:p>
            <a:r>
              <a:rPr lang="fr-FR" i="1" baseline="0" dirty="0" smtClean="0"/>
              <a:t>1S: </a:t>
            </a:r>
            <a:endParaRPr lang="fr-FR" i="1" dirty="0"/>
          </a:p>
          <a:p>
            <a:r>
              <a:rPr lang="fr-FR" i="1" dirty="0"/>
              <a:t> Vision des couleurs et trichromie. Daltonisme </a:t>
            </a:r>
            <a:r>
              <a:rPr lang="fr-FR" dirty="0"/>
              <a:t>	</a:t>
            </a:r>
          </a:p>
          <a:p>
            <a:endParaRPr lang="fr-FR" baseline="0" dirty="0" smtClean="0"/>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12</a:t>
            </a:fld>
            <a:endParaRPr lang="fr-FR" dirty="0"/>
          </a:p>
        </p:txBody>
      </p:sp>
    </p:spTree>
    <p:extLst>
      <p:ext uri="{BB962C8B-B14F-4D97-AF65-F5344CB8AC3E}">
        <p14:creationId xmlns:p14="http://schemas.microsoft.com/office/powerpoint/2010/main" val="3479646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Programme:</a:t>
            </a:r>
          </a:p>
          <a:p>
            <a:r>
              <a:rPr lang="fr-FR" b="1" i="1" dirty="0"/>
              <a:t>Spectres IR </a:t>
            </a:r>
            <a:endParaRPr lang="fr-FR" i="1" dirty="0"/>
          </a:p>
          <a:p>
            <a:r>
              <a:rPr lang="fr-FR" i="1" dirty="0"/>
              <a:t>Identification de liaisons à l’aide du nombre d’onde correspondant ; détermination de groupes caractéristiques. 	</a:t>
            </a:r>
          </a:p>
          <a:p>
            <a:endParaRPr lang="fr-FR" i="1"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13</a:t>
            </a:fld>
            <a:endParaRPr lang="fr-FR" dirty="0"/>
          </a:p>
        </p:txBody>
      </p:sp>
    </p:spTree>
    <p:extLst>
      <p:ext uri="{BB962C8B-B14F-4D97-AF65-F5344CB8AC3E}">
        <p14:creationId xmlns:p14="http://schemas.microsoft.com/office/powerpoint/2010/main" val="3479646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Programme: </a:t>
            </a:r>
          </a:p>
          <a:p>
            <a:r>
              <a:rPr lang="fr-FR" i="1" dirty="0"/>
              <a:t>Exploiter une courbe de décroissance radioactive et le temps de demi-vie d'une espèce radioactive</a:t>
            </a:r>
            <a:r>
              <a:rPr lang="fr-FR" dirty="0"/>
              <a:t>.</a:t>
            </a:r>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14</a:t>
            </a:fld>
            <a:endParaRPr lang="fr-FR" dirty="0"/>
          </a:p>
        </p:txBody>
      </p:sp>
    </p:spTree>
    <p:extLst>
      <p:ext uri="{BB962C8B-B14F-4D97-AF65-F5344CB8AC3E}">
        <p14:creationId xmlns:p14="http://schemas.microsoft.com/office/powerpoint/2010/main" val="347964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Luciano Pavarotti</a:t>
            </a:r>
          </a:p>
          <a:p>
            <a:r>
              <a:rPr lang="fr-FR" dirty="0" smtClean="0"/>
              <a:t>Andrea </a:t>
            </a:r>
            <a:r>
              <a:rPr lang="fr-FR" dirty="0" err="1" smtClean="0"/>
              <a:t>Bocelli</a:t>
            </a:r>
            <a:endParaRPr lang="fr-FR" dirty="0" smtClean="0"/>
          </a:p>
          <a:p>
            <a:r>
              <a:rPr lang="fr-FR" dirty="0" err="1" smtClean="0"/>
              <a:t>Stromae</a:t>
            </a:r>
            <a:endParaRPr lang="fr-FR" dirty="0" smtClean="0"/>
          </a:p>
          <a:p>
            <a:r>
              <a:rPr lang="fr-FR" dirty="0" err="1" smtClean="0"/>
              <a:t>Vitaa</a:t>
            </a:r>
            <a:r>
              <a:rPr lang="fr-FR" dirty="0" smtClean="0"/>
              <a:t> et Maitre </a:t>
            </a:r>
            <a:r>
              <a:rPr lang="fr-FR" dirty="0" err="1" smtClean="0"/>
              <a:t>Gims</a:t>
            </a:r>
            <a:endParaRPr lang="fr-FR" dirty="0" smtClean="0"/>
          </a:p>
          <a:p>
            <a:endParaRPr lang="fr-FR" dirty="0" smtClean="0"/>
          </a:p>
          <a:p>
            <a:r>
              <a:rPr lang="fr-FR" i="1" dirty="0" smtClean="0"/>
              <a:t>TS: Période fréquence longueur d’onde, Analyse spectrale, hauteur, timbre, effet Doppler</a:t>
            </a:r>
            <a:r>
              <a:rPr lang="fr-FR" i="1" baseline="0" dirty="0" smtClean="0"/>
              <a:t> </a:t>
            </a:r>
            <a:endParaRPr lang="fr-FR" i="1" dirty="0" smtClean="0"/>
          </a:p>
          <a:p>
            <a:endParaRPr lang="fr-FR" i="1" dirty="0" smtClean="0"/>
          </a:p>
          <a:p>
            <a:r>
              <a:rPr lang="fr-FR" i="1" dirty="0" smtClean="0"/>
              <a:t>TS </a:t>
            </a:r>
            <a:r>
              <a:rPr lang="fr-FR" i="1" dirty="0" err="1" smtClean="0"/>
              <a:t>Spe</a:t>
            </a:r>
            <a:r>
              <a:rPr lang="fr-FR" b="1" i="1" dirty="0" smtClean="0"/>
              <a:t>: </a:t>
            </a:r>
            <a:r>
              <a:rPr lang="fr-FR" b="1" i="1" dirty="0"/>
              <a:t>Instruments de </a:t>
            </a:r>
            <a:r>
              <a:rPr lang="fr-FR" b="1" i="1" dirty="0" smtClean="0"/>
              <a:t>musique:</a:t>
            </a:r>
          </a:p>
          <a:p>
            <a:r>
              <a:rPr lang="fr-FR" i="1" dirty="0" smtClean="0"/>
              <a:t>Instruments </a:t>
            </a:r>
            <a:r>
              <a:rPr lang="fr-FR" i="1" dirty="0"/>
              <a:t>à cordes, à vent et à percussion. </a:t>
            </a:r>
          </a:p>
          <a:p>
            <a:r>
              <a:rPr lang="fr-FR" i="1" dirty="0"/>
              <a:t>Instruments électroniques. </a:t>
            </a:r>
          </a:p>
          <a:p>
            <a:r>
              <a:rPr lang="fr-FR" i="1" dirty="0"/>
              <a:t>Acoustique musicale ; gammes ; harmonies. </a:t>
            </a:r>
            <a:endParaRPr lang="fr-FR" i="1" dirty="0" smtClean="0"/>
          </a:p>
          <a:p>
            <a:r>
              <a:rPr lang="fr-FR" i="1" dirty="0" smtClean="0"/>
              <a:t>Traitement </a:t>
            </a:r>
            <a:r>
              <a:rPr lang="fr-FR" i="1" dirty="0"/>
              <a:t>du son. 	</a:t>
            </a:r>
          </a:p>
          <a:p>
            <a:r>
              <a:rPr lang="fr-FR" b="1" i="1" dirty="0"/>
              <a:t>Émetteurs et récepteurs sonores </a:t>
            </a:r>
            <a:endParaRPr lang="fr-FR" b="1" i="1" dirty="0" smtClean="0"/>
          </a:p>
          <a:p>
            <a:r>
              <a:rPr lang="fr-FR" i="1" dirty="0" smtClean="0"/>
              <a:t>Voix </a:t>
            </a:r>
            <a:r>
              <a:rPr lang="fr-FR" i="1" dirty="0"/>
              <a:t>; acoustique physiologique. </a:t>
            </a:r>
          </a:p>
          <a:p>
            <a:r>
              <a:rPr lang="fr-FR" i="1" dirty="0"/>
              <a:t>Microphone ; enceintes acoustiques ; casque audio. </a:t>
            </a:r>
          </a:p>
          <a:p>
            <a:r>
              <a:rPr lang="fr-FR" i="1" dirty="0"/>
              <a:t>Reconnaissance vocale. 	</a:t>
            </a:r>
            <a:endParaRPr lang="fr-FR" i="1" dirty="0" smtClean="0"/>
          </a:p>
          <a:p>
            <a:r>
              <a:rPr lang="fr-FR" b="1" i="1" dirty="0" smtClean="0"/>
              <a:t>Son </a:t>
            </a:r>
            <a:r>
              <a:rPr lang="fr-FR" b="1" i="1" dirty="0"/>
              <a:t>et architecture</a:t>
            </a:r>
            <a:r>
              <a:rPr lang="fr-FR" i="1" dirty="0"/>
              <a:t> 	</a:t>
            </a:r>
            <a:endParaRPr lang="fr-FR" i="1" dirty="0" smtClean="0"/>
          </a:p>
          <a:p>
            <a:r>
              <a:rPr lang="fr-FR" i="1" dirty="0" smtClean="0"/>
              <a:t>Auditorium </a:t>
            </a:r>
            <a:r>
              <a:rPr lang="fr-FR" i="1" dirty="0"/>
              <a:t>; salle sourde. </a:t>
            </a:r>
          </a:p>
          <a:p>
            <a:r>
              <a:rPr lang="fr-FR" i="1" dirty="0"/>
              <a:t>Isolation phonique ; acoustique active ; réverbération. 	</a:t>
            </a:r>
          </a:p>
          <a:p>
            <a:endParaRPr lang="fr-FR" i="1" dirty="0"/>
          </a:p>
          <a:p>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15</a:t>
            </a:fld>
            <a:endParaRPr lang="fr-FR" dirty="0"/>
          </a:p>
        </p:txBody>
      </p:sp>
    </p:spTree>
    <p:extLst>
      <p:ext uri="{BB962C8B-B14F-4D97-AF65-F5344CB8AC3E}">
        <p14:creationId xmlns:p14="http://schemas.microsoft.com/office/powerpoint/2010/main" val="3479646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16</a:t>
            </a:fld>
            <a:endParaRPr lang="fr-FR"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688" y="4355976"/>
            <a:ext cx="5762625"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646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17</a:t>
            </a:fld>
            <a:endParaRPr lang="fr-FR" dirty="0"/>
          </a:p>
        </p:txBody>
      </p:sp>
    </p:spTree>
    <p:extLst>
      <p:ext uri="{BB962C8B-B14F-4D97-AF65-F5344CB8AC3E}">
        <p14:creationId xmlns:p14="http://schemas.microsoft.com/office/powerpoint/2010/main" val="3479646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18</a:t>
            </a:fld>
            <a:endParaRPr lang="fr-FR" dirty="0"/>
          </a:p>
        </p:txBody>
      </p:sp>
    </p:spTree>
    <p:extLst>
      <p:ext uri="{BB962C8B-B14F-4D97-AF65-F5344CB8AC3E}">
        <p14:creationId xmlns:p14="http://schemas.microsoft.com/office/powerpoint/2010/main" val="3479646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2</a:t>
            </a:fld>
            <a:endParaRPr lang="fr-FR" dirty="0"/>
          </a:p>
        </p:txBody>
      </p:sp>
    </p:spTree>
    <p:extLst>
      <p:ext uri="{BB962C8B-B14F-4D97-AF65-F5344CB8AC3E}">
        <p14:creationId xmlns:p14="http://schemas.microsoft.com/office/powerpoint/2010/main" val="1254875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ARTS: Photographie, Peinture,</a:t>
            </a:r>
            <a:r>
              <a:rPr lang="fr-FR" baseline="0" dirty="0" smtClean="0"/>
              <a:t> BD</a:t>
            </a:r>
          </a:p>
          <a:p>
            <a:endParaRPr lang="fr-FR" dirty="0"/>
          </a:p>
          <a:p>
            <a:r>
              <a:rPr lang="fr-FR" i="1" dirty="0" smtClean="0"/>
              <a:t>Programme:</a:t>
            </a:r>
          </a:p>
          <a:p>
            <a:endParaRPr lang="fr-FR" i="1" dirty="0"/>
          </a:p>
          <a:p>
            <a:r>
              <a:rPr lang="fr-FR" i="1" dirty="0"/>
              <a:t>La lumière se propage de façon rectiligne.</a:t>
            </a:r>
          </a:p>
          <a:p>
            <a:r>
              <a:rPr lang="fr-FR" i="1" dirty="0"/>
              <a:t>Le trajet rectiligne de la lumière est </a:t>
            </a:r>
            <a:r>
              <a:rPr lang="fr-FR" i="1" dirty="0" smtClean="0"/>
              <a:t>modélisé par </a:t>
            </a:r>
            <a:r>
              <a:rPr lang="fr-FR" i="1" dirty="0"/>
              <a:t>le rayon lumineux.</a:t>
            </a:r>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3</a:t>
            </a:fld>
            <a:endParaRPr lang="fr-FR" dirty="0"/>
          </a:p>
        </p:txBody>
      </p:sp>
    </p:spTree>
    <p:extLst>
      <p:ext uri="{BB962C8B-B14F-4D97-AF65-F5344CB8AC3E}">
        <p14:creationId xmlns:p14="http://schemas.microsoft.com/office/powerpoint/2010/main" val="222370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Arts</a:t>
            </a:r>
            <a:r>
              <a:rPr lang="fr-FR" baseline="0" dirty="0" smtClean="0"/>
              <a:t> Spectacles avec utilisation du LASER</a:t>
            </a:r>
          </a:p>
          <a:p>
            <a:endParaRPr lang="fr-FR" dirty="0"/>
          </a:p>
          <a:p>
            <a:r>
              <a:rPr lang="fr-FR" i="1" dirty="0" smtClean="0"/>
              <a:t>Programme: </a:t>
            </a:r>
          </a:p>
          <a:p>
            <a:r>
              <a:rPr lang="fr-FR" i="1" dirty="0" smtClean="0"/>
              <a:t>Le </a:t>
            </a:r>
            <a:r>
              <a:rPr lang="fr-FR" i="1" dirty="0"/>
              <a:t>laser présente un danger pour </a:t>
            </a:r>
            <a:r>
              <a:rPr lang="fr-FR" i="1" dirty="0" smtClean="0"/>
              <a:t>l’</a:t>
            </a:r>
            <a:r>
              <a:rPr lang="fr-FR" i="1" dirty="0" err="1" smtClean="0"/>
              <a:t>oeil</a:t>
            </a:r>
            <a:r>
              <a:rPr lang="fr-FR" i="1" dirty="0"/>
              <a:t>.</a:t>
            </a:r>
          </a:p>
          <a:p>
            <a:r>
              <a:rPr lang="fr-FR" i="1" dirty="0" smtClean="0"/>
              <a:t>Identifier </a:t>
            </a:r>
            <a:r>
              <a:rPr lang="fr-FR" i="1" dirty="0"/>
              <a:t>le risque correspondant, respecter </a:t>
            </a:r>
            <a:r>
              <a:rPr lang="fr-FR" i="1" dirty="0" smtClean="0"/>
              <a:t>les règles </a:t>
            </a:r>
            <a:r>
              <a:rPr lang="fr-FR" i="1" dirty="0"/>
              <a:t>de sécurité</a:t>
            </a:r>
            <a:r>
              <a:rPr lang="fr-FR" i="1" dirty="0" smtClean="0"/>
              <a:t>.</a:t>
            </a:r>
          </a:p>
          <a:p>
            <a:endParaRPr lang="fr-FR" i="1" dirty="0"/>
          </a:p>
          <a:p>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4</a:t>
            </a:fld>
            <a:endParaRPr lang="fr-FR" dirty="0"/>
          </a:p>
        </p:txBody>
      </p:sp>
    </p:spTree>
    <p:extLst>
      <p:ext uri="{BB962C8B-B14F-4D97-AF65-F5344CB8AC3E}">
        <p14:creationId xmlns:p14="http://schemas.microsoft.com/office/powerpoint/2010/main" val="163140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ART:</a:t>
            </a:r>
            <a:r>
              <a:rPr lang="fr-FR" baseline="0" dirty="0" smtClean="0"/>
              <a:t> Photographie</a:t>
            </a:r>
          </a:p>
          <a:p>
            <a:endParaRPr lang="fr-FR" dirty="0" smtClean="0"/>
          </a:p>
          <a:p>
            <a:r>
              <a:rPr lang="fr-FR" i="1" dirty="0" smtClean="0"/>
              <a:t>Programme:</a:t>
            </a:r>
          </a:p>
          <a:p>
            <a:endParaRPr lang="fr-FR" i="1" dirty="0"/>
          </a:p>
          <a:p>
            <a:r>
              <a:rPr lang="fr-FR" i="1" dirty="0"/>
              <a:t>La lumière blanche est composée de lumières</a:t>
            </a:r>
          </a:p>
          <a:p>
            <a:r>
              <a:rPr lang="fr-FR" i="1" dirty="0"/>
              <a:t>colorées.</a:t>
            </a:r>
          </a:p>
          <a:p>
            <a:r>
              <a:rPr lang="fr-FR" i="1" dirty="0"/>
              <a:t>Suivre un protocole pour obtenir un spectre</a:t>
            </a:r>
          </a:p>
          <a:p>
            <a:r>
              <a:rPr lang="fr-FR" i="1" dirty="0"/>
              <a:t>continu par décomposition de la lumière</a:t>
            </a:r>
          </a:p>
          <a:p>
            <a:r>
              <a:rPr lang="fr-FR" i="1" dirty="0"/>
              <a:t>blanche en utilisant un prisme ou un réseau.</a:t>
            </a:r>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5</a:t>
            </a:fld>
            <a:endParaRPr lang="fr-FR" dirty="0"/>
          </a:p>
        </p:txBody>
      </p:sp>
    </p:spTree>
    <p:extLst>
      <p:ext uri="{BB962C8B-B14F-4D97-AF65-F5344CB8AC3E}">
        <p14:creationId xmlns:p14="http://schemas.microsoft.com/office/powerpoint/2010/main" val="64119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ART: Peinture pointillisme</a:t>
            </a:r>
          </a:p>
          <a:p>
            <a:endParaRPr lang="fr-FR" dirty="0"/>
          </a:p>
          <a:p>
            <a:r>
              <a:rPr lang="fr-FR" i="1" dirty="0" smtClean="0"/>
              <a:t>Programme:</a:t>
            </a:r>
          </a:p>
          <a:p>
            <a:endParaRPr lang="fr-FR" dirty="0"/>
          </a:p>
          <a:p>
            <a:r>
              <a:rPr lang="fr-FR" i="1" dirty="0"/>
              <a:t>Des lumières de couleurs bleue, rouge et verte</a:t>
            </a:r>
          </a:p>
          <a:p>
            <a:r>
              <a:rPr lang="fr-FR" i="1" dirty="0"/>
              <a:t>permettent de reconstituer des lumières</a:t>
            </a:r>
          </a:p>
          <a:p>
            <a:r>
              <a:rPr lang="fr-FR" i="1" dirty="0"/>
              <a:t>colorées et la lumière blanche par synthèse</a:t>
            </a:r>
          </a:p>
          <a:p>
            <a:r>
              <a:rPr lang="fr-FR" i="1" dirty="0"/>
              <a:t>additive.</a:t>
            </a:r>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6</a:t>
            </a:fld>
            <a:endParaRPr lang="fr-FR" dirty="0"/>
          </a:p>
        </p:txBody>
      </p:sp>
    </p:spTree>
    <p:extLst>
      <p:ext uri="{BB962C8B-B14F-4D97-AF65-F5344CB8AC3E}">
        <p14:creationId xmlns:p14="http://schemas.microsoft.com/office/powerpoint/2010/main" val="2783117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Programme: </a:t>
            </a:r>
          </a:p>
          <a:p>
            <a:endParaRPr lang="fr-FR" i="1" dirty="0"/>
          </a:p>
          <a:p>
            <a:r>
              <a:rPr lang="fr-FR" i="1" dirty="0"/>
              <a:t>La vision résulte de la formation </a:t>
            </a:r>
            <a:r>
              <a:rPr lang="fr-FR" i="1" dirty="0" smtClean="0"/>
              <a:t>d’une image sur </a:t>
            </a:r>
            <a:r>
              <a:rPr lang="fr-FR" i="1" dirty="0"/>
              <a:t>la rétine, interprétée par le cerveau.</a:t>
            </a:r>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7</a:t>
            </a:fld>
            <a:endParaRPr lang="fr-FR" dirty="0"/>
          </a:p>
        </p:txBody>
      </p:sp>
    </p:spTree>
    <p:extLst>
      <p:ext uri="{BB962C8B-B14F-4D97-AF65-F5344CB8AC3E}">
        <p14:creationId xmlns:p14="http://schemas.microsoft.com/office/powerpoint/2010/main" val="2445714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8</a:t>
            </a:fld>
            <a:endParaRPr lang="fr-FR" dirty="0"/>
          </a:p>
        </p:txBody>
      </p:sp>
    </p:spTree>
    <p:extLst>
      <p:ext uri="{BB962C8B-B14F-4D97-AF65-F5344CB8AC3E}">
        <p14:creationId xmlns:p14="http://schemas.microsoft.com/office/powerpoint/2010/main" val="273254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dirty="0" smtClean="0"/>
              <a:t>Programmes: </a:t>
            </a:r>
          </a:p>
          <a:p>
            <a:endParaRPr lang="fr-FR" i="1" dirty="0" smtClean="0"/>
          </a:p>
          <a:p>
            <a:r>
              <a:rPr lang="fr-FR" b="1" i="1" dirty="0" smtClean="0"/>
              <a:t>1L et ES:</a:t>
            </a:r>
          </a:p>
          <a:p>
            <a:endParaRPr lang="fr-FR" b="1" i="1" dirty="0" smtClean="0"/>
          </a:p>
          <a:p>
            <a:r>
              <a:rPr lang="fr-FR" b="1" i="1" dirty="0"/>
              <a:t>Couleurs et arts </a:t>
            </a:r>
            <a:endParaRPr lang="fr-FR" i="1" dirty="0"/>
          </a:p>
          <a:p>
            <a:r>
              <a:rPr lang="fr-FR" i="1" dirty="0"/>
              <a:t>Colorants et pigments. </a:t>
            </a:r>
          </a:p>
          <a:p>
            <a:r>
              <a:rPr lang="fr-FR" i="1" dirty="0"/>
              <a:t>Approche historique. </a:t>
            </a:r>
          </a:p>
          <a:p>
            <a:r>
              <a:rPr lang="fr-FR" i="1" dirty="0"/>
              <a:t>Influence d’un ou plusieurs paramètres sur la couleur de certaines espèces chimiques. 	</a:t>
            </a:r>
          </a:p>
          <a:p>
            <a:endParaRPr lang="fr-FR" i="1" dirty="0" smtClean="0"/>
          </a:p>
          <a:p>
            <a:r>
              <a:rPr lang="fr-FR" b="1" i="1" dirty="0" smtClean="0"/>
              <a:t>1S:</a:t>
            </a:r>
          </a:p>
          <a:p>
            <a:endParaRPr lang="fr-FR" b="1" i="1" dirty="0"/>
          </a:p>
          <a:p>
            <a:r>
              <a:rPr lang="fr-FR" i="1" dirty="0"/>
              <a:t>Colorants, pigments ; extraction et synthèse. 	</a:t>
            </a:r>
          </a:p>
          <a:p>
            <a:endParaRPr lang="fr-FR" b="1" i="1" dirty="0" smtClean="0"/>
          </a:p>
          <a:p>
            <a:endParaRPr lang="fr-FR" dirty="0"/>
          </a:p>
          <a:p>
            <a:endParaRPr lang="fr-FR"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476FC4B-D5D9-4876-B3F7-B9213BB21435}" type="slidenum">
              <a:rPr lang="fr-FR" smtClean="0"/>
              <a:t>9</a:t>
            </a:fld>
            <a:endParaRPr lang="fr-FR" dirty="0"/>
          </a:p>
        </p:txBody>
      </p:sp>
    </p:spTree>
    <p:extLst>
      <p:ext uri="{BB962C8B-B14F-4D97-AF65-F5344CB8AC3E}">
        <p14:creationId xmlns:p14="http://schemas.microsoft.com/office/powerpoint/2010/main" val="302716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2798CAE-6955-4C5A-A7EB-84C9A36655B2}" type="slidenum">
              <a:rPr lang="fr-FR" smtClean="0"/>
              <a:t>‹#›</a:t>
            </a:fld>
            <a:endParaRPr lang="fr-FR"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fr-FR" smtClean="0"/>
              <a:t>Modifiez le style du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2798CAE-6955-4C5A-A7EB-84C9A36655B2}" type="slidenum">
              <a:rPr lang="fr-FR" smtClean="0"/>
              <a:t>‹#›</a:t>
            </a:fld>
            <a:endParaRPr lang="fr-FR"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fr-FR" smtClean="0"/>
              <a:t>Modifiez le style du titre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2798CAE-6955-4C5A-A7EB-84C9A36655B2}" type="slidenum">
              <a:rPr lang="fr-FR" smtClean="0"/>
              <a:t>‹#›</a:t>
            </a:fld>
            <a:endParaRPr lang="fr-FR"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2798CAE-6955-4C5A-A7EB-84C9A36655B2}" type="slidenum">
              <a:rPr lang="fr-FR" smtClean="0"/>
              <a:t>‹#›</a:t>
            </a:fld>
            <a:endParaRPr lang="fr-FR" dirty="0"/>
          </a:p>
        </p:txBody>
      </p:sp>
      <p:sp>
        <p:nvSpPr>
          <p:cNvPr id="8" name="Title 7"/>
          <p:cNvSpPr>
            <a:spLocks noGrp="1"/>
          </p:cNvSpPr>
          <p:nvPr>
            <p:ph type="title"/>
          </p:nvPr>
        </p:nvSpPr>
        <p:spPr/>
        <p:txBody>
          <a:bodyPr/>
          <a:lstStyle/>
          <a:p>
            <a:r>
              <a:rPr lang="fr-FR" smtClean="0"/>
              <a:t>Modifiez le style du titre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42798CAE-6955-4C5A-A7EB-84C9A36655B2}" type="slidenum">
              <a:rPr lang="fr-FR" smtClean="0"/>
              <a:t>‹#›</a:t>
            </a:fld>
            <a:endParaRPr lang="fr-FR"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42798CAE-6955-4C5A-A7EB-84C9A36655B2}" type="slidenum">
              <a:rPr lang="fr-FR" smtClean="0"/>
              <a:t>‹#›</a:t>
            </a:fld>
            <a:endParaRPr lang="fr-FR" dirty="0"/>
          </a:p>
        </p:txBody>
      </p:sp>
      <p:sp>
        <p:nvSpPr>
          <p:cNvPr id="8" name="Title 7"/>
          <p:cNvSpPr>
            <a:spLocks noGrp="1"/>
          </p:cNvSpPr>
          <p:nvPr>
            <p:ph type="title"/>
          </p:nvPr>
        </p:nvSpPr>
        <p:spPr/>
        <p:txBody>
          <a:bodyPr/>
          <a:lstStyle/>
          <a:p>
            <a:r>
              <a:rPr lang="fr-FR" smtClean="0"/>
              <a:t>Modifiez le style du titre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fr-FR" smtClean="0"/>
              <a:t>Modifiez les styles du texte du masque</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42798CAE-6955-4C5A-A7EB-84C9A36655B2}" type="slidenum">
              <a:rPr lang="fr-FR" smtClean="0"/>
              <a:t>‹#›</a:t>
            </a:fld>
            <a:endParaRPr lang="fr-FR" dirty="0"/>
          </a:p>
        </p:txBody>
      </p:sp>
      <p:sp>
        <p:nvSpPr>
          <p:cNvPr id="10" name="Title 9"/>
          <p:cNvSpPr>
            <a:spLocks noGrp="1"/>
          </p:cNvSpPr>
          <p:nvPr>
            <p:ph type="title"/>
          </p:nvPr>
        </p:nvSpPr>
        <p:spPr/>
        <p:txBody>
          <a:bodyPr/>
          <a:lstStyle/>
          <a:p>
            <a:r>
              <a:rPr lang="fr-FR" smtClean="0"/>
              <a:t>Modifiez le style du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42798CAE-6955-4C5A-A7EB-84C9A36655B2}" type="slidenum">
              <a:rPr lang="fr-FR" smtClean="0"/>
              <a:t>‹#›</a:t>
            </a:fld>
            <a:endParaRPr lang="fr-FR" dirty="0"/>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42798CAE-6955-4C5A-A7EB-84C9A36655B2}" type="slidenum">
              <a:rPr lang="fr-FR" smtClean="0"/>
              <a:t>‹#›</a:t>
            </a:fld>
            <a:endParaRPr lang="fr-FR"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fr-FR" smtClean="0"/>
              <a:t>Modifiez le style du titre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42798CAE-6955-4C5A-A7EB-84C9A36655B2}" type="slidenum">
              <a:rPr lang="fr-FR" smtClean="0"/>
              <a:t>‹#›</a:t>
            </a:fld>
            <a:endParaRPr lang="fr-FR" dirty="0"/>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34BFCE0F-5B59-430D-B2CE-72A6528615F4}" type="datetimeFigureOut">
              <a:rPr lang="fr-FR" smtClean="0"/>
              <a:t>18/01/2014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42798CAE-6955-4C5A-A7EB-84C9A36655B2}" type="slidenum">
              <a:rPr lang="fr-FR" smtClean="0"/>
              <a:t>‹#›</a:t>
            </a:fld>
            <a:endParaRPr lang="fr-FR"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fr-FR" smtClean="0"/>
              <a:t>Modifiez le style du titre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4BFCE0F-5B59-430D-B2CE-72A6528615F4}" type="datetimeFigureOut">
              <a:rPr lang="fr-FR" smtClean="0"/>
              <a:t>18/01/2014</a:t>
            </a:fld>
            <a:endParaRPr lang="fr-FR"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fr-FR"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42798CAE-6955-4C5A-A7EB-84C9A36655B2}" type="slidenum">
              <a:rPr lang="fr-FR" smtClean="0"/>
              <a:t>‹#›</a:t>
            </a:fld>
            <a:endParaRPr lang="fr-FR"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xmlns:p14="http://schemas.microsoft.com/office/powerpoint/2010/mai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jpeg"/><Relationship Id="rId7"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gif"/><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jpeg"/><Relationship Id="rId8" Type="http://schemas.openxmlformats.org/officeDocument/2006/relationships/image" Target="http://www.mediatheque-rueilmalmaison.fr/IMG/jpg/japanese_bridge.jpg" TargetMode="External"/><Relationship Id="rId9" Type="http://schemas.openxmlformats.org/officeDocument/2006/relationships/image" Target="../media/image36.gif"/><Relationship Id="rId10" Type="http://schemas.openxmlformats.org/officeDocument/2006/relationships/image" Target="http://www.monet-giverny-normandy.com/wp-content/uploads/2010/03/review-of-monet-at-moma.gif"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6" Type="http://schemas.openxmlformats.org/officeDocument/2006/relationships/image" Target="../media/image42.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7" Type="http://schemas.openxmlformats.org/officeDocument/2006/relationships/image" Target="../media/image47.jpeg"/><Relationship Id="rId8" Type="http://schemas.openxmlformats.org/officeDocument/2006/relationships/image" Target="../media/image48.jpeg"/><Relationship Id="rId9" Type="http://schemas.openxmlformats.org/officeDocument/2006/relationships/image" Target="../media/image49.jpeg"/><Relationship Id="rId10" Type="http://schemas.openxmlformats.org/officeDocument/2006/relationships/image" Target="../media/image50.jpeg"/><Relationship Id="rId11" Type="http://schemas.openxmlformats.org/officeDocument/2006/relationships/image" Target="../media/image51.jpe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jpeg"/><Relationship Id="rId5" Type="http://schemas.openxmlformats.org/officeDocument/2006/relationships/image" Target="../media/image54.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5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73794" y="5052545"/>
            <a:ext cx="5906517" cy="882119"/>
          </a:xfrm>
        </p:spPr>
        <p:txBody>
          <a:bodyPr>
            <a:normAutofit fontScale="70000" lnSpcReduction="20000"/>
          </a:bodyPr>
          <a:lstStyle/>
          <a:p>
            <a:pPr algn="ctr"/>
            <a:r>
              <a:rPr lang="fr-FR" dirty="0" smtClean="0">
                <a:latin typeface="Arial Black" panose="020B0A04020102020204" pitchFamily="34" charset="0"/>
              </a:rPr>
              <a:t>QUELQUES PISTES POUR INTEGRER LES ARTS DANS LES PROGRAMMES DE SCIENCES PHYSIQUES</a:t>
            </a:r>
          </a:p>
          <a:p>
            <a:pPr algn="ctr"/>
            <a:r>
              <a:rPr lang="fr-FR" dirty="0" smtClean="0">
                <a:latin typeface="Arial Black" panose="020B0A04020102020204" pitchFamily="34" charset="0"/>
              </a:rPr>
              <a:t>(COLLEGE ET LYCEE)</a:t>
            </a:r>
            <a:endParaRPr lang="fr-FR" dirty="0">
              <a:latin typeface="Arial Black" panose="020B0A04020102020204" pitchFamily="34" charset="0"/>
            </a:endParaRPr>
          </a:p>
        </p:txBody>
      </p:sp>
      <p:sp>
        <p:nvSpPr>
          <p:cNvPr id="2" name="Titre 1"/>
          <p:cNvSpPr>
            <a:spLocks noGrp="1"/>
          </p:cNvSpPr>
          <p:nvPr>
            <p:ph type="ctrTitle"/>
          </p:nvPr>
        </p:nvSpPr>
        <p:spPr>
          <a:xfrm>
            <a:off x="827584" y="1484784"/>
            <a:ext cx="7175351" cy="1793167"/>
          </a:xfrm>
        </p:spPr>
        <p:txBody>
          <a:bodyPr>
            <a:normAutofit fontScale="90000"/>
          </a:bodyPr>
          <a:lstStyle/>
          <a:p>
            <a:pPr marL="182880" indent="0" algn="ctr">
              <a:buNone/>
            </a:pPr>
            <a:r>
              <a:rPr lang="fr-FR" dirty="0" smtClean="0">
                <a:solidFill>
                  <a:srgbClr val="FF0000"/>
                </a:solidFill>
              </a:rPr>
              <a:t>STAGE SPH  06B</a:t>
            </a:r>
            <a:br>
              <a:rPr lang="fr-FR" dirty="0" smtClean="0">
                <a:solidFill>
                  <a:srgbClr val="FF0000"/>
                </a:solidFill>
              </a:rPr>
            </a:br>
            <a:r>
              <a:rPr lang="fr-FR" dirty="0" smtClean="0">
                <a:solidFill>
                  <a:srgbClr val="FF0000"/>
                </a:solidFill>
              </a:rPr>
              <a:t>PHYSIQUE ET ARTS</a:t>
            </a:r>
            <a:br>
              <a:rPr lang="fr-FR" dirty="0" smtClean="0">
                <a:solidFill>
                  <a:srgbClr val="FF0000"/>
                </a:solidFill>
              </a:rPr>
            </a:br>
            <a:endParaRPr lang="fr-FR" dirty="0">
              <a:solidFill>
                <a:srgbClr val="FF0000"/>
              </a:solidFill>
            </a:endParaRPr>
          </a:p>
        </p:txBody>
      </p:sp>
    </p:spTree>
    <p:extLst>
      <p:ext uri="{BB962C8B-B14F-4D97-AF65-F5344CB8AC3E}">
        <p14:creationId xmlns:p14="http://schemas.microsoft.com/office/powerpoint/2010/main" val="15588454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a:solidFill>
                  <a:srgbClr val="FF0000"/>
                </a:solidFill>
              </a:rPr>
              <a:t>Temps, cinématique et dynamique </a:t>
            </a:r>
            <a:r>
              <a:rPr lang="fr-FR" b="1" dirty="0" smtClean="0">
                <a:solidFill>
                  <a:srgbClr val="FF0000"/>
                </a:solidFill>
              </a:rPr>
              <a:t>newtoniennes (</a:t>
            </a:r>
            <a:r>
              <a:rPr lang="fr-FR" b="1" dirty="0">
                <a:solidFill>
                  <a:srgbClr val="FF0000"/>
                </a:solidFill>
              </a:rPr>
              <a:t>TS</a:t>
            </a:r>
            <a:r>
              <a:rPr lang="fr-FR" b="1" dirty="0" smtClean="0">
                <a:solidFill>
                  <a:srgbClr val="FF0000"/>
                </a:solidFill>
              </a:rPr>
              <a:t>)</a:t>
            </a:r>
          </a:p>
          <a:p>
            <a:pPr marL="45720" indent="0">
              <a:buNone/>
            </a:pPr>
            <a:endParaRPr lang="fr-FR" b="1" dirty="0" smtClean="0">
              <a:solidFill>
                <a:srgbClr val="FF0000"/>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r>
              <a:rPr lang="fr-FR" sz="1300" dirty="0" smtClean="0">
                <a:solidFill>
                  <a:schemeClr val="tx1"/>
                </a:solidFill>
              </a:rPr>
              <a:t>                                                       Mobile d’Alexander CALDER</a:t>
            </a: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a:solidFill>
                <a:schemeClr val="tx1"/>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412" r="14112"/>
          <a:stretch/>
        </p:blipFill>
        <p:spPr bwMode="auto">
          <a:xfrm>
            <a:off x="827585" y="1484784"/>
            <a:ext cx="1512168" cy="211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0848" y="1479637"/>
            <a:ext cx="2750295" cy="211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3797" y="1484784"/>
            <a:ext cx="1296090" cy="211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ecx.images-amazon.com/images/I/515WEZ653R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5" y="3749836"/>
            <a:ext cx="1944216" cy="262358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9537" t="21214" r="5982" b="21342"/>
          <a:stretch/>
        </p:blipFill>
        <p:spPr bwMode="auto">
          <a:xfrm>
            <a:off x="5652120" y="4028785"/>
            <a:ext cx="2952328" cy="206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5621578" y="6106058"/>
            <a:ext cx="3024336" cy="292388"/>
          </a:xfrm>
          <a:prstGeom prst="rect">
            <a:avLst/>
          </a:prstGeom>
          <a:noFill/>
        </p:spPr>
        <p:txBody>
          <a:bodyPr wrap="square" rtlCol="0">
            <a:spAutoFit/>
          </a:bodyPr>
          <a:lstStyle/>
          <a:p>
            <a:r>
              <a:rPr lang="fr-FR" sz="1300" dirty="0" smtClean="0"/>
              <a:t>Extrait du film Armageddon</a:t>
            </a:r>
            <a:endParaRPr lang="fr-FR" sz="1300" dirty="0"/>
          </a:p>
        </p:txBody>
      </p:sp>
    </p:spTree>
    <p:extLst>
      <p:ext uri="{BB962C8B-B14F-4D97-AF65-F5344CB8AC3E}">
        <p14:creationId xmlns:p14="http://schemas.microsoft.com/office/powerpoint/2010/main" val="1948576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smtClean="0">
                <a:solidFill>
                  <a:srgbClr val="FF0000"/>
                </a:solidFill>
              </a:rPr>
              <a:t>Pression (2</a:t>
            </a:r>
            <a:r>
              <a:rPr lang="fr-FR" b="1" baseline="30000" dirty="0" smtClean="0">
                <a:solidFill>
                  <a:srgbClr val="FF0000"/>
                </a:solidFill>
              </a:rPr>
              <a:t>nde</a:t>
            </a:r>
            <a:r>
              <a:rPr lang="fr-FR" b="1" dirty="0" smtClean="0">
                <a:solidFill>
                  <a:srgbClr val="FF0000"/>
                </a:solidFill>
              </a:rPr>
              <a:t> , T</a:t>
            </a:r>
            <a:r>
              <a:rPr lang="fr-FR" b="1" baseline="30000" dirty="0" smtClean="0">
                <a:solidFill>
                  <a:srgbClr val="FF0000"/>
                </a:solidFill>
              </a:rPr>
              <a:t>ale</a:t>
            </a:r>
            <a:r>
              <a:rPr lang="fr-FR" b="1" dirty="0" smtClean="0">
                <a:solidFill>
                  <a:srgbClr val="FF0000"/>
                </a:solidFill>
              </a:rPr>
              <a:t> ST2S)</a:t>
            </a:r>
          </a:p>
          <a:p>
            <a:pPr marL="45720" indent="0">
              <a:buNone/>
            </a:pPr>
            <a:r>
              <a:rPr lang="fr-FR" sz="1600" dirty="0" smtClean="0"/>
              <a:t>Le </a:t>
            </a:r>
            <a:r>
              <a:rPr lang="fr-FR" sz="1600" i="1" dirty="0"/>
              <a:t>Nautilus</a:t>
            </a:r>
            <a:r>
              <a:rPr lang="fr-FR" sz="1600" dirty="0"/>
              <a:t> descendit plus bas encore, malgré les puissantes pressions qu'il subissait. Je sentais les tôles trembler sous la jointure de leurs boulons ; ses barreaux s'arquaient ; ses cloisons gémissaient ; les vitres du salon semblaient se gondoler sous la pression des eaux. Et ce solide appareil eût cédé sans doute, si, ainsi que l'avait dit son capitaine, il n'eut été capable de résister comme un bloc </a:t>
            </a:r>
            <a:r>
              <a:rPr lang="fr-FR" sz="1600" dirty="0" smtClean="0"/>
              <a:t>plein.</a:t>
            </a:r>
            <a:endParaRPr lang="fr-FR" sz="1600" b="1" dirty="0" smtClean="0">
              <a:solidFill>
                <a:srgbClr val="FF0000"/>
              </a:solidFill>
            </a:endParaRPr>
          </a:p>
          <a:p>
            <a:pPr marL="45720" indent="0">
              <a:buFont typeface="Georgia" pitchFamily="18" charset="0"/>
              <a:buNone/>
            </a:pPr>
            <a:r>
              <a:rPr lang="fr-FR" sz="1300" dirty="0" smtClean="0">
                <a:solidFill>
                  <a:schemeClr val="tx1"/>
                </a:solidFill>
              </a:rPr>
              <a:t>				</a:t>
            </a:r>
            <a:r>
              <a:rPr lang="fr-FR" sz="1400" b="1" dirty="0" smtClean="0">
                <a:solidFill>
                  <a:schemeClr val="tx1"/>
                </a:solidFill>
              </a:rPr>
              <a:t>Jules Verne « 20000 lieues sous les mers »</a:t>
            </a:r>
            <a:endParaRPr lang="fr-FR" sz="1300" b="1"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r>
              <a:rPr lang="fr-FR" sz="1300" dirty="0" smtClean="0">
                <a:solidFill>
                  <a:schemeClr val="tx1"/>
                </a:solidFill>
              </a:rPr>
              <a:t>                                                       </a:t>
            </a: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05" y="3717032"/>
            <a:ext cx="3488432" cy="243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789040"/>
            <a:ext cx="2393113" cy="236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79084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smtClean="0">
                <a:solidFill>
                  <a:srgbClr val="FF0000"/>
                </a:solidFill>
              </a:rPr>
              <a:t>Perception des couleurs (1</a:t>
            </a:r>
            <a:r>
              <a:rPr lang="fr-FR" b="1" baseline="30000" dirty="0" smtClean="0">
                <a:solidFill>
                  <a:srgbClr val="FF0000"/>
                </a:solidFill>
              </a:rPr>
              <a:t>ère</a:t>
            </a:r>
            <a:r>
              <a:rPr lang="fr-FR" b="1" dirty="0" smtClean="0">
                <a:solidFill>
                  <a:srgbClr val="FF0000"/>
                </a:solidFill>
              </a:rPr>
              <a:t> S et 1</a:t>
            </a:r>
            <a:r>
              <a:rPr lang="fr-FR" b="1" baseline="30000" dirty="0" smtClean="0">
                <a:solidFill>
                  <a:srgbClr val="FF0000"/>
                </a:solidFill>
              </a:rPr>
              <a:t>ère</a:t>
            </a:r>
            <a:r>
              <a:rPr lang="fr-FR" b="1" dirty="0" smtClean="0">
                <a:solidFill>
                  <a:srgbClr val="FF0000"/>
                </a:solidFill>
              </a:rPr>
              <a:t> L et ES)</a:t>
            </a:r>
          </a:p>
          <a:p>
            <a:pPr marL="45720" indent="0">
              <a:buFont typeface="Georgia" pitchFamily="18" charset="0"/>
              <a:buNone/>
            </a:pPr>
            <a:endParaRPr lang="fr-FR" sz="1300" dirty="0">
              <a:solidFill>
                <a:schemeClr val="tx1"/>
              </a:solidFill>
            </a:endParaRPr>
          </a:p>
        </p:txBody>
      </p:sp>
      <p:pic>
        <p:nvPicPr>
          <p:cNvPr id="2050" name="Picture 2" descr="edvard-munch-dalton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56792"/>
            <a:ext cx="3600400" cy="21530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musee-orsay.fr/typo3temp/zoom/tmp_4405f435fdc6c098de1b7b177476e265.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969" y="4186370"/>
            <a:ext cx="1343315" cy="204885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67744" y="4185834"/>
            <a:ext cx="1411446" cy="204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23928" y="4186370"/>
            <a:ext cx="1415065" cy="2048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Image 10" descr="http://www.mediatheque-rueilmalmaison.fr/IMG/jpg/japanese_bridge.jpg"/>
          <p:cNvPicPr/>
          <p:nvPr/>
        </p:nvPicPr>
        <p:blipFill>
          <a:blip r:embed="rId7" r:link="rId8" cstate="print"/>
          <a:srcRect/>
          <a:stretch>
            <a:fillRect/>
          </a:stretch>
        </p:blipFill>
        <p:spPr bwMode="auto">
          <a:xfrm>
            <a:off x="4383633" y="1733212"/>
            <a:ext cx="1844551" cy="1800200"/>
          </a:xfrm>
          <a:prstGeom prst="rect">
            <a:avLst/>
          </a:prstGeom>
          <a:noFill/>
          <a:ln w="9525">
            <a:noFill/>
            <a:miter lim="800000"/>
            <a:headEnd/>
            <a:tailEnd/>
          </a:ln>
        </p:spPr>
      </p:pic>
      <p:pic>
        <p:nvPicPr>
          <p:cNvPr id="12" name="Image 11" descr="http://www.monet-giverny-normandy.com/wp-content/uploads/2010/03/review-of-monet-at-moma.gif"/>
          <p:cNvPicPr/>
          <p:nvPr/>
        </p:nvPicPr>
        <p:blipFill>
          <a:blip r:embed="rId9" r:link="rId10" cstate="print"/>
          <a:srcRect/>
          <a:stretch>
            <a:fillRect/>
          </a:stretch>
        </p:blipFill>
        <p:spPr bwMode="auto">
          <a:xfrm>
            <a:off x="6300192" y="1635409"/>
            <a:ext cx="2646045" cy="1995805"/>
          </a:xfrm>
          <a:prstGeom prst="rect">
            <a:avLst/>
          </a:prstGeom>
          <a:noFill/>
          <a:ln w="9525">
            <a:noFill/>
            <a:miter lim="800000"/>
            <a:headEnd/>
            <a:tailEnd/>
          </a:ln>
        </p:spPr>
      </p:pic>
    </p:spTree>
    <p:extLst>
      <p:ext uri="{BB962C8B-B14F-4D97-AF65-F5344CB8AC3E}">
        <p14:creationId xmlns:p14="http://schemas.microsoft.com/office/powerpoint/2010/main" val="35660934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smtClean="0">
                <a:solidFill>
                  <a:srgbClr val="FF0000"/>
                </a:solidFill>
              </a:rPr>
              <a:t>SPECTRE IR(T</a:t>
            </a:r>
            <a:r>
              <a:rPr lang="fr-FR" b="1" baseline="30000" dirty="0" smtClean="0">
                <a:solidFill>
                  <a:srgbClr val="FF0000"/>
                </a:solidFill>
              </a:rPr>
              <a:t>ale</a:t>
            </a:r>
            <a:r>
              <a:rPr lang="fr-FR" b="1" dirty="0" smtClean="0">
                <a:solidFill>
                  <a:srgbClr val="FF0000"/>
                </a:solidFill>
              </a:rPr>
              <a:t>  S)</a:t>
            </a:r>
          </a:p>
          <a:p>
            <a:pPr marL="45720" indent="0">
              <a:buFont typeface="Georgia" pitchFamily="18" charset="0"/>
              <a:buNone/>
            </a:pPr>
            <a:endParaRPr lang="fr-FR" sz="1300" dirty="0">
              <a:solidFill>
                <a:schemeClr val="tx1"/>
              </a:solidFill>
            </a:endParaRPr>
          </a:p>
        </p:txBody>
      </p:sp>
      <p:pic>
        <p:nvPicPr>
          <p:cNvPr id="3074" name="Picture 2"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55" y="1196752"/>
            <a:ext cx="589285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5859" t="2305" r="2380" b="2889"/>
          <a:stretch/>
        </p:blipFill>
        <p:spPr bwMode="auto">
          <a:xfrm>
            <a:off x="827584" y="2996951"/>
            <a:ext cx="2264933" cy="3518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563888" y="5085184"/>
            <a:ext cx="4752528" cy="1200329"/>
          </a:xfrm>
          <a:prstGeom prst="rect">
            <a:avLst/>
          </a:prstGeom>
          <a:noFill/>
        </p:spPr>
        <p:txBody>
          <a:bodyPr wrap="square" rtlCol="0">
            <a:spAutoFit/>
          </a:bodyPr>
          <a:lstStyle/>
          <a:p>
            <a:r>
              <a:rPr lang="fr-FR" dirty="0" smtClean="0"/>
              <a:t>Cette œuvre ne peut pas être attribuée à un peintre du XVI</a:t>
            </a:r>
            <a:r>
              <a:rPr lang="fr-FR" baseline="30000" dirty="0" smtClean="0"/>
              <a:t>ème</a:t>
            </a:r>
            <a:r>
              <a:rPr lang="fr-FR" dirty="0" smtClean="0"/>
              <a:t> siècle car son analyse met en évidence la présence de « bleu de Prusse » découvert en 1704.</a:t>
            </a:r>
            <a:endParaRPr lang="fr-FR" dirty="0"/>
          </a:p>
        </p:txBody>
      </p:sp>
    </p:spTree>
    <p:extLst>
      <p:ext uri="{BB962C8B-B14F-4D97-AF65-F5344CB8AC3E}">
        <p14:creationId xmlns:p14="http://schemas.microsoft.com/office/powerpoint/2010/main" val="37581544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smtClean="0">
                <a:solidFill>
                  <a:srgbClr val="FF0000"/>
                </a:solidFill>
              </a:rPr>
              <a:t>RADIOACTIVITE (T</a:t>
            </a:r>
            <a:r>
              <a:rPr lang="fr-FR" b="1" baseline="30000" dirty="0" smtClean="0">
                <a:solidFill>
                  <a:srgbClr val="FF0000"/>
                </a:solidFill>
              </a:rPr>
              <a:t>ale</a:t>
            </a:r>
            <a:r>
              <a:rPr lang="fr-FR" b="1" dirty="0" smtClean="0">
                <a:solidFill>
                  <a:srgbClr val="FF0000"/>
                </a:solidFill>
              </a:rPr>
              <a:t>  STI2D, STL et ST2S)</a:t>
            </a:r>
          </a:p>
          <a:p>
            <a:pPr marL="45720" indent="0">
              <a:buFont typeface="Georgia" pitchFamily="18" charset="0"/>
              <a:buNone/>
            </a:pPr>
            <a:endParaRPr lang="fr-FR" sz="1300"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340768"/>
            <a:ext cx="1993404" cy="2684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286592" y="1969596"/>
            <a:ext cx="3275856" cy="646331"/>
          </a:xfrm>
          <a:prstGeom prst="rect">
            <a:avLst/>
          </a:prstGeom>
        </p:spPr>
        <p:txBody>
          <a:bodyPr wrap="square">
            <a:spAutoFit/>
          </a:bodyPr>
          <a:lstStyle/>
          <a:p>
            <a:r>
              <a:rPr lang="fr-FR" sz="1200" dirty="0"/>
              <a:t>Durant l'année 1960, Willard Frank Libby reçoit le prix Nobel de chimie pour son système de datation par le carbone 14.</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459325"/>
            <a:ext cx="11430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3303729"/>
            <a:ext cx="3129136" cy="23468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93024" y="3876990"/>
            <a:ext cx="2343472" cy="1384995"/>
          </a:xfrm>
          <a:prstGeom prst="rect">
            <a:avLst/>
          </a:prstGeom>
        </p:spPr>
        <p:txBody>
          <a:bodyPr wrap="square">
            <a:spAutoFit/>
          </a:bodyPr>
          <a:lstStyle/>
          <a:p>
            <a:r>
              <a:rPr lang="fr-FR" sz="1200" dirty="0" smtClean="0"/>
              <a:t>…le </a:t>
            </a:r>
            <a:r>
              <a:rPr lang="fr-FR" sz="1200" dirty="0"/>
              <a:t>carbone 14 contenu dans les pigments charbonneux des peintures placent l'art pictural de la grotte Chauvet à quelque </a:t>
            </a:r>
            <a:endParaRPr lang="fr-FR" sz="1200" dirty="0" smtClean="0"/>
          </a:p>
          <a:p>
            <a:r>
              <a:rPr lang="fr-FR" sz="1200" dirty="0" smtClean="0"/>
              <a:t>31 </a:t>
            </a:r>
            <a:r>
              <a:rPr lang="fr-FR" sz="1200" dirty="0"/>
              <a:t>000 ans</a:t>
            </a:r>
            <a:r>
              <a:rPr lang="fr-FR" sz="1200" dirty="0" smtClean="0"/>
              <a:t>.</a:t>
            </a:r>
          </a:p>
          <a:p>
            <a:r>
              <a:rPr lang="fr-FR" sz="1200" dirty="0" smtClean="0"/>
              <a:t>              </a:t>
            </a:r>
          </a:p>
          <a:p>
            <a:r>
              <a:rPr lang="fr-FR" sz="1200" dirty="0"/>
              <a:t> </a:t>
            </a:r>
            <a:r>
              <a:rPr lang="fr-FR" sz="1200" dirty="0" smtClean="0"/>
              <a:t>             La Recherche 05/2011</a:t>
            </a:r>
            <a:endParaRPr lang="fr-FR" sz="1200" dirty="0"/>
          </a:p>
        </p:txBody>
      </p:sp>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4195574"/>
            <a:ext cx="3319679" cy="235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2980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280986" y="731520"/>
            <a:ext cx="803543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smtClean="0">
                <a:solidFill>
                  <a:srgbClr val="FF0000"/>
                </a:solidFill>
              </a:rPr>
              <a:t>SON ET ONDES SONORES (Tales S Spécifique et Spécialité)</a:t>
            </a:r>
          </a:p>
          <a:p>
            <a:pPr marL="45720" indent="0">
              <a:buFont typeface="Georgia" pitchFamily="18" charset="0"/>
              <a:buNone/>
            </a:pPr>
            <a:endParaRPr lang="fr-FR" sz="1300" dirty="0">
              <a:solidFill>
                <a:schemeClr val="tx1"/>
              </a:solidFill>
            </a:endParaRPr>
          </a:p>
        </p:txBody>
      </p:sp>
      <p:sp>
        <p:nvSpPr>
          <p:cNvPr id="14" name="Rectangle 13"/>
          <p:cNvSpPr/>
          <p:nvPr/>
        </p:nvSpPr>
        <p:spPr>
          <a:xfrm>
            <a:off x="2843808" y="1196752"/>
            <a:ext cx="3888432" cy="1061829"/>
          </a:xfrm>
          <a:prstGeom prst="rect">
            <a:avLst/>
          </a:prstGeom>
        </p:spPr>
        <p:txBody>
          <a:bodyPr wrap="square">
            <a:spAutoFit/>
          </a:bodyPr>
          <a:lstStyle/>
          <a:p>
            <a:r>
              <a:rPr lang="fr-FR" sz="1050" dirty="0"/>
              <a:t>L'appareil vocal humain peut être comparé à la fois à un instrument de musique à vent et à corde. Il comprend une source de vent, les poumons; une structure qui vibre, les cordes vocales dans le larynx; et une série de caisses de résonance que forme le pharynx, la bouche et les fosses nasales</a:t>
            </a:r>
            <a:r>
              <a:rPr lang="fr-FR" sz="1050" dirty="0" smtClean="0"/>
              <a:t>.</a:t>
            </a:r>
            <a:endParaRPr lang="fr-FR" sz="1050" dirty="0"/>
          </a:p>
        </p:txBody>
      </p:sp>
      <p:pic>
        <p:nvPicPr>
          <p:cNvPr id="3074" name="Picture 2" descr="http://lecerveau.mcgill.ca/flash/capsules/images/outil_bleu21_img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96752"/>
            <a:ext cx="2160240" cy="235720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0.gstatic.com/images?q=tbn:ANd9GcT00fCpJEkNRTMoRIvtMYbuuD-2KcQfcjiGctzkO_oHQ_l1tTVCXSTbbiEV"/>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7863" y="1196752"/>
            <a:ext cx="1533122" cy="10618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ndrea Bocelli"/>
          <p:cNvPicPr>
            <a:picLocks noChangeAspect="1" noChangeArrowheads="1"/>
          </p:cNvPicPr>
          <p:nvPr/>
        </p:nvPicPr>
        <p:blipFill rotWithShape="1">
          <a:blip r:embed="rId5">
            <a:extLst>
              <a:ext uri="{28A0092B-C50C-407E-A947-70E740481C1C}">
                <a14:useLocalDpi xmlns:a14="http://schemas.microsoft.com/office/drawing/2010/main" val="0"/>
              </a:ext>
            </a:extLst>
          </a:blip>
          <a:srcRect l="5809" r="13893" b="31205"/>
          <a:stretch/>
        </p:blipFill>
        <p:spPr bwMode="auto">
          <a:xfrm>
            <a:off x="4774428" y="2356530"/>
            <a:ext cx="1397656" cy="119742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media-eu.viva-images.com/vivastreet_fr/clad/8d/6/69168272/large/1.jpg?dt=c37fbb948c411e6f613fc638fa2263c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7299" y="5174259"/>
            <a:ext cx="2002499" cy="127269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idata.over-blog.com/4/15/63/75/pop/STROMAE-EN-TETE-DES-CHARTS.worldzi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6141" y="2356531"/>
            <a:ext cx="1622317" cy="11974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metronews.fr/_internal/gxml%210/r0dc21o2f3vste5s7ezej9x3a10rp3w$6tjnm4kqufo7zq5mjv8jykgkeb3wwro/Capture-decran-2013-10-04-a-10.jpe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3527" y="2356530"/>
            <a:ext cx="2397914" cy="119742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Main Square Festiv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8760" y="4221084"/>
            <a:ext cx="2829097" cy="2121823"/>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upload.wikimedia.org/wikipedia/commons/thumb/1/1f/Orchestre_symphonique_Nancy.jpg/550px-Orchestre_symphonique_Nancy.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85658" y="3864536"/>
            <a:ext cx="3285175" cy="102139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Orchestre symphoniqu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310" y="4885927"/>
            <a:ext cx="2586522" cy="1849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50487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smtClean="0">
                <a:solidFill>
                  <a:srgbClr val="FF0000"/>
                </a:solidFill>
              </a:rPr>
              <a:t>SON ET ARCHITECTURE (T</a:t>
            </a:r>
            <a:r>
              <a:rPr lang="fr-FR" b="1" baseline="30000" dirty="0" smtClean="0">
                <a:solidFill>
                  <a:srgbClr val="FF0000"/>
                </a:solidFill>
              </a:rPr>
              <a:t>aleS</a:t>
            </a:r>
            <a:r>
              <a:rPr lang="fr-FR" b="1" dirty="0" smtClean="0">
                <a:solidFill>
                  <a:srgbClr val="FF0000"/>
                </a:solidFill>
              </a:rPr>
              <a:t> Spécialité)</a:t>
            </a:r>
          </a:p>
          <a:p>
            <a:pPr marL="45720" indent="0">
              <a:buFont typeface="Georgia" pitchFamily="18" charset="0"/>
              <a:buNone/>
            </a:pPr>
            <a:endParaRPr lang="fr-FR" sz="1300" dirty="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516" y="3926882"/>
            <a:ext cx="3995738"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fxaguessy.fr/wp-content/uploads/2012/01/DSC_41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986" y="3628432"/>
            <a:ext cx="3781425" cy="25209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rotWithShape="1">
          <a:blip r:embed="rId5">
            <a:extLst>
              <a:ext uri="{28A0092B-C50C-407E-A947-70E740481C1C}">
                <a14:useLocalDpi xmlns:a14="http://schemas.microsoft.com/office/drawing/2010/main" val="0"/>
              </a:ext>
            </a:extLst>
          </a:blip>
          <a:srcRect t="1925" b="22614"/>
          <a:stretch/>
        </p:blipFill>
        <p:spPr bwMode="auto">
          <a:xfrm>
            <a:off x="971600" y="1316052"/>
            <a:ext cx="3781425" cy="185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020457" y="1827771"/>
            <a:ext cx="3275856" cy="830997"/>
          </a:xfrm>
          <a:prstGeom prst="rect">
            <a:avLst/>
          </a:prstGeom>
        </p:spPr>
        <p:txBody>
          <a:bodyPr wrap="square">
            <a:spAutoFit/>
          </a:bodyPr>
          <a:lstStyle/>
          <a:p>
            <a:r>
              <a:rPr lang="fr-FR" sz="1200" dirty="0" smtClean="0"/>
              <a:t>Les nombreux chemins acoustiques entre le chanteur et son public sont à l’origine de phénomènes tels que la réverbération ou l’écho,</a:t>
            </a:r>
            <a:endParaRPr lang="fr-FR" sz="1200" dirty="0"/>
          </a:p>
        </p:txBody>
      </p:sp>
    </p:spTree>
    <p:extLst>
      <p:ext uri="{BB962C8B-B14F-4D97-AF65-F5344CB8AC3E}">
        <p14:creationId xmlns:p14="http://schemas.microsoft.com/office/powerpoint/2010/main" val="32281000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a:solidFill>
                  <a:srgbClr val="FF0000"/>
                </a:solidFill>
              </a:rPr>
              <a:t>Science et </a:t>
            </a:r>
            <a:r>
              <a:rPr lang="fr-FR" b="1" dirty="0" smtClean="0">
                <a:solidFill>
                  <a:srgbClr val="FF0000"/>
                </a:solidFill>
              </a:rPr>
              <a:t>œuvres d’art (</a:t>
            </a:r>
            <a:r>
              <a:rPr lang="fr-FR" b="1" dirty="0">
                <a:solidFill>
                  <a:srgbClr val="FF0000"/>
                </a:solidFill>
              </a:rPr>
              <a:t>MÉTHODES ET PRATIQUES SCIENTIFIQUES)</a:t>
            </a:r>
            <a:endParaRPr lang="fr-FR" b="1" dirty="0" smtClean="0">
              <a:solidFill>
                <a:srgbClr val="FF0000"/>
              </a:solidFill>
            </a:endParaRPr>
          </a:p>
          <a:p>
            <a:pPr marL="45720" indent="0">
              <a:buFont typeface="Georgia" pitchFamily="18" charset="0"/>
              <a:buNone/>
            </a:pPr>
            <a:endParaRPr lang="fr-FR" sz="1300" dirty="0">
              <a:solidFill>
                <a:schemeClr val="tx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63275"/>
            <a:ext cx="7560840" cy="4952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96785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smtClean="0">
                <a:solidFill>
                  <a:srgbClr val="FF0000"/>
                </a:solidFill>
              </a:rPr>
              <a:t>Mode de vie: </a:t>
            </a:r>
            <a:r>
              <a:rPr lang="fr-FR" b="1" smtClean="0">
                <a:solidFill>
                  <a:srgbClr val="FF0000"/>
                </a:solidFill>
              </a:rPr>
              <a:t>Les ARTS (</a:t>
            </a:r>
            <a:r>
              <a:rPr lang="fr-FR" b="1" dirty="0" smtClean="0">
                <a:solidFill>
                  <a:srgbClr val="FF0000"/>
                </a:solidFill>
              </a:rPr>
              <a:t>SCIENCES ET LABORATOIRE)</a:t>
            </a:r>
          </a:p>
          <a:p>
            <a:pPr marL="45720" indent="0">
              <a:buFont typeface="Georgia" pitchFamily="18" charset="0"/>
              <a:buNone/>
            </a:pPr>
            <a:endParaRPr lang="fr-FR" sz="1300" dirty="0" smtClean="0">
              <a:solidFill>
                <a:schemeClr val="tx1"/>
              </a:solidFill>
            </a:endParaRPr>
          </a:p>
          <a:p>
            <a:endParaRPr lang="fr-FR" sz="1400" dirty="0"/>
          </a:p>
          <a:p>
            <a:pPr marL="45720" indent="0">
              <a:buNone/>
            </a:pPr>
            <a:r>
              <a:rPr lang="fr-FR" sz="1400" dirty="0" smtClean="0"/>
              <a:t>Musique</a:t>
            </a:r>
            <a:r>
              <a:rPr lang="fr-FR" sz="1400" dirty="0"/>
              <a:t>, acoustique. </a:t>
            </a:r>
          </a:p>
          <a:p>
            <a:pPr marL="45720" indent="0">
              <a:buNone/>
            </a:pPr>
            <a:r>
              <a:rPr lang="fr-FR" sz="1400" dirty="0" smtClean="0"/>
              <a:t>Peintures</a:t>
            </a:r>
            <a:r>
              <a:rPr lang="fr-FR" sz="1400" dirty="0"/>
              <a:t>, pigments. </a:t>
            </a:r>
          </a:p>
          <a:p>
            <a:pPr marL="45720" indent="0">
              <a:buNone/>
            </a:pPr>
            <a:r>
              <a:rPr lang="fr-FR" sz="1400" dirty="0" smtClean="0"/>
              <a:t>Vieillissement </a:t>
            </a:r>
            <a:r>
              <a:rPr lang="fr-FR" sz="1400" dirty="0"/>
              <a:t>des </a:t>
            </a:r>
            <a:r>
              <a:rPr lang="fr-FR" sz="1400" dirty="0" smtClean="0"/>
              <a:t>œuvres </a:t>
            </a:r>
            <a:r>
              <a:rPr lang="fr-FR" sz="1400" dirty="0"/>
              <a:t>d’art, restauration, conservation. </a:t>
            </a:r>
          </a:p>
          <a:p>
            <a:pPr marL="45720" indent="0">
              <a:buNone/>
            </a:pPr>
            <a:r>
              <a:rPr lang="fr-FR" sz="1400" dirty="0" smtClean="0"/>
              <a:t>Cinéma</a:t>
            </a:r>
            <a:r>
              <a:rPr lang="fr-FR" sz="1400" dirty="0"/>
              <a:t>, photographie. </a:t>
            </a:r>
          </a:p>
          <a:p>
            <a:pPr marL="45720" indent="0">
              <a:buNone/>
            </a:pPr>
            <a:r>
              <a:rPr lang="fr-FR" sz="1400" dirty="0" smtClean="0"/>
              <a:t>Techniques </a:t>
            </a:r>
            <a:r>
              <a:rPr lang="fr-FR" sz="1400" dirty="0"/>
              <a:t>d'impression. 	</a:t>
            </a:r>
          </a:p>
          <a:p>
            <a:pPr marL="45720" indent="0">
              <a:buFont typeface="Georgia" pitchFamily="18" charset="0"/>
              <a:buNone/>
            </a:pPr>
            <a:endParaRPr lang="fr-FR" sz="1300" dirty="0">
              <a:solidFill>
                <a:schemeClr val="tx1"/>
              </a:solidFill>
            </a:endParaRPr>
          </a:p>
        </p:txBody>
      </p:sp>
    </p:spTree>
    <p:extLst>
      <p:ext uri="{BB962C8B-B14F-4D97-AF65-F5344CB8AC3E}">
        <p14:creationId xmlns:p14="http://schemas.microsoft.com/office/powerpoint/2010/main" val="186707794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667082">
            <a:off x="-296876" y="2892404"/>
            <a:ext cx="9808375" cy="1143000"/>
          </a:xfrm>
        </p:spPr>
        <p:txBody>
          <a:bodyPr>
            <a:normAutofit fontScale="90000"/>
          </a:bodyPr>
          <a:lstStyle/>
          <a:p>
            <a:pPr marL="0" indent="0" algn="ctr">
              <a:buNone/>
            </a:pPr>
            <a:r>
              <a:rPr lang="fr-FR" sz="6700" dirty="0" smtClean="0">
                <a:solidFill>
                  <a:srgbClr val="FF0000"/>
                </a:solidFill>
              </a:rPr>
              <a:t>PROGRAMME DE COLLEGE</a:t>
            </a:r>
            <a:r>
              <a:rPr lang="fr-FR" dirty="0" smtClean="0"/>
              <a:t/>
            </a:r>
            <a:br>
              <a:rPr lang="fr-FR" dirty="0" smtClean="0"/>
            </a:br>
            <a:endParaRPr lang="fr-FR" dirty="0"/>
          </a:p>
        </p:txBody>
      </p:sp>
    </p:spTree>
    <p:extLst>
      <p:ext uri="{BB962C8B-B14F-4D97-AF65-F5344CB8AC3E}">
        <p14:creationId xmlns:p14="http://schemas.microsoft.com/office/powerpoint/2010/main" val="174434183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827584" y="332656"/>
            <a:ext cx="7416824" cy="5995000"/>
          </a:xfrm>
        </p:spPr>
        <p:txBody>
          <a:bodyPr>
            <a:normAutofit/>
          </a:bodyPr>
          <a:lstStyle/>
          <a:p>
            <a:pPr>
              <a:buFontTx/>
              <a:buChar char="-"/>
            </a:pPr>
            <a:r>
              <a:rPr lang="fr-FR" b="1" dirty="0" smtClean="0">
                <a:solidFill>
                  <a:srgbClr val="FF0000"/>
                </a:solidFill>
              </a:rPr>
              <a:t>Propagation rectiligne de la lumière (5ème )</a:t>
            </a:r>
          </a:p>
          <a:p>
            <a:pPr marL="45720" indent="0">
              <a:buNone/>
            </a:pPr>
            <a:endParaRPr lang="fr-FR" b="1" dirty="0" smtClean="0"/>
          </a:p>
          <a:p>
            <a:pPr marL="45720" indent="0">
              <a:buNone/>
            </a:pPr>
            <a:endParaRPr lang="fr-FR" b="1" dirty="0"/>
          </a:p>
          <a:p>
            <a:pPr marL="45720" indent="0">
              <a:buNone/>
            </a:pPr>
            <a:endParaRPr lang="fr-FR" b="1" dirty="0" smtClean="0"/>
          </a:p>
          <a:p>
            <a:pPr marL="45720" indent="0">
              <a:buNone/>
            </a:pPr>
            <a:r>
              <a:rPr lang="fr-FR" sz="1200" b="1" dirty="0" smtClean="0">
                <a:solidFill>
                  <a:schemeClr val="tx1"/>
                </a:solidFill>
              </a:rPr>
              <a:t>Cette peinture dresse-elle une des premières visions réalistes d'une éclipse totale de Soleil ? Des historiens le pensent. Ce tableau a été achevé en 1735 par Cosmas Damian Asam, peintre et architecte dans l'Allemagne du début du dix-huitième siècle.</a:t>
            </a:r>
          </a:p>
          <a:p>
            <a:pPr marL="45720" indent="0">
              <a:buNone/>
            </a:pPr>
            <a:endParaRPr lang="fr-FR" b="1" dirty="0"/>
          </a:p>
          <a:p>
            <a:pPr marL="45720" indent="0">
              <a:buNone/>
            </a:pPr>
            <a:endParaRPr lang="fr-FR" b="1" dirty="0" smtClean="0"/>
          </a:p>
          <a:p>
            <a:pPr marL="45720" indent="0">
              <a:buNone/>
            </a:pPr>
            <a:endParaRPr lang="fr-FR" b="1" dirty="0"/>
          </a:p>
          <a:p>
            <a:pPr marL="45720" indent="0">
              <a:buNone/>
            </a:pPr>
            <a:endParaRPr lang="fr-FR" b="1" dirty="0" smtClean="0"/>
          </a:p>
          <a:p>
            <a:pPr marL="45720" indent="0">
              <a:buNone/>
            </a:pPr>
            <a:endParaRPr lang="fr-FR" b="1" dirty="0"/>
          </a:p>
          <a:p>
            <a:pPr marL="45720" indent="0">
              <a:buNone/>
            </a:pPr>
            <a:endParaRPr lang="fr-FR" b="1" dirty="0"/>
          </a:p>
          <a:p>
            <a:pPr>
              <a:buFontTx/>
              <a:buChar char="-"/>
            </a:pPr>
            <a:endParaRPr lang="fr-FR" b="1" dirty="0" smtClean="0"/>
          </a:p>
          <a:p>
            <a:pPr>
              <a:buFontTx/>
              <a:buChar char="-"/>
            </a:pPr>
            <a:endParaRPr lang="fr-FR" b="1" dirty="0" smtClean="0"/>
          </a:p>
          <a:p>
            <a:pPr marL="45720" indent="0">
              <a:buNone/>
            </a:pPr>
            <a:endParaRPr lang="fr-F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994429"/>
            <a:ext cx="1885988" cy="12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81" t="2866" r="1396" b="50000"/>
          <a:stretch/>
        </p:blipFill>
        <p:spPr bwMode="auto">
          <a:xfrm>
            <a:off x="2003267" y="739563"/>
            <a:ext cx="4982199" cy="118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1634" y="2852936"/>
            <a:ext cx="1565463" cy="2317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4690031"/>
            <a:ext cx="2935411" cy="186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4582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143000" y="731520"/>
            <a:ext cx="6400800" cy="5217760"/>
          </a:xfrm>
        </p:spPr>
        <p:txBody>
          <a:bodyPr>
            <a:normAutofit/>
          </a:bodyPr>
          <a:lstStyle/>
          <a:p>
            <a:pPr>
              <a:buFontTx/>
              <a:buChar char="-"/>
            </a:pPr>
            <a:r>
              <a:rPr lang="fr-FR" b="1" dirty="0">
                <a:solidFill>
                  <a:srgbClr val="FF0000"/>
                </a:solidFill>
              </a:rPr>
              <a:t>Laser (5</a:t>
            </a:r>
            <a:r>
              <a:rPr lang="fr-FR" b="1" baseline="30000" dirty="0">
                <a:solidFill>
                  <a:srgbClr val="FF0000"/>
                </a:solidFill>
              </a:rPr>
              <a:t>ème</a:t>
            </a:r>
            <a:r>
              <a:rPr lang="fr-FR" b="1" dirty="0" smtClean="0">
                <a:solidFill>
                  <a:srgbClr val="FF0000"/>
                </a:solidFill>
              </a:rPr>
              <a:t>)</a:t>
            </a:r>
          </a:p>
          <a:p>
            <a:pPr>
              <a:buFontTx/>
              <a:buChar char="-"/>
            </a:pPr>
            <a:endParaRPr lang="fr-FR" sz="3100" b="1" dirty="0" smtClean="0">
              <a:solidFill>
                <a:srgbClr val="FF0000"/>
              </a:solidFill>
            </a:endParaRPr>
          </a:p>
          <a:p>
            <a:pPr>
              <a:buFontTx/>
              <a:buChar char="-"/>
            </a:pPr>
            <a:endParaRPr lang="fr-FR" b="1" dirty="0">
              <a:solidFill>
                <a:srgbClr val="FF0000"/>
              </a:solidFill>
            </a:endParaRPr>
          </a:p>
          <a:p>
            <a:pPr marL="45720" indent="0">
              <a:buNone/>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marL="45720" indent="0">
              <a:buNone/>
            </a:pPr>
            <a:endParaRPr lang="fr-FR" b="1" dirty="0" smtClean="0">
              <a:solidFill>
                <a:srgbClr val="FF0000"/>
              </a:solidFill>
            </a:endParaRPr>
          </a:p>
          <a:p>
            <a:pPr>
              <a:buFontTx/>
              <a:buChar char="-"/>
            </a:pPr>
            <a:endParaRPr lang="fr-FR" b="1" dirty="0">
              <a:solidFill>
                <a:srgbClr val="FF0000"/>
              </a:solidFill>
            </a:endParaRPr>
          </a:p>
          <a:p>
            <a:pPr marL="45720" indent="0">
              <a:buNone/>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smtClean="0">
              <a:solidFill>
                <a:srgbClr val="FF0000"/>
              </a:solidFill>
            </a:endParaRPr>
          </a:p>
          <a:p>
            <a:pPr>
              <a:buFontTx/>
              <a:buChar char="-"/>
            </a:pPr>
            <a:endParaRPr lang="fr-FR" b="1" dirty="0">
              <a:solidFill>
                <a:srgbClr val="FF0000"/>
              </a:solidFill>
            </a:endParaRPr>
          </a:p>
          <a:p>
            <a:pPr>
              <a:buFontTx/>
              <a:buChar char="-"/>
            </a:pPr>
            <a:endParaRPr lang="fr-FR" b="1" dirty="0">
              <a:solidFill>
                <a:srgbClr val="FF0000"/>
              </a:solidFill>
            </a:endParaRPr>
          </a:p>
          <a:p>
            <a:pPr marL="45720" indent="0">
              <a:buNone/>
            </a:pPr>
            <a:endParaRPr lang="fr-FR"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1279"/>
          <a:stretch/>
        </p:blipFill>
        <p:spPr bwMode="auto">
          <a:xfrm>
            <a:off x="1331640" y="1400638"/>
            <a:ext cx="3073650"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181318"/>
            <a:ext cx="2697088" cy="202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0464" y="3933056"/>
            <a:ext cx="2160240" cy="1833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descr="http://www.enssat.fr/uploads/images/base_iconographique/FontaineLas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0273" y="3693662"/>
            <a:ext cx="3456384" cy="231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1404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683568" y="116632"/>
            <a:ext cx="7776864" cy="6624736"/>
          </a:xfrm>
        </p:spPr>
        <p:txBody>
          <a:bodyPr>
            <a:normAutofit/>
          </a:bodyPr>
          <a:lstStyle/>
          <a:p>
            <a:pPr>
              <a:buFontTx/>
              <a:buChar char="-"/>
            </a:pPr>
            <a:r>
              <a:rPr lang="fr-FR" b="1" dirty="0">
                <a:solidFill>
                  <a:srgbClr val="FF0000"/>
                </a:solidFill>
              </a:rPr>
              <a:t>Décomposition de la lumière blanche (4</a:t>
            </a:r>
            <a:r>
              <a:rPr lang="fr-FR" b="1" baseline="30000" dirty="0">
                <a:solidFill>
                  <a:srgbClr val="FF0000"/>
                </a:solidFill>
              </a:rPr>
              <a:t>ème</a:t>
            </a:r>
            <a:r>
              <a:rPr lang="fr-FR" b="1" dirty="0">
                <a:solidFill>
                  <a:srgbClr val="FF0000"/>
                </a:solidFill>
              </a:rPr>
              <a:t>)</a:t>
            </a:r>
          </a:p>
          <a:p>
            <a:pPr marL="45720" indent="0">
              <a:buNone/>
            </a:pPr>
            <a:r>
              <a:rPr lang="fr-FR" sz="1300" dirty="0"/>
              <a:t>Newton réfléchit à tout cela et il raconte : "Au début de l'année 1666, je me procurai un prisme de verre pour réaliser la célèbre expérience des couleurs. Ayant à cet effet obscurci ma chambre et fait un petit trou dans les volets, pour laisser entrer une quantité convenable de rayons de soleil, je plaçai mon prisme contre ce trou, pour réfracter les rayons sur le mur opposé. Ce fut d'abord très plaisant de contempler les couleurs vives et intenses ainsi produites".</a:t>
            </a:r>
          </a:p>
          <a:p>
            <a:pPr marL="45720" indent="0">
              <a:buNone/>
            </a:pPr>
            <a:r>
              <a:rPr lang="fr-FR" sz="1300" dirty="0"/>
              <a:t>De fil en aiguille, Newton arrive bientôt à ce qu'il appelle l'expérience cruciale : à l'aide d'un trou dans une planchette, il isole la partie bleue de la tâche produite par le prisme et il envoie cette lumière bleue sur un second prisme ; elle est déviée certes mais pas étalée.</a:t>
            </a:r>
          </a:p>
          <a:p>
            <a:pPr marL="45720" indent="0">
              <a:buNone/>
            </a:pPr>
            <a:r>
              <a:rPr lang="fr-FR" sz="1300" dirty="0"/>
              <a:t>Cette fois, Newton en est sûr, la lumière blanche du soleil est un mélange de lumières de toutes les couleurs et le prisme dévie différemment ces diverses lumières. Dès lors, il multiplie les expériences montrant en particulier que l'on peut refaire de la lumière blanche en mélangeant des lumières de couleur ! </a:t>
            </a:r>
          </a:p>
          <a:p>
            <a:pPr marL="45720" indent="0">
              <a:buNone/>
            </a:pPr>
            <a:endParaRPr lang="fr-FR" dirty="0"/>
          </a:p>
          <a:p>
            <a:pPr marL="45720" indent="0">
              <a:buNone/>
            </a:pPr>
            <a:endParaRPr lang="fr-FR"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797" y="3199081"/>
            <a:ext cx="3240360" cy="1952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286222" y="5179803"/>
            <a:ext cx="3005509" cy="148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arc en ci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4293096"/>
            <a:ext cx="3384376" cy="177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1499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1143000" y="731520"/>
            <a:ext cx="6400800" cy="5217760"/>
          </a:xfrm>
        </p:spPr>
        <p:txBody>
          <a:bodyPr>
            <a:normAutofit/>
          </a:bodyPr>
          <a:lstStyle/>
          <a:p>
            <a:pPr>
              <a:buFontTx/>
              <a:buChar char="-"/>
            </a:pPr>
            <a:r>
              <a:rPr lang="fr-FR" b="1" dirty="0">
                <a:solidFill>
                  <a:srgbClr val="FF0000"/>
                </a:solidFill>
              </a:rPr>
              <a:t>Synthèse Additive (4</a:t>
            </a:r>
            <a:r>
              <a:rPr lang="fr-FR" b="1" baseline="30000" dirty="0">
                <a:solidFill>
                  <a:srgbClr val="FF0000"/>
                </a:solidFill>
              </a:rPr>
              <a:t>ème</a:t>
            </a:r>
            <a:r>
              <a:rPr lang="fr-FR" b="1" dirty="0" smtClean="0">
                <a:solidFill>
                  <a:srgbClr val="FF0000"/>
                </a:solidFill>
              </a:rPr>
              <a:t>)</a:t>
            </a:r>
          </a:p>
          <a:p>
            <a:pPr>
              <a:buFontTx/>
              <a:buChar char="-"/>
            </a:pPr>
            <a:endParaRPr lang="fr-FR" b="1" dirty="0"/>
          </a:p>
          <a:p>
            <a:pPr>
              <a:buFontTx/>
              <a:buChar char="-"/>
            </a:pPr>
            <a:endParaRPr lang="fr-FR" b="1" dirty="0" smtClean="0"/>
          </a:p>
          <a:p>
            <a:pPr>
              <a:buFontTx/>
              <a:buChar char="-"/>
            </a:pPr>
            <a:endParaRPr lang="fr-FR" b="1" dirty="0"/>
          </a:p>
          <a:p>
            <a:pPr>
              <a:buFontTx/>
              <a:buChar char="-"/>
            </a:pPr>
            <a:endParaRPr lang="fr-FR" b="1" dirty="0" smtClean="0"/>
          </a:p>
          <a:p>
            <a:pPr marL="45720" indent="0">
              <a:buNone/>
            </a:pPr>
            <a:endParaRPr lang="fr-FR"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124743"/>
            <a:ext cx="2016224" cy="2688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340768"/>
            <a:ext cx="275272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www.web-sciences.com/documents/premiere/pedo03/peco03x_fichiers/image0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914" y="4653135"/>
            <a:ext cx="2924175" cy="1504951"/>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fr.academic.ru/pictures/frwiki/71/Georges_Seurat_02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52020" y="4043470"/>
            <a:ext cx="3096344" cy="2407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9885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3"/>
          </p:nvPr>
        </p:nvSpPr>
        <p:spPr>
          <a:xfrm>
            <a:off x="755576" y="731520"/>
            <a:ext cx="7560840" cy="5793824"/>
          </a:xfrm>
        </p:spPr>
        <p:txBody>
          <a:bodyPr/>
          <a:lstStyle/>
          <a:p>
            <a:pPr>
              <a:buFontTx/>
              <a:buChar char="-"/>
            </a:pPr>
            <a:r>
              <a:rPr lang="fr-FR" b="1" dirty="0" smtClean="0">
                <a:solidFill>
                  <a:srgbClr val="FF0000"/>
                </a:solidFill>
              </a:rPr>
              <a:t>Vision</a:t>
            </a:r>
            <a:r>
              <a:rPr lang="fr-FR" b="1" dirty="0">
                <a:solidFill>
                  <a:srgbClr val="FF0000"/>
                </a:solidFill>
              </a:rPr>
              <a:t>: image sur la rétine interprétée par le cerveau (4</a:t>
            </a:r>
            <a:r>
              <a:rPr lang="fr-FR" b="1" baseline="30000" dirty="0">
                <a:solidFill>
                  <a:srgbClr val="FF0000"/>
                </a:solidFill>
              </a:rPr>
              <a:t>ème</a:t>
            </a:r>
            <a:r>
              <a:rPr lang="fr-FR" b="1" dirty="0">
                <a:solidFill>
                  <a:srgbClr val="FF0000"/>
                </a:solidFill>
              </a:rPr>
              <a:t>)</a:t>
            </a:r>
          </a:p>
          <a:p>
            <a:pPr marL="45720" indent="0">
              <a:buNone/>
            </a:pPr>
            <a:r>
              <a:rPr lang="fr-FR" sz="1300" dirty="0">
                <a:solidFill>
                  <a:schemeClr val="tx1"/>
                </a:solidFill>
              </a:rPr>
              <a:t>Une </a:t>
            </a:r>
            <a:r>
              <a:rPr lang="fr-FR" sz="1300" b="1" dirty="0">
                <a:solidFill>
                  <a:schemeClr val="tx1"/>
                </a:solidFill>
              </a:rPr>
              <a:t>illusion d'optique</a:t>
            </a:r>
            <a:r>
              <a:rPr lang="fr-FR" sz="1300" dirty="0">
                <a:solidFill>
                  <a:schemeClr val="tx1"/>
                </a:solidFill>
              </a:rPr>
              <a:t> est une </a:t>
            </a:r>
            <a:r>
              <a:rPr lang="fr-FR" sz="1300" dirty="0" smtClean="0">
                <a:solidFill>
                  <a:schemeClr val="tx1"/>
                </a:solidFill>
              </a:rPr>
              <a:t>illusion </a:t>
            </a:r>
            <a:r>
              <a:rPr lang="fr-FR" sz="1300" dirty="0">
                <a:solidFill>
                  <a:schemeClr val="tx1"/>
                </a:solidFill>
              </a:rPr>
              <a:t>qui trompe le </a:t>
            </a:r>
            <a:r>
              <a:rPr lang="fr-FR" sz="1300" dirty="0" smtClean="0">
                <a:solidFill>
                  <a:schemeClr val="tx1"/>
                </a:solidFill>
              </a:rPr>
              <a:t>système visuel </a:t>
            </a:r>
            <a:r>
              <a:rPr lang="fr-FR" sz="1300" dirty="0">
                <a:solidFill>
                  <a:schemeClr val="tx1"/>
                </a:solidFill>
              </a:rPr>
              <a:t>humain (depuis </a:t>
            </a:r>
            <a:r>
              <a:rPr lang="fr-FR" sz="1300" dirty="0" smtClean="0">
                <a:solidFill>
                  <a:schemeClr val="tx1"/>
                </a:solidFill>
              </a:rPr>
              <a:t>l‘œil </a:t>
            </a:r>
            <a:r>
              <a:rPr lang="fr-FR" sz="1300" dirty="0">
                <a:solidFill>
                  <a:schemeClr val="tx1"/>
                </a:solidFill>
              </a:rPr>
              <a:t>jusqu'au </a:t>
            </a:r>
            <a:r>
              <a:rPr lang="fr-FR" sz="1300" dirty="0" smtClean="0">
                <a:solidFill>
                  <a:schemeClr val="tx1"/>
                </a:solidFill>
              </a:rPr>
              <a:t>cerveau) </a:t>
            </a:r>
            <a:r>
              <a:rPr lang="fr-FR" sz="1300" dirty="0">
                <a:solidFill>
                  <a:schemeClr val="tx1"/>
                </a:solidFill>
              </a:rPr>
              <a:t>et aboutit à une </a:t>
            </a:r>
            <a:r>
              <a:rPr lang="fr-FR" sz="1300" dirty="0" smtClean="0">
                <a:solidFill>
                  <a:schemeClr val="tx1"/>
                </a:solidFill>
              </a:rPr>
              <a:t>perception </a:t>
            </a:r>
            <a:r>
              <a:rPr lang="fr-FR" sz="1300" dirty="0">
                <a:solidFill>
                  <a:schemeClr val="tx1"/>
                </a:solidFill>
              </a:rPr>
              <a:t>déformée de la </a:t>
            </a:r>
            <a:r>
              <a:rPr lang="fr-FR" sz="1300" dirty="0" smtClean="0">
                <a:solidFill>
                  <a:schemeClr val="tx1"/>
                </a:solidFill>
              </a:rPr>
              <a:t>réalité. </a:t>
            </a:r>
            <a:r>
              <a:rPr lang="fr-FR" sz="1300" dirty="0">
                <a:solidFill>
                  <a:schemeClr val="tx1"/>
                </a:solidFill>
              </a:rPr>
              <a:t>Les illusions d'optiques peuvent survenir naturellement ou être créées </a:t>
            </a:r>
            <a:r>
              <a:rPr lang="fr-FR" sz="1300" dirty="0" smtClean="0">
                <a:solidFill>
                  <a:schemeClr val="tx1"/>
                </a:solidFill>
              </a:rPr>
              <a:t>par </a:t>
            </a:r>
            <a:r>
              <a:rPr lang="fr-FR" sz="1300" dirty="0">
                <a:solidFill>
                  <a:schemeClr val="tx1"/>
                </a:solidFill>
              </a:rPr>
              <a:t>des astuces visuelles </a:t>
            </a:r>
            <a:r>
              <a:rPr lang="fr-FR" sz="1300" dirty="0" smtClean="0">
                <a:solidFill>
                  <a:schemeClr val="tx1"/>
                </a:solidFill>
              </a:rPr>
              <a:t>spécifiques.</a:t>
            </a:r>
          </a:p>
          <a:p>
            <a:pPr marL="45720" indent="0">
              <a:buNone/>
            </a:pPr>
            <a:endParaRPr lang="fr-FR" sz="1300" dirty="0">
              <a:solidFill>
                <a:schemeClr val="tx1"/>
              </a:solidFill>
            </a:endParaRPr>
          </a:p>
          <a:p>
            <a:pPr marL="45720" indent="0">
              <a:buNone/>
            </a:pPr>
            <a:endParaRPr lang="fr-FR" sz="1300" dirty="0" smtClean="0">
              <a:solidFill>
                <a:schemeClr val="tx1"/>
              </a:solidFill>
            </a:endParaRPr>
          </a:p>
          <a:p>
            <a:pPr marL="45720" indent="0">
              <a:buNone/>
            </a:pPr>
            <a:endParaRPr lang="fr-FR" sz="1300" dirty="0">
              <a:solidFill>
                <a:schemeClr val="tx1"/>
              </a:solidFill>
            </a:endParaRPr>
          </a:p>
          <a:p>
            <a:pPr marL="45720" indent="0">
              <a:buNone/>
            </a:pPr>
            <a:endParaRPr lang="fr-FR" sz="1300" dirty="0" smtClean="0">
              <a:solidFill>
                <a:schemeClr val="tx1"/>
              </a:solidFill>
            </a:endParaRPr>
          </a:p>
          <a:p>
            <a:pPr marL="45720" indent="0">
              <a:buNone/>
            </a:pPr>
            <a:endParaRPr lang="fr-FR" sz="1300" dirty="0" smtClean="0">
              <a:solidFill>
                <a:schemeClr val="tx1"/>
              </a:solidFill>
            </a:endParaRPr>
          </a:p>
          <a:p>
            <a:pPr marL="45720" indent="0">
              <a:buNone/>
            </a:pPr>
            <a:endParaRPr lang="fr-FR" sz="1300" dirty="0">
              <a:solidFill>
                <a:schemeClr val="tx1"/>
              </a:solidFill>
            </a:endParaRPr>
          </a:p>
          <a:p>
            <a:pPr marL="45720" indent="0">
              <a:buNone/>
            </a:pPr>
            <a:endParaRPr lang="fr-FR" sz="1300" dirty="0" smtClean="0">
              <a:solidFill>
                <a:schemeClr val="tx1"/>
              </a:solidFill>
            </a:endParaRPr>
          </a:p>
          <a:p>
            <a:pPr marL="45720" indent="0">
              <a:buNone/>
            </a:pPr>
            <a:endParaRPr lang="fr-FR" sz="1300" dirty="0">
              <a:solidFill>
                <a:schemeClr val="tx1"/>
              </a:solidFill>
            </a:endParaRPr>
          </a:p>
          <a:p>
            <a:pPr marL="45720" indent="0">
              <a:buNone/>
            </a:pPr>
            <a:endParaRPr lang="fr-FR" sz="1300" dirty="0" smtClean="0">
              <a:solidFill>
                <a:schemeClr val="tx1"/>
              </a:solidFill>
            </a:endParaRPr>
          </a:p>
          <a:p>
            <a:pPr marL="45720" indent="0">
              <a:buNone/>
            </a:pPr>
            <a:endParaRPr lang="fr-FR" sz="1300" dirty="0">
              <a:solidFill>
                <a:schemeClr val="tx1"/>
              </a:solidFill>
            </a:endParaRPr>
          </a:p>
          <a:p>
            <a:pPr marL="45720" indent="0">
              <a:buNone/>
            </a:pPr>
            <a:endParaRPr lang="fr-FR" sz="1300" dirty="0" smtClean="0">
              <a:solidFill>
                <a:schemeClr val="tx1"/>
              </a:solidFill>
            </a:endParaRPr>
          </a:p>
          <a:p>
            <a:pPr marL="45720" indent="0">
              <a:buNone/>
            </a:pPr>
            <a:endParaRPr lang="fr-FR" sz="1300" dirty="0">
              <a:solidFill>
                <a:schemeClr val="tx1"/>
              </a:solidFill>
            </a:endParaRPr>
          </a:p>
        </p:txBody>
      </p:sp>
      <p:pic>
        <p:nvPicPr>
          <p:cNvPr id="5124" name="Picture 4" descr="http://www.visionsfineart.com/ocampo/images/generals_fami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924944"/>
            <a:ext cx="2040123" cy="2600723"/>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2924944"/>
            <a:ext cx="2327920" cy="260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9820" y="2924943"/>
            <a:ext cx="2349320" cy="2600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23850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9500490">
            <a:off x="30809" y="2833150"/>
            <a:ext cx="9314720" cy="1143000"/>
          </a:xfrm>
        </p:spPr>
        <p:txBody>
          <a:bodyPr>
            <a:normAutofit fontScale="90000"/>
          </a:bodyPr>
          <a:lstStyle/>
          <a:p>
            <a:pPr marL="0" indent="0" algn="ctr">
              <a:buNone/>
            </a:pPr>
            <a:r>
              <a:rPr lang="fr-FR" sz="6700" dirty="0" smtClean="0">
                <a:solidFill>
                  <a:srgbClr val="FF0000"/>
                </a:solidFill>
              </a:rPr>
              <a:t>PROGRAMME DE LYCEE</a:t>
            </a:r>
            <a:r>
              <a:rPr lang="fr-FR" dirty="0" smtClean="0"/>
              <a:t/>
            </a:r>
            <a:br>
              <a:rPr lang="fr-FR" dirty="0" smtClean="0"/>
            </a:br>
            <a:endParaRPr lang="fr-FR" dirty="0"/>
          </a:p>
        </p:txBody>
      </p:sp>
    </p:spTree>
    <p:extLst>
      <p:ext uri="{BB962C8B-B14F-4D97-AF65-F5344CB8AC3E}">
        <p14:creationId xmlns:p14="http://schemas.microsoft.com/office/powerpoint/2010/main" val="19173017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755576" y="731520"/>
            <a:ext cx="7560840" cy="5793824"/>
          </a:xfrm>
          <a:prstGeom prst="rect">
            <a:avLst/>
          </a:prstGeom>
        </p:spPr>
        <p:txBody>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a:buFontTx/>
              <a:buChar char="-"/>
            </a:pPr>
            <a:r>
              <a:rPr lang="fr-FR" b="1" dirty="0" smtClean="0">
                <a:solidFill>
                  <a:srgbClr val="FF0000"/>
                </a:solidFill>
              </a:rPr>
              <a:t>Pigments (1</a:t>
            </a:r>
            <a:r>
              <a:rPr lang="fr-FR" b="1" baseline="30000" dirty="0" smtClean="0">
                <a:solidFill>
                  <a:srgbClr val="FF0000"/>
                </a:solidFill>
              </a:rPr>
              <a:t>ère</a:t>
            </a:r>
            <a:r>
              <a:rPr lang="fr-FR" b="1" dirty="0" smtClean="0">
                <a:solidFill>
                  <a:srgbClr val="FF0000"/>
                </a:solidFill>
              </a:rPr>
              <a:t> S et 1</a:t>
            </a:r>
            <a:r>
              <a:rPr lang="fr-FR" b="1" baseline="30000" dirty="0" smtClean="0">
                <a:solidFill>
                  <a:srgbClr val="FF0000"/>
                </a:solidFill>
              </a:rPr>
              <a:t>ère</a:t>
            </a:r>
            <a:r>
              <a:rPr lang="fr-FR" b="1" dirty="0" smtClean="0">
                <a:solidFill>
                  <a:srgbClr val="FF0000"/>
                </a:solidFill>
              </a:rPr>
              <a:t> L et ES)</a:t>
            </a: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smtClean="0">
              <a:solidFill>
                <a:schemeClr val="tx1"/>
              </a:solidFill>
            </a:endParaRPr>
          </a:p>
          <a:p>
            <a:pPr marL="45720" indent="0">
              <a:buFont typeface="Georgia" pitchFamily="18" charset="0"/>
              <a:buNone/>
            </a:pPr>
            <a:endParaRPr lang="fr-FR" sz="1300"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628800"/>
            <a:ext cx="2566008" cy="193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larousse.fr/encyclopedie/data/images/1002159-Peinture_rupestre_de_la_grotte_de_Lascau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1628800"/>
            <a:ext cx="2437788" cy="19309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ebetab.ac-bordeaux.fr/Etablissement/LJay/pedagogie/disciplines/phychi/physique/imagerie/oc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005064"/>
            <a:ext cx="3219450" cy="20097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ravaux réalisés en ateliers par des adultes : quatre peintures utilisant des pigments, inspirées par des motifs orientau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248" y="1628800"/>
            <a:ext cx="1930920" cy="19309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chantillons de pigments ocres - © C2RMF - Daniel Vigeard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080" y="4005064"/>
            <a:ext cx="2941136"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6736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llag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illage">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illage">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721</TotalTime>
  <Words>1159</Words>
  <Application>Microsoft Macintosh PowerPoint</Application>
  <PresentationFormat>On-screen Show (4:3)</PresentationFormat>
  <Paragraphs>242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Sillage</vt:lpstr>
      <vt:lpstr>STAGE SPH  06B PHYSIQUE ET ARTS </vt:lpstr>
      <vt:lpstr>PROGRAMME DE COLLEGE </vt:lpstr>
      <vt:lpstr>PowerPoint Presentation</vt:lpstr>
      <vt:lpstr>PowerPoint Presentation</vt:lpstr>
      <vt:lpstr>PowerPoint Presentation</vt:lpstr>
      <vt:lpstr>PowerPoint Presentation</vt:lpstr>
      <vt:lpstr>PowerPoint Presentation</vt:lpstr>
      <vt:lpstr>PROGRAMME DE LYCEE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 SPH  06B PHYSIQUE ET ARTS</dc:title>
  <dc:creator>ERIC</dc:creator>
  <cp:lastModifiedBy>Marie</cp:lastModifiedBy>
  <cp:revision>62</cp:revision>
  <cp:lastPrinted>2014-01-11T17:01:21Z</cp:lastPrinted>
  <dcterms:created xsi:type="dcterms:W3CDTF">2013-12-23T13:28:30Z</dcterms:created>
  <dcterms:modified xsi:type="dcterms:W3CDTF">2014-01-18T08:58:31Z</dcterms:modified>
</cp:coreProperties>
</file>